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7" r:id="rId3"/>
    <p:sldId id="258" r:id="rId4"/>
    <p:sldId id="259" r:id="rId5"/>
    <p:sldId id="279" r:id="rId6"/>
    <p:sldId id="260" r:id="rId7"/>
    <p:sldId id="280" r:id="rId8"/>
    <p:sldId id="262" r:id="rId9"/>
    <p:sldId id="261" r:id="rId10"/>
    <p:sldId id="264" r:id="rId11"/>
    <p:sldId id="265" r:id="rId12"/>
    <p:sldId id="266" r:id="rId13"/>
    <p:sldId id="267" r:id="rId14"/>
    <p:sldId id="268" r:id="rId15"/>
    <p:sldId id="269" r:id="rId16"/>
    <p:sldId id="274" r:id="rId17"/>
    <p:sldId id="270" r:id="rId18"/>
    <p:sldId id="271" r:id="rId19"/>
    <p:sldId id="272" r:id="rId20"/>
    <p:sldId id="273" r:id="rId21"/>
    <p:sldId id="275" r:id="rId22"/>
    <p:sldId id="276" r:id="rId23"/>
    <p:sldId id="281" r:id="rId24"/>
    <p:sldId id="277" r:id="rId25"/>
    <p:sldId id="278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" initials="I" lastIdx="1" clrIdx="0">
    <p:extLst>
      <p:ext uri="{19B8F6BF-5375-455C-9EA6-DF929625EA0E}">
        <p15:presenceInfo xmlns:p15="http://schemas.microsoft.com/office/powerpoint/2012/main" userId="Is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22T13:42:54.897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500E-417E-42BB-8666-5557336FE7C8}" type="datetimeFigureOut">
              <a:rPr lang="es-ES" smtClean="0"/>
              <a:t>23/11/2019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FA67B6E-8B40-47FC-988B-600E822B99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5989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500E-417E-42BB-8666-5557336FE7C8}" type="datetimeFigureOut">
              <a:rPr lang="es-ES" smtClean="0"/>
              <a:t>23/11/2019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FA67B6E-8B40-47FC-988B-600E822B99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6067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500E-417E-42BB-8666-5557336FE7C8}" type="datetimeFigureOut">
              <a:rPr lang="es-ES" smtClean="0"/>
              <a:t>23/11/2019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FA67B6E-8B40-47FC-988B-600E822B9926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641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500E-417E-42BB-8666-5557336FE7C8}" type="datetimeFigureOut">
              <a:rPr lang="es-ES" smtClean="0"/>
              <a:t>23/11/2019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A67B6E-8B40-47FC-988B-600E822B99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7452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500E-417E-42BB-8666-5557336FE7C8}" type="datetimeFigureOut">
              <a:rPr lang="es-ES" smtClean="0"/>
              <a:t>23/11/2019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A67B6E-8B40-47FC-988B-600E822B9926}" type="slidenum">
              <a:rPr lang="es-ES" smtClean="0"/>
              <a:t>‹Nº›</a:t>
            </a:fld>
            <a:endParaRPr lang="es-E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219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500E-417E-42BB-8666-5557336FE7C8}" type="datetimeFigureOut">
              <a:rPr lang="es-ES" smtClean="0"/>
              <a:t>23/11/2019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A67B6E-8B40-47FC-988B-600E822B99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3207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500E-417E-42BB-8666-5557336FE7C8}" type="datetimeFigureOut">
              <a:rPr lang="es-ES" smtClean="0"/>
              <a:t>23/11/2019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B6E-8B40-47FC-988B-600E822B99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670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500E-417E-42BB-8666-5557336FE7C8}" type="datetimeFigureOut">
              <a:rPr lang="es-ES" smtClean="0"/>
              <a:t>23/11/2019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B6E-8B40-47FC-988B-600E822B99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9097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500E-417E-42BB-8666-5557336FE7C8}" type="datetimeFigureOut">
              <a:rPr lang="es-ES" smtClean="0"/>
              <a:t>23/11/2019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B6E-8B40-47FC-988B-600E822B99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9292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500E-417E-42BB-8666-5557336FE7C8}" type="datetimeFigureOut">
              <a:rPr lang="es-ES" smtClean="0"/>
              <a:t>23/11/2019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FA67B6E-8B40-47FC-988B-600E822B99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2857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500E-417E-42BB-8666-5557336FE7C8}" type="datetimeFigureOut">
              <a:rPr lang="es-ES" smtClean="0"/>
              <a:t>23/11/2019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FA67B6E-8B40-47FC-988B-600E822B99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877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500E-417E-42BB-8666-5557336FE7C8}" type="datetimeFigureOut">
              <a:rPr lang="es-ES" smtClean="0"/>
              <a:t>23/11/2019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FA67B6E-8B40-47FC-988B-600E822B99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0152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500E-417E-42BB-8666-5557336FE7C8}" type="datetimeFigureOut">
              <a:rPr lang="es-ES" smtClean="0"/>
              <a:t>23/11/2019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B6E-8B40-47FC-988B-600E822B99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0893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500E-417E-42BB-8666-5557336FE7C8}" type="datetimeFigureOut">
              <a:rPr lang="es-ES" smtClean="0"/>
              <a:t>23/11/2019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B6E-8B40-47FC-988B-600E822B99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8788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500E-417E-42BB-8666-5557336FE7C8}" type="datetimeFigureOut">
              <a:rPr lang="es-ES" smtClean="0"/>
              <a:t>23/11/2019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7B6E-8B40-47FC-988B-600E822B99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0511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D500E-417E-42BB-8666-5557336FE7C8}" type="datetimeFigureOut">
              <a:rPr lang="es-ES" smtClean="0"/>
              <a:t>23/11/2019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A67B6E-8B40-47FC-988B-600E822B99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1792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D500E-417E-42BB-8666-5557336FE7C8}" type="datetimeFigureOut">
              <a:rPr lang="es-ES" smtClean="0"/>
              <a:t>23/11/2019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FA67B6E-8B40-47FC-988B-600E822B99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978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3QDyUH0v2QU&amp;feature=youtube_gdata_player&amp;noredirect=1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b="7143"/>
          <a:stretch/>
        </p:blipFill>
        <p:spPr>
          <a:xfrm>
            <a:off x="0" y="-8491"/>
            <a:ext cx="12191999" cy="686649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7999" y="935837"/>
            <a:ext cx="9144000" cy="1814732"/>
          </a:xfrm>
        </p:spPr>
        <p:txBody>
          <a:bodyPr>
            <a:noAutofit/>
          </a:bodyPr>
          <a:lstStyle/>
          <a:p>
            <a:pPr algn="ctr"/>
            <a:r>
              <a:rPr lang="es-E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origen de los seres vivos</a:t>
            </a:r>
            <a:endParaRPr lang="es-E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638842" y="5202238"/>
            <a:ext cx="9144000" cy="1655762"/>
          </a:xfrm>
        </p:spPr>
        <p:txBody>
          <a:bodyPr>
            <a:normAutofit/>
          </a:bodyPr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Isabel Márquez </a:t>
            </a:r>
            <a:r>
              <a:rPr lang="es-E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Lianes</a:t>
            </a:r>
            <a:endParaRPr lang="es-ES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 experimental y aprendizaje de la Física y la Química.</a:t>
            </a:r>
          </a:p>
          <a:p>
            <a:pPr algn="ctr"/>
            <a:r>
              <a:rPr lang="es-E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Curso 2019/2020.</a:t>
            </a:r>
            <a:endParaRPr lang="es-E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59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774" y="783136"/>
            <a:ext cx="1992327" cy="422812"/>
          </a:xfrm>
        </p:spPr>
        <p:txBody>
          <a:bodyPr>
            <a:normAutofit/>
          </a:bodyPr>
          <a:lstStyle/>
          <a:p>
            <a:r>
              <a:rPr lang="es-E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  <a:endParaRPr lang="es-E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97664" y="783136"/>
            <a:ext cx="8915400" cy="3777622"/>
          </a:xfrm>
        </p:spPr>
        <p:txBody>
          <a:bodyPr>
            <a:normAutofit/>
          </a:bodyPr>
          <a:lstStyle/>
          <a:p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Generación espontánea: 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</a:t>
            </a:r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experimento de Miller &amp; </a:t>
            </a:r>
            <a:r>
              <a:rPr lang="es-E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Urey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030" y="1562498"/>
            <a:ext cx="6556031" cy="524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3003203" y="1562498"/>
            <a:ext cx="1961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“Sopa primordial”</a:t>
            </a:r>
            <a:endParaRPr lang="es-ES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02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774" y="783136"/>
            <a:ext cx="1992327" cy="422812"/>
          </a:xfrm>
        </p:spPr>
        <p:txBody>
          <a:bodyPr>
            <a:normAutofit/>
          </a:bodyPr>
          <a:lstStyle/>
          <a:p>
            <a:r>
              <a:rPr lang="es-E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  <a:endParaRPr lang="es-E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37971" y="663238"/>
            <a:ext cx="8915400" cy="3777622"/>
          </a:xfrm>
        </p:spPr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Panspermia:</a:t>
            </a:r>
            <a:endParaRPr lang="es-ES" sz="28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Resultado de imagen de panspermia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32" y="1523999"/>
            <a:ext cx="9230119" cy="518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semilla pionera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6482" y="4615206"/>
            <a:ext cx="2385392" cy="209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418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774" y="783136"/>
            <a:ext cx="1992327" cy="422812"/>
          </a:xfrm>
        </p:spPr>
        <p:txBody>
          <a:bodyPr>
            <a:normAutofit/>
          </a:bodyPr>
          <a:lstStyle/>
          <a:p>
            <a:r>
              <a:rPr lang="es-E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  <a:endParaRPr lang="es-E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97664" y="1205948"/>
            <a:ext cx="8915400" cy="3777622"/>
          </a:xfrm>
        </p:spPr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Mundo </a:t>
            </a:r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hierro-sulfuro:</a:t>
            </a:r>
            <a:endParaRPr lang="es-E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Imagen 3" descr="http://upload.wikimedia.org/wikipedia/commons/2/2a/Brothers_blacksmoker_hire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5897" y="1896510"/>
            <a:ext cx="4252332" cy="43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/>
          <p:cNvSpPr txBox="1"/>
          <p:nvPr/>
        </p:nvSpPr>
        <p:spPr>
          <a:xfrm>
            <a:off x="4530630" y="6228522"/>
            <a:ext cx="3909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umarolas </a:t>
            </a:r>
            <a:r>
              <a:rPr lang="es-E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hidrotermales</a:t>
            </a:r>
          </a:p>
        </p:txBody>
      </p:sp>
    </p:spTree>
    <p:extLst>
      <p:ext uri="{BB962C8B-B14F-4D97-AF65-F5344CB8AC3E}">
        <p14:creationId xmlns:p14="http://schemas.microsoft.com/office/powerpoint/2010/main" val="210475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09829" y="637362"/>
            <a:ext cx="8911687" cy="1280890"/>
          </a:xfrm>
        </p:spPr>
        <p:txBody>
          <a:bodyPr/>
          <a:lstStyle/>
          <a:p>
            <a:r>
              <a:rPr lang="es-E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FUMAROLAS HIDROTERMALES</a:t>
            </a:r>
            <a:br>
              <a:rPr lang="es-E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76029" y="1612571"/>
            <a:ext cx="8915400" cy="3777622"/>
          </a:xfrm>
        </p:spPr>
        <p:txBody>
          <a:bodyPr>
            <a:normAutofit/>
          </a:bodyPr>
          <a:lstStyle/>
          <a:p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Hace 3800 ma. </a:t>
            </a:r>
          </a:p>
        </p:txBody>
      </p:sp>
      <p:pic>
        <p:nvPicPr>
          <p:cNvPr id="7170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4" b="5511"/>
          <a:stretch/>
        </p:blipFill>
        <p:spPr bwMode="auto">
          <a:xfrm>
            <a:off x="1175993" y="2557670"/>
            <a:ext cx="6310178" cy="422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de METEORITO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 t="5494" r="18790" b="6418"/>
          <a:stretch/>
        </p:blipFill>
        <p:spPr bwMode="auto">
          <a:xfrm>
            <a:off x="8283088" y="3405809"/>
            <a:ext cx="3198591" cy="234563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9175740" y="3978460"/>
            <a:ext cx="2093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Carbono Proteínas Aminoácidos</a:t>
            </a:r>
            <a:endParaRPr lang="es-E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40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57809" y="667181"/>
            <a:ext cx="2213113" cy="870073"/>
          </a:xfrm>
        </p:spPr>
        <p:txBody>
          <a:bodyPr>
            <a:norm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FUMAROLAS </a:t>
            </a: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HIDROTERMALES</a:t>
            </a:r>
            <a:endParaRPr lang="es-ES" sz="3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04" y="1537254"/>
            <a:ext cx="8972550" cy="489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9117495" y="1537254"/>
            <a:ext cx="2227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Dorsal oceánica</a:t>
            </a:r>
            <a:endParaRPr lang="es-ES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57809" y="667181"/>
            <a:ext cx="2213113" cy="870073"/>
          </a:xfrm>
        </p:spPr>
        <p:txBody>
          <a:bodyPr>
            <a:norm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FUMAROLAS </a:t>
            </a: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HIDROTERMALES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91478" y="1272209"/>
            <a:ext cx="9914351" cy="3777622"/>
          </a:xfrm>
        </p:spPr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Primeras teorías:</a:t>
            </a:r>
          </a:p>
          <a:p>
            <a:pPr marL="0" indent="0">
              <a:buNone/>
            </a:pP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Primeros </a:t>
            </a:r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organismos 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s-E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uimioheterótrofos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610678" y="3161020"/>
            <a:ext cx="49960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Agua          ADN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Enzimas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Proteínas      ARN</a:t>
            </a:r>
            <a:endParaRPr lang="es-ES" sz="24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2125385" y="2555236"/>
            <a:ext cx="3480284" cy="3246029"/>
          </a:xfrm>
          <a:prstGeom prst="ellipse">
            <a:avLst/>
          </a:pr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7749208" y="3135930"/>
            <a:ext cx="25179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Aminoácidos</a:t>
            </a:r>
          </a:p>
          <a:p>
            <a:endParaRPr lang="es-ES" sz="24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Nucleótidos  </a:t>
            </a:r>
          </a:p>
          <a:p>
            <a:endParaRPr lang="es-ES" sz="24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Azúcares</a:t>
            </a:r>
            <a:endParaRPr lang="es-ES" sz="24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7273855" y="2701010"/>
            <a:ext cx="3248371" cy="2781227"/>
          </a:xfrm>
          <a:prstGeom prst="ellipse">
            <a:avLst/>
          </a:pr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6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57809" y="667181"/>
            <a:ext cx="2213113" cy="870073"/>
          </a:xfrm>
        </p:spPr>
        <p:txBody>
          <a:bodyPr>
            <a:norm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FUMAROLAS </a:t>
            </a: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HIDROTERMALES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91478" y="1272208"/>
            <a:ext cx="9914351" cy="4969565"/>
          </a:xfrm>
        </p:spPr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Nuevas teorías:</a:t>
            </a:r>
          </a:p>
          <a:p>
            <a:pPr marL="0" indent="0" algn="ctr">
              <a:buNone/>
            </a:pP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Quimioautótrofos</a:t>
            </a:r>
            <a:endParaRPr lang="es-ES" sz="2800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Primeros </a:t>
            </a:r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organismos 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 </a:t>
            </a:r>
            <a:r>
              <a:rPr lang="es-E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Hipertermófilos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(80ºC)</a:t>
            </a:r>
          </a:p>
          <a:p>
            <a:pPr marL="0" indent="0">
              <a:buNone/>
            </a:pPr>
            <a:endParaRPr lang="es-E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s-ES" sz="2800" dirty="0" smtClean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s-E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 </a:t>
            </a:r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mineral 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Materia </a:t>
            </a:r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orgánica</a:t>
            </a:r>
          </a:p>
        </p:txBody>
      </p:sp>
      <p:sp>
        <p:nvSpPr>
          <p:cNvPr id="7" name="Elipse 6"/>
          <p:cNvSpPr/>
          <p:nvPr/>
        </p:nvSpPr>
        <p:spPr>
          <a:xfrm>
            <a:off x="2809461" y="4872280"/>
            <a:ext cx="7268953" cy="1157461"/>
          </a:xfrm>
          <a:prstGeom prst="ellipse">
            <a:avLst/>
          </a:prstGeom>
          <a:noFill/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8" name="Flecha izquierda y arriba 7"/>
          <p:cNvSpPr/>
          <p:nvPr/>
        </p:nvSpPr>
        <p:spPr>
          <a:xfrm rot="8028779">
            <a:off x="4585253" y="2239618"/>
            <a:ext cx="901148" cy="861392"/>
          </a:xfrm>
          <a:prstGeom prst="leftUpArrow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602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57809" y="667181"/>
            <a:ext cx="2213113" cy="870073"/>
          </a:xfrm>
        </p:spPr>
        <p:txBody>
          <a:bodyPr>
            <a:norm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FUMAROLAS </a:t>
            </a: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HIDROTERMALES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8747" y="1736035"/>
            <a:ext cx="11304105" cy="4717774"/>
          </a:xfrm>
        </p:spPr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Cianobacterias </a:t>
            </a:r>
          </a:p>
          <a:p>
            <a:pPr marL="457200" lvl="1" indent="0">
              <a:buNone/>
            </a:pPr>
            <a:r>
              <a:rPr lang="es-ES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</a:p>
          <a:p>
            <a:pPr marL="457200" lvl="1" indent="0">
              <a:buNone/>
            </a:pPr>
            <a:r>
              <a:rPr lang="es-ES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+ H</a:t>
            </a:r>
            <a:r>
              <a:rPr lang="es-ES" sz="2600" baseline="-25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sz="2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s-ES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sz="2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                   O</a:t>
            </a:r>
            <a:r>
              <a:rPr lang="es-ES" sz="2600" baseline="-25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</a:p>
          <a:p>
            <a:pPr marL="457200" lvl="1" indent="0">
              <a:buNone/>
            </a:pPr>
            <a:endParaRPr lang="es-ES" sz="2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457200" lvl="1" indent="0" algn="r">
              <a:buNone/>
            </a:pPr>
            <a:r>
              <a:rPr lang="es-ES" sz="2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Síntesis </a:t>
            </a:r>
            <a:r>
              <a:rPr lang="es-ES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 pigmentos </a:t>
            </a:r>
            <a:r>
              <a:rPr lang="es-ES" sz="2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especiales   </a:t>
            </a:r>
            <a:r>
              <a:rPr lang="es-ES" sz="26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marL="457200" lvl="1" indent="0" algn="r">
              <a:buNone/>
            </a:pPr>
            <a:r>
              <a:rPr lang="es-ES" sz="2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s-ES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UV  M</a:t>
            </a:r>
            <a:r>
              <a:rPr lang="es-ES" sz="2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ecanismos </a:t>
            </a:r>
            <a:r>
              <a:rPr lang="es-ES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 defensa: </a:t>
            </a:r>
            <a:r>
              <a:rPr lang="es-ES" sz="2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Vida </a:t>
            </a:r>
            <a:r>
              <a:rPr lang="es-ES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 soluciones ricas en </a:t>
            </a:r>
            <a:r>
              <a:rPr lang="es-ES" sz="2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NO</a:t>
            </a:r>
            <a:r>
              <a:rPr lang="es-ES" sz="2600" baseline="-25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3</a:t>
            </a:r>
            <a:r>
              <a:rPr lang="es-ES" sz="2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Na</a:t>
            </a:r>
          </a:p>
          <a:p>
            <a:pPr marL="457200" lvl="1" indent="0" algn="r">
              <a:buNone/>
            </a:pPr>
            <a:r>
              <a:rPr lang="es-ES" sz="2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Vida </a:t>
            </a:r>
            <a:r>
              <a:rPr lang="es-ES" sz="26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bajo los </a:t>
            </a:r>
            <a:r>
              <a:rPr lang="es-ES" sz="2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sedimentos               </a:t>
            </a:r>
            <a:r>
              <a:rPr lang="es-ES" sz="26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r>
              <a:rPr lang="es-ES" sz="26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lang="es-ES" sz="26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echa derecha 4"/>
          <p:cNvSpPr/>
          <p:nvPr/>
        </p:nvSpPr>
        <p:spPr>
          <a:xfrm rot="19327497">
            <a:off x="6622988" y="4235273"/>
            <a:ext cx="735109" cy="154358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 derecha 5"/>
          <p:cNvSpPr/>
          <p:nvPr/>
        </p:nvSpPr>
        <p:spPr>
          <a:xfrm>
            <a:off x="6684327" y="4575312"/>
            <a:ext cx="662609" cy="159026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 derecha 6"/>
          <p:cNvSpPr/>
          <p:nvPr/>
        </p:nvSpPr>
        <p:spPr>
          <a:xfrm rot="2181786">
            <a:off x="6668622" y="4893172"/>
            <a:ext cx="675139" cy="168754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4" name="Picture 2" descr="Resultado de imagen de cianobacterias primitiv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31" y="2495961"/>
            <a:ext cx="2004529" cy="128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echa derecha 3"/>
          <p:cNvSpPr/>
          <p:nvPr/>
        </p:nvSpPr>
        <p:spPr>
          <a:xfrm>
            <a:off x="4280452" y="2732224"/>
            <a:ext cx="2388227" cy="815384"/>
          </a:xfrm>
          <a:prstGeom prst="rightArrow">
            <a:avLst/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4140363" y="2939861"/>
            <a:ext cx="2295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s-ES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Fotosíntesis</a:t>
            </a:r>
            <a:endParaRPr lang="es-ES" sz="20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20" y="4233195"/>
            <a:ext cx="1128584" cy="84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1337407" y="4707123"/>
            <a:ext cx="641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Luz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42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57809" y="667181"/>
            <a:ext cx="2213113" cy="870073"/>
          </a:xfrm>
        </p:spPr>
        <p:txBody>
          <a:bodyPr>
            <a:norm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FUMAROLAS </a:t>
            </a: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HIDROTERMALES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55304" y="1102217"/>
            <a:ext cx="8915400" cy="3777622"/>
          </a:xfrm>
        </p:spPr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océano estaba lleno de microorganismos.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Resultado de imagen de microorganism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78" y="1867857"/>
            <a:ext cx="8537851" cy="480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13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57809" y="667181"/>
            <a:ext cx="2213113" cy="870073"/>
          </a:xfrm>
        </p:spPr>
        <p:txBody>
          <a:bodyPr>
            <a:norm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FUMAROLAS </a:t>
            </a: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HIDROTERMALES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66360" y="863678"/>
            <a:ext cx="8915400" cy="3777622"/>
          </a:xfrm>
        </p:spPr>
        <p:txBody>
          <a:bodyPr>
            <a:normAutofit/>
          </a:bodyPr>
          <a:lstStyle/>
          <a:p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Hace 3500 </a:t>
            </a:r>
            <a:r>
              <a:rPr lang="es-E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Estromatolitos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8736" y="1537254"/>
            <a:ext cx="7230648" cy="532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855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ÍNDICE</a:t>
            </a:r>
            <a:endParaRPr lang="es-ES" sz="4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</a:p>
          <a:p>
            <a:r>
              <a:rPr lang="es-ES" sz="24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umarolas hidrotermales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Esquema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Ejercicio</a:t>
            </a:r>
          </a:p>
          <a:p>
            <a:r>
              <a:rPr lang="es-ES" sz="24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Conclusión </a:t>
            </a:r>
          </a:p>
          <a:p>
            <a:endParaRPr lang="es-ES" sz="22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13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57809" y="667181"/>
            <a:ext cx="2213113" cy="870073"/>
          </a:xfrm>
        </p:spPr>
        <p:txBody>
          <a:bodyPr>
            <a:norm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FUMAROLAS </a:t>
            </a: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HIDROTERMALES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83194" y="1199981"/>
            <a:ext cx="8915400" cy="3777622"/>
          </a:xfrm>
        </p:spPr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Células eucariotas</a:t>
            </a:r>
          </a:p>
          <a:p>
            <a:pPr marL="0" indent="0">
              <a:buNone/>
            </a:pP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La </a:t>
            </a:r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teoría de la </a:t>
            </a:r>
            <a:r>
              <a:rPr lang="es-E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endosimbiosis</a:t>
            </a:r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 descr="Resultado de imagen de endosimbiosis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36" y="2529604"/>
            <a:ext cx="3800065" cy="218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de mitocondria y cloroplas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551" y="5078630"/>
            <a:ext cx="1238250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39039"/>
          <a:stretch/>
        </p:blipFill>
        <p:spPr>
          <a:xfrm>
            <a:off x="1121736" y="5019147"/>
            <a:ext cx="2019300" cy="1381953"/>
          </a:xfrm>
          <a:prstGeom prst="rect">
            <a:avLst/>
          </a:prstGeom>
        </p:spPr>
      </p:pic>
      <p:pic>
        <p:nvPicPr>
          <p:cNvPr id="5128" name="Picture 8" descr="Resultado de imagen de celula eucariota animal y veget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84" y="2809115"/>
            <a:ext cx="600075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23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357809" y="667181"/>
            <a:ext cx="2213113" cy="870073"/>
          </a:xfrm>
        </p:spPr>
        <p:txBody>
          <a:bodyPr>
            <a:normAutofit/>
          </a:bodyPr>
          <a:lstStyle/>
          <a:p>
            <a:pPr algn="ctr"/>
            <a:r>
              <a:rPr lang="es-E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FUMAROLAS </a:t>
            </a: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HIDROTERMALES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55304" y="1537254"/>
            <a:ext cx="8915400" cy="3777622"/>
          </a:xfrm>
        </p:spPr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Organismos </a:t>
            </a:r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más 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complejos. 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7701" y="2171795"/>
            <a:ext cx="6314107" cy="4494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285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8054" y="0"/>
            <a:ext cx="8911687" cy="1280890"/>
          </a:xfrm>
        </p:spPr>
        <p:txBody>
          <a:bodyPr/>
          <a:lstStyle/>
          <a:p>
            <a:r>
              <a:rPr lang="es-E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ESQUEMA</a:t>
            </a:r>
            <a:endParaRPr lang="es-ES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8" y="808382"/>
            <a:ext cx="12209087" cy="6037995"/>
          </a:xfrm>
        </p:spPr>
      </p:pic>
    </p:spTree>
    <p:extLst>
      <p:ext uri="{BB962C8B-B14F-4D97-AF65-F5344CB8AC3E}">
        <p14:creationId xmlns:p14="http://schemas.microsoft.com/office/powerpoint/2010/main" val="9013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EJERCICIO</a:t>
            </a:r>
            <a:endParaRPr lang="es-E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34469" y="2156791"/>
            <a:ext cx="4626734" cy="44958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Creacionismo</a:t>
            </a:r>
          </a:p>
          <a:p>
            <a:endParaRPr lang="es-E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Generación 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espontánea</a:t>
            </a:r>
          </a:p>
          <a:p>
            <a:endParaRPr lang="es-E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Panspermia</a:t>
            </a:r>
          </a:p>
          <a:p>
            <a:endParaRPr lang="es-E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mundo de hierro-sulfuro</a:t>
            </a:r>
          </a:p>
          <a:p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658107" y="1262187"/>
            <a:ext cx="38696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con flechas:</a:t>
            </a:r>
          </a:p>
          <a:p>
            <a:endParaRPr lang="es-ES" dirty="0"/>
          </a:p>
        </p:txBody>
      </p:sp>
      <p:pic>
        <p:nvPicPr>
          <p:cNvPr id="5" name="Picture 2" descr="Resultado de imagen de creacionismo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07" y="5425094"/>
            <a:ext cx="2446612" cy="122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de generacion espontane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26" r="18119" b="10175"/>
          <a:stretch/>
        </p:blipFill>
        <p:spPr bwMode="auto">
          <a:xfrm>
            <a:off x="658106" y="1944038"/>
            <a:ext cx="2446612" cy="84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semilla pionera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106" y="4239078"/>
            <a:ext cx="2446612" cy="106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 descr="http://upload.wikimedia.org/wikipedia/commons/2/2a/Brothers_blacksmoker_hires.jpg"/>
          <p:cNvPicPr/>
          <p:nvPr/>
        </p:nvPicPr>
        <p:blipFill rotWithShape="1">
          <a:blip r:embed="rId5" cstate="print"/>
          <a:srcRect t="25305"/>
          <a:stretch/>
        </p:blipFill>
        <p:spPr bwMode="auto">
          <a:xfrm>
            <a:off x="658106" y="2908216"/>
            <a:ext cx="2446612" cy="1210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adroTexto 5"/>
          <p:cNvSpPr txBox="1"/>
          <p:nvPr/>
        </p:nvSpPr>
        <p:spPr>
          <a:xfrm>
            <a:off x="3259638" y="2205284"/>
            <a:ext cx="55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3259636" y="4544408"/>
            <a:ext cx="55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259637" y="3360114"/>
            <a:ext cx="55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259636" y="5669510"/>
            <a:ext cx="55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lecha derecha 8"/>
          <p:cNvSpPr/>
          <p:nvPr/>
        </p:nvSpPr>
        <p:spPr>
          <a:xfrm rot="858342">
            <a:off x="3886099" y="2970477"/>
            <a:ext cx="3478500" cy="4571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 derecha 13"/>
          <p:cNvSpPr/>
          <p:nvPr/>
        </p:nvSpPr>
        <p:spPr>
          <a:xfrm rot="19121119" flipV="1">
            <a:off x="3205357" y="4123465"/>
            <a:ext cx="4838125" cy="4571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 derecha 14"/>
          <p:cNvSpPr/>
          <p:nvPr/>
        </p:nvSpPr>
        <p:spPr>
          <a:xfrm rot="1726880">
            <a:off x="3656713" y="4621048"/>
            <a:ext cx="3891815" cy="4571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Flecha derecha 15"/>
          <p:cNvSpPr/>
          <p:nvPr/>
        </p:nvSpPr>
        <p:spPr>
          <a:xfrm>
            <a:off x="3886099" y="4666963"/>
            <a:ext cx="3478500" cy="4571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919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CONCLUSIÓN</a:t>
            </a:r>
            <a:endParaRPr lang="es-ES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88063" y="1749287"/>
            <a:ext cx="9987101" cy="4724400"/>
          </a:xfrm>
        </p:spPr>
        <p:txBody>
          <a:bodyPr>
            <a:noAutofit/>
          </a:bodyPr>
          <a:lstStyle/>
          <a:p>
            <a:r>
              <a:rPr lang="es-ES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varias hipótesis sobre el origen de la vida:</a:t>
            </a:r>
          </a:p>
          <a:p>
            <a:pPr lvl="1"/>
            <a:r>
              <a:rPr lang="es-ES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Creacionismo</a:t>
            </a:r>
          </a:p>
          <a:p>
            <a:pPr lvl="1"/>
            <a:r>
              <a:rPr lang="es-ES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Generación espontánea</a:t>
            </a:r>
          </a:p>
          <a:p>
            <a:pPr lvl="1"/>
            <a:r>
              <a:rPr lang="es-ES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Panspermia</a:t>
            </a:r>
          </a:p>
          <a:p>
            <a:pPr lvl="1"/>
            <a:r>
              <a:rPr lang="es-ES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mundo de hierro-sulfuro</a:t>
            </a:r>
          </a:p>
          <a:p>
            <a:r>
              <a:rPr lang="es-ES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Comienza a formarse una ciudad de chimeneas marinas llamadas fumarolas hidrotermales en zonas de dorsales. </a:t>
            </a:r>
          </a:p>
          <a:p>
            <a:r>
              <a:rPr lang="es-ES" sz="2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primeras teorías suponían que los primeros organismos eran </a:t>
            </a:r>
            <a:r>
              <a:rPr lang="es-ES" sz="20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quimioheterótrofos</a:t>
            </a:r>
            <a:r>
              <a:rPr lang="es-ES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s-ES" sz="20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quimioautótrofo</a:t>
            </a:r>
            <a:r>
              <a:rPr lang="es-ES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s-ES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Fueron apareciendo cianobacterias, células eucariotas y a partir de aquí, organismos más complejos.</a:t>
            </a:r>
            <a:endParaRPr lang="es-ES" sz="20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sz="20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57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Resultado de imagen de muchas gracias origen de la v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379951" y="5989983"/>
            <a:ext cx="10124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Documental “La formación de la Tierra” (</a:t>
            </a:r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http://www.youtube.com/watch?v=3QDyUH0v2QU&amp;feature=youtube_gdata_player&amp;noredirect=1</a:t>
            </a:r>
            <a:r>
              <a:rPr lang="es-E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108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9964" y="158591"/>
            <a:ext cx="8911687" cy="1280890"/>
          </a:xfrm>
        </p:spPr>
        <p:txBody>
          <a:bodyPr>
            <a:normAutofit/>
          </a:bodyPr>
          <a:lstStyle/>
          <a:p>
            <a:r>
              <a:rPr lang="es-E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sz="4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89902" y="3461737"/>
            <a:ext cx="2489224" cy="978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600" b="1" dirty="0" smtClean="0">
                <a:solidFill>
                  <a:schemeClr val="accent3">
                    <a:lumMod val="75000"/>
                  </a:schemeClr>
                </a:solidFill>
              </a:rPr>
              <a:t>VIDA</a:t>
            </a:r>
            <a:endParaRPr lang="es-E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5402848" y="3317233"/>
            <a:ext cx="1645920" cy="970671"/>
          </a:xfrm>
          <a:prstGeom prst="ellipse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8672093" y="5848809"/>
            <a:ext cx="1322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Hongos </a:t>
            </a:r>
            <a:endParaRPr lang="es-ES" sz="20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816" y="1475934"/>
            <a:ext cx="2846440" cy="166702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2" name="CuadroTexto 11"/>
          <p:cNvSpPr txBox="1"/>
          <p:nvPr/>
        </p:nvSpPr>
        <p:spPr>
          <a:xfrm>
            <a:off x="3010487" y="1548841"/>
            <a:ext cx="1181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Animal </a:t>
            </a:r>
            <a:endParaRPr lang="es-ES" sz="20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230" y="1131060"/>
            <a:ext cx="2466091" cy="214934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14" name="CuadroTexto 13"/>
          <p:cNvSpPr txBox="1"/>
          <p:nvPr/>
        </p:nvSpPr>
        <p:spPr>
          <a:xfrm>
            <a:off x="8272559" y="3202403"/>
            <a:ext cx="1315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Vegetal </a:t>
            </a:r>
            <a:endParaRPr lang="es-ES" sz="20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470" y="3720402"/>
            <a:ext cx="3135399" cy="143109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6" name="CuadroTexto 15"/>
          <p:cNvSpPr txBox="1"/>
          <p:nvPr/>
        </p:nvSpPr>
        <p:spPr>
          <a:xfrm>
            <a:off x="3172235" y="5024678"/>
            <a:ext cx="1378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Bacterias </a:t>
            </a:r>
            <a:endParaRPr lang="es-ES" sz="20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589" y="4655812"/>
            <a:ext cx="3058844" cy="171931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8" name="CuadroTexto 17"/>
          <p:cNvSpPr txBox="1"/>
          <p:nvPr/>
        </p:nvSpPr>
        <p:spPr>
          <a:xfrm>
            <a:off x="6351561" y="4624568"/>
            <a:ext cx="1547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Arqueas </a:t>
            </a:r>
            <a:endParaRPr lang="es-E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4296" y="1283093"/>
            <a:ext cx="2614530" cy="161895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0" name="CuadroTexto 19"/>
          <p:cNvSpPr txBox="1"/>
          <p:nvPr/>
        </p:nvSpPr>
        <p:spPr>
          <a:xfrm>
            <a:off x="6250011" y="1285815"/>
            <a:ext cx="1266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Protistas </a:t>
            </a:r>
            <a:endParaRPr lang="es-E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3778" y="4151296"/>
            <a:ext cx="2451917" cy="177120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val="110564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92765" y="783136"/>
            <a:ext cx="1992327" cy="422812"/>
          </a:xfrm>
        </p:spPr>
        <p:txBody>
          <a:bodyPr>
            <a:normAutofit/>
          </a:bodyPr>
          <a:lstStyle/>
          <a:p>
            <a:r>
              <a:rPr lang="es-E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26" name="Picture 2" descr="Resultado de imagen de nacer crecer reproducirse y morir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562" y="1205948"/>
            <a:ext cx="9054686" cy="529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25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n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78" y="2828993"/>
            <a:ext cx="11017555" cy="346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-92765" y="783136"/>
            <a:ext cx="1992327" cy="422812"/>
          </a:xfrm>
        </p:spPr>
        <p:txBody>
          <a:bodyPr>
            <a:normAutofit/>
          </a:bodyPr>
          <a:lstStyle/>
          <a:p>
            <a:r>
              <a:rPr lang="es-E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062331" y="1630017"/>
            <a:ext cx="3339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Evolucionar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7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92765" y="783136"/>
            <a:ext cx="1992327" cy="422812"/>
          </a:xfrm>
        </p:spPr>
        <p:txBody>
          <a:bodyPr>
            <a:normAutofit/>
          </a:bodyPr>
          <a:lstStyle/>
          <a:p>
            <a:r>
              <a:rPr lang="es-E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99562" y="3114260"/>
            <a:ext cx="3494073" cy="530087"/>
          </a:xfrm>
        </p:spPr>
        <p:txBody>
          <a:bodyPr>
            <a:noAutofit/>
          </a:bodyPr>
          <a:lstStyle/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Origen de la vida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520070" y="2359226"/>
            <a:ext cx="2888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Único organismo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520070" y="3896618"/>
            <a:ext cx="2835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Varios organismos 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echa izquierda y arriba 5"/>
          <p:cNvSpPr/>
          <p:nvPr/>
        </p:nvSpPr>
        <p:spPr>
          <a:xfrm rot="7931450">
            <a:off x="5115347" y="2683329"/>
            <a:ext cx="1404731" cy="1391948"/>
          </a:xfrm>
          <a:prstGeom prst="leftUpArrow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6520070" y="2359226"/>
            <a:ext cx="2623930" cy="52322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6520069" y="3896900"/>
            <a:ext cx="2835965" cy="52322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592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-92765" y="783136"/>
            <a:ext cx="1992327" cy="422812"/>
          </a:xfrm>
        </p:spPr>
        <p:txBody>
          <a:bodyPr>
            <a:normAutofit/>
          </a:bodyPr>
          <a:lstStyle/>
          <a:p>
            <a:r>
              <a:rPr lang="es-E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252870" y="521526"/>
            <a:ext cx="8494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solidFill>
                  <a:srgbClr val="26599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Todos </a:t>
            </a:r>
            <a:r>
              <a:rPr lang="es-ES" sz="2800" dirty="0">
                <a:solidFill>
                  <a:srgbClr val="26599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ES" sz="2800" dirty="0" smtClean="0">
                <a:solidFill>
                  <a:srgbClr val="26599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seres vivos proceden </a:t>
            </a:r>
            <a:r>
              <a:rPr lang="es-ES" sz="2800" dirty="0">
                <a:solidFill>
                  <a:srgbClr val="26599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un mismo organismo. </a:t>
            </a:r>
          </a:p>
        </p:txBody>
      </p:sp>
      <p:pic>
        <p:nvPicPr>
          <p:cNvPr id="3074" name="Picture 2" descr="Resultado de imagen de evolucion a partir de varios organismos diferent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72"/>
          <a:stretch/>
        </p:blipFill>
        <p:spPr bwMode="auto">
          <a:xfrm>
            <a:off x="5960026" y="1931159"/>
            <a:ext cx="5533898" cy="423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de codigo genetico univers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98" y="1434201"/>
            <a:ext cx="4366908" cy="52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6082748" y="6268278"/>
            <a:ext cx="5411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S" sz="20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ontogénia</a:t>
            </a:r>
            <a:r>
              <a:rPr lang="es-ES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recapitula la </a:t>
            </a:r>
            <a:r>
              <a:rPr lang="es-ES" sz="20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filogénia</a:t>
            </a:r>
            <a:r>
              <a:rPr lang="es-ES" sz="20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20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17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  <a:endParaRPr lang="es-ES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Creacionismo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Generación espontánea</a:t>
            </a:r>
          </a:p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Panspermia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mundo </a:t>
            </a:r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hierro-sulfuro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967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774" y="783136"/>
            <a:ext cx="1992327" cy="422812"/>
          </a:xfrm>
        </p:spPr>
        <p:txBody>
          <a:bodyPr>
            <a:normAutofit/>
          </a:bodyPr>
          <a:lstStyle/>
          <a:p>
            <a:r>
              <a:rPr lang="es-ES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  <a:endParaRPr lang="es-E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22952" y="1205948"/>
            <a:ext cx="8915400" cy="3777622"/>
          </a:xfrm>
        </p:spPr>
        <p:txBody>
          <a:bodyPr>
            <a:normAutofit/>
          </a:bodyPr>
          <a:lstStyle/>
          <a:p>
            <a:r>
              <a:rPr lang="es-ES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Creacionismo</a:t>
            </a:r>
            <a:r>
              <a:rPr lang="es-E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ser divino.</a:t>
            </a:r>
            <a:endParaRPr lang="es-E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Resultado de imagen de creacionismo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952" y="1902032"/>
            <a:ext cx="8160306" cy="459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522952" y="6122504"/>
            <a:ext cx="2406857" cy="357809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656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397</TotalTime>
  <Words>294</Words>
  <Application>Microsoft Office PowerPoint</Application>
  <PresentationFormat>Panorámica</PresentationFormat>
  <Paragraphs>114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Arial</vt:lpstr>
      <vt:lpstr>Century Gothic</vt:lpstr>
      <vt:lpstr>Times New Roman</vt:lpstr>
      <vt:lpstr>Wingdings</vt:lpstr>
      <vt:lpstr>Wingdings 3</vt:lpstr>
      <vt:lpstr>Espiral</vt:lpstr>
      <vt:lpstr>El origen de los seres vivos</vt:lpstr>
      <vt:lpstr>ÍNDICE</vt:lpstr>
      <vt:lpstr>INTRODUCCIÓN</vt:lpstr>
      <vt:lpstr>INTRODUCCIÓN</vt:lpstr>
      <vt:lpstr>INTRODUCCIÓN</vt:lpstr>
      <vt:lpstr>INTRODUCCIÓN</vt:lpstr>
      <vt:lpstr>INTRODUCCIÓN</vt:lpstr>
      <vt:lpstr>HIPÓTESIS</vt:lpstr>
      <vt:lpstr>HIPÓTESIS</vt:lpstr>
      <vt:lpstr>HIPÓTESIS</vt:lpstr>
      <vt:lpstr>HIPÓTESIS</vt:lpstr>
      <vt:lpstr>HIPÓTESIS</vt:lpstr>
      <vt:lpstr>FUMAROLAS HIDROTERMALES </vt:lpstr>
      <vt:lpstr>FUMAROLAS  HIDROTERMALES</vt:lpstr>
      <vt:lpstr>FUMAROLAS  HIDROTERMALES</vt:lpstr>
      <vt:lpstr>FUMAROLAS  HIDROTERMALES</vt:lpstr>
      <vt:lpstr>FUMAROLAS  HIDROTERMALES</vt:lpstr>
      <vt:lpstr>FUMAROLAS  HIDROTERMALES</vt:lpstr>
      <vt:lpstr>FUMAROLAS  HIDROTERMALES</vt:lpstr>
      <vt:lpstr>FUMAROLAS  HIDROTERMALES</vt:lpstr>
      <vt:lpstr>FUMAROLAS  HIDROTERMALES</vt:lpstr>
      <vt:lpstr>ESQUEMA</vt:lpstr>
      <vt:lpstr>EJERCICIO</vt:lpstr>
      <vt:lpstr>CONCLUSIÓN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</dc:creator>
  <cp:lastModifiedBy>Isa</cp:lastModifiedBy>
  <cp:revision>38</cp:revision>
  <dcterms:created xsi:type="dcterms:W3CDTF">2019-11-18T11:15:50Z</dcterms:created>
  <dcterms:modified xsi:type="dcterms:W3CDTF">2019-11-23T20:08:03Z</dcterms:modified>
</cp:coreProperties>
</file>