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C5BB-972A-4F99-AB74-C6E33B8A2008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959A-396C-418C-9D3B-A89B431545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3178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C5BB-972A-4F99-AB74-C6E33B8A2008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959A-396C-418C-9D3B-A89B431545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377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C5BB-972A-4F99-AB74-C6E33B8A2008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959A-396C-418C-9D3B-A89B431545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183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C5BB-972A-4F99-AB74-C6E33B8A2008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959A-396C-418C-9D3B-A89B431545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959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C5BB-972A-4F99-AB74-C6E33B8A2008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959A-396C-418C-9D3B-A89B431545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0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C5BB-972A-4F99-AB74-C6E33B8A2008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959A-396C-418C-9D3B-A89B431545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255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C5BB-972A-4F99-AB74-C6E33B8A2008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959A-396C-418C-9D3B-A89B431545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68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C5BB-972A-4F99-AB74-C6E33B8A2008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959A-396C-418C-9D3B-A89B431545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88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C5BB-972A-4F99-AB74-C6E33B8A2008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959A-396C-418C-9D3B-A89B431545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785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C5BB-972A-4F99-AB74-C6E33B8A2008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959A-396C-418C-9D3B-A89B431545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2560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C5BB-972A-4F99-AB74-C6E33B8A2008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959A-396C-418C-9D3B-A89B431545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182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7C5BB-972A-4F99-AB74-C6E33B8A2008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5959A-396C-418C-9D3B-A89B431545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093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gif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43.e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342" y="18260"/>
            <a:ext cx="6827315" cy="683973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PLÁSTICOS RECICLABLES</a:t>
            </a:r>
            <a:endParaRPr lang="es-E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b="1" spc="50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Metodología científica y aprendizaje de la física y química </a:t>
            </a:r>
            <a:endParaRPr lang="es-ES" b="1" spc="50" dirty="0" smtClean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endParaRPr lang="es-ES" b="1" spc="5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es-ES" b="1" spc="50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CRISTIAN GAMERO RUBIO</a:t>
            </a:r>
            <a:endParaRPr lang="es-ES" b="1" spc="5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968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03367" y="18261"/>
            <a:ext cx="10515600" cy="640080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RECICLAJE DE LOS PLÁSTICOS</a:t>
            </a:r>
            <a:endParaRPr lang="es-E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58783" y="18260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58783" y="6217919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n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11525796" y="6217918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11525796" y="18261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uadroTexto 7"/>
          <p:cNvSpPr txBox="1"/>
          <p:nvPr/>
        </p:nvSpPr>
        <p:spPr>
          <a:xfrm>
            <a:off x="803367" y="1091828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/>
              <a:t>2. HDPE y 4. LDPE: polietileno de alta densidad y de baja de densidad.</a:t>
            </a:r>
            <a:endParaRPr lang="es-ES" dirty="0"/>
          </a:p>
        </p:txBody>
      </p:sp>
      <p:pic>
        <p:nvPicPr>
          <p:cNvPr id="4098" name="Picture 2" descr="Resultado de imagen de polimerizacion vinilic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90" b="80352"/>
          <a:stretch/>
        </p:blipFill>
        <p:spPr bwMode="auto">
          <a:xfrm>
            <a:off x="7949059" y="1833185"/>
            <a:ext cx="3949029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7" y="1461160"/>
            <a:ext cx="5022941" cy="185439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Texto 12"/>
          <p:cNvSpPr txBox="1"/>
          <p:nvPr/>
        </p:nvSpPr>
        <p:spPr>
          <a:xfrm>
            <a:off x="6407333" y="2199757"/>
            <a:ext cx="1603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Obtención:</a:t>
            </a:r>
            <a:endParaRPr lang="es-ES" dirty="0"/>
          </a:p>
        </p:txBody>
      </p:sp>
      <p:pic>
        <p:nvPicPr>
          <p:cNvPr id="14" name="Imagen 1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3" b="75166"/>
          <a:stretch/>
        </p:blipFill>
        <p:spPr bwMode="auto">
          <a:xfrm>
            <a:off x="803367" y="4835223"/>
            <a:ext cx="3971107" cy="543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34081"/>
          <a:stretch/>
        </p:blipFill>
        <p:spPr bwMode="auto">
          <a:xfrm>
            <a:off x="5826308" y="4136319"/>
            <a:ext cx="4637315" cy="16328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Conector recto de flecha 5"/>
          <p:cNvCxnSpPr/>
          <p:nvPr/>
        </p:nvCxnSpPr>
        <p:spPr>
          <a:xfrm>
            <a:off x="1776549" y="3315553"/>
            <a:ext cx="274320" cy="13217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3053580" y="3315552"/>
            <a:ext cx="3530100" cy="1165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2560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413" y="4756058"/>
            <a:ext cx="4049487" cy="17490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03367" y="18261"/>
            <a:ext cx="10515600" cy="640080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RECICLAJE DE LOS PLÁSTICOS</a:t>
            </a:r>
            <a:endParaRPr lang="es-E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58783" y="18260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58783" y="6217919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n 1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11525796" y="6217918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11525796" y="18261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uadroTexto 7"/>
          <p:cNvSpPr txBox="1"/>
          <p:nvPr/>
        </p:nvSpPr>
        <p:spPr>
          <a:xfrm>
            <a:off x="803367" y="1091828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/>
              <a:t>2. HDPE y 4. LDPE: polietileno de alta densidad y de baja de densidad.</a:t>
            </a:r>
            <a:endParaRPr lang="es-ES" dirty="0"/>
          </a:p>
        </p:txBody>
      </p:sp>
      <p:pic>
        <p:nvPicPr>
          <p:cNvPr id="10" name="Imagen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45"/>
          <a:stretch/>
        </p:blipFill>
        <p:spPr bwMode="auto">
          <a:xfrm>
            <a:off x="2633303" y="1505969"/>
            <a:ext cx="880606" cy="98529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CuadroTexto 18"/>
          <p:cNvSpPr txBox="1"/>
          <p:nvPr/>
        </p:nvSpPr>
        <p:spPr>
          <a:xfrm>
            <a:off x="646796" y="2491265"/>
            <a:ext cx="485362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s-E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/>
              <a:t>Flexible</a:t>
            </a:r>
            <a:endParaRPr lang="es-E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/>
              <a:t>Impermeable</a:t>
            </a:r>
            <a:endParaRPr lang="es-E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/>
              <a:t>Inerte </a:t>
            </a:r>
            <a:endParaRPr lang="es-E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/>
              <a:t>No </a:t>
            </a:r>
            <a:r>
              <a:rPr lang="es-ES" dirty="0"/>
              <a:t>tóxico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/>
              <a:t>M</a:t>
            </a:r>
            <a:r>
              <a:rPr lang="es-ES" dirty="0" smtClean="0"/>
              <a:t>ejores </a:t>
            </a:r>
            <a:r>
              <a:rPr lang="es-ES" dirty="0"/>
              <a:t>propiedades mecánicas </a:t>
            </a:r>
            <a:r>
              <a:rPr lang="es-ES" dirty="0" smtClean="0"/>
              <a:t>y </a:t>
            </a:r>
            <a:r>
              <a:rPr lang="es-ES" dirty="0"/>
              <a:t>mejor resistencia química y térmica que el </a:t>
            </a:r>
            <a:r>
              <a:rPr lang="es-ES" dirty="0" smtClean="0"/>
              <a:t>LDPE debido </a:t>
            </a:r>
            <a:r>
              <a:rPr lang="es-ES" dirty="0"/>
              <a:t>a su mayor densidad.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6465347" y="2491264"/>
            <a:ext cx="485362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s-E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E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/>
              <a:t>Flexible  </a:t>
            </a:r>
            <a:endParaRPr lang="es-E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/>
              <a:t>Impermeable</a:t>
            </a:r>
            <a:endParaRPr lang="es-E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/>
              <a:t>Inerte</a:t>
            </a:r>
            <a:endParaRPr lang="es-E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/>
              <a:t>No </a:t>
            </a:r>
            <a:r>
              <a:rPr lang="es-ES" dirty="0"/>
              <a:t>tóxico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/>
              <a:t>Buen </a:t>
            </a:r>
            <a:r>
              <a:rPr lang="es-ES" dirty="0"/>
              <a:t>aislante </a:t>
            </a:r>
            <a:r>
              <a:rPr lang="es-ES" dirty="0" smtClean="0"/>
              <a:t>eléctrico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ES" dirty="0"/>
          </a:p>
        </p:txBody>
      </p:sp>
      <p:pic>
        <p:nvPicPr>
          <p:cNvPr id="23" name="Imagen 2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5" t="-704" r="44238" b="704"/>
          <a:stretch/>
        </p:blipFill>
        <p:spPr bwMode="auto">
          <a:xfrm>
            <a:off x="8412480" y="1461160"/>
            <a:ext cx="812780" cy="99144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CuadroTexto 23"/>
          <p:cNvSpPr txBox="1"/>
          <p:nvPr/>
        </p:nvSpPr>
        <p:spPr>
          <a:xfrm>
            <a:off x="2298392" y="2415599"/>
            <a:ext cx="153968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Características</a:t>
            </a:r>
            <a:endParaRPr lang="es-ES" dirty="0"/>
          </a:p>
        </p:txBody>
      </p:sp>
      <p:sp>
        <p:nvSpPr>
          <p:cNvPr id="25" name="CuadroTexto 24"/>
          <p:cNvSpPr txBox="1"/>
          <p:nvPr/>
        </p:nvSpPr>
        <p:spPr>
          <a:xfrm>
            <a:off x="8122313" y="2415599"/>
            <a:ext cx="153968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Características</a:t>
            </a:r>
            <a:endParaRPr lang="es-ES" dirty="0"/>
          </a:p>
        </p:txBody>
      </p:sp>
      <p:pic>
        <p:nvPicPr>
          <p:cNvPr id="27" name="Imagen 2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037" y="4893166"/>
            <a:ext cx="3013026" cy="1324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23690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03367" y="18261"/>
            <a:ext cx="10515600" cy="640080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RECICLAJE DE LOS PLÁSTICOS</a:t>
            </a:r>
            <a:endParaRPr lang="es-E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58783" y="18260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58783" y="6217919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n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11525796" y="6217918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11525796" y="18261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uadroTexto 7"/>
          <p:cNvSpPr txBox="1"/>
          <p:nvPr/>
        </p:nvSpPr>
        <p:spPr>
          <a:xfrm>
            <a:off x="803367" y="1091828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/>
              <a:t>3. PVC: policloruro de vinilo</a:t>
            </a:r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5698672" y="2307855"/>
            <a:ext cx="160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Obtención: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 smtClean="0"/>
          </a:p>
        </p:txBody>
      </p:sp>
      <p:pic>
        <p:nvPicPr>
          <p:cNvPr id="12" name="Imagen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789" y="1571480"/>
            <a:ext cx="3435531" cy="1908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/>
          <p:cNvPicPr/>
          <p:nvPr/>
        </p:nvPicPr>
        <p:blipFill rotWithShape="1">
          <a:blip r:embed="rId4"/>
          <a:srcRect l="16228" t="58983" r="41792" b="13721"/>
          <a:stretch/>
        </p:blipFill>
        <p:spPr bwMode="auto">
          <a:xfrm>
            <a:off x="7302137" y="1525629"/>
            <a:ext cx="4572272" cy="1952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1234625" y="4447213"/>
            <a:ext cx="3611695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s-E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/>
              <a:t>Dúctil </a:t>
            </a:r>
            <a:r>
              <a:rPr lang="es-ES" dirty="0"/>
              <a:t>y tenaz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/>
              <a:t>Estabilidad </a:t>
            </a:r>
            <a:r>
              <a:rPr lang="es-ES" dirty="0"/>
              <a:t>dimensional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/>
              <a:t>Resistencia ambiental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270628" y="4236819"/>
            <a:ext cx="153968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Características</a:t>
            </a:r>
            <a:endParaRPr lang="es-E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7849433" y="3908753"/>
            <a:ext cx="146572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 Aplicaciones</a:t>
            </a:r>
            <a:endParaRPr lang="es-ES" dirty="0"/>
          </a:p>
        </p:txBody>
      </p:sp>
      <p:pic>
        <p:nvPicPr>
          <p:cNvPr id="20" name="Imagen 1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215" y="4936190"/>
            <a:ext cx="3014254" cy="1397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911" y="5027738"/>
            <a:ext cx="2844197" cy="12146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6684780" y="4751524"/>
            <a:ext cx="1345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Rígidos</a:t>
            </a:r>
            <a:endParaRPr lang="es-ES" dirty="0"/>
          </a:p>
        </p:txBody>
      </p:sp>
      <p:sp>
        <p:nvSpPr>
          <p:cNvPr id="22" name="CuadroTexto 21"/>
          <p:cNvSpPr txBox="1"/>
          <p:nvPr/>
        </p:nvSpPr>
        <p:spPr>
          <a:xfrm>
            <a:off x="9588273" y="4716664"/>
            <a:ext cx="1345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Flexibles</a:t>
            </a:r>
            <a:endParaRPr lang="es-ES" dirty="0"/>
          </a:p>
        </p:txBody>
      </p:sp>
      <p:cxnSp>
        <p:nvCxnSpPr>
          <p:cNvPr id="6" name="Conector recto de flecha 5"/>
          <p:cNvCxnSpPr/>
          <p:nvPr/>
        </p:nvCxnSpPr>
        <p:spPr>
          <a:xfrm flipH="1">
            <a:off x="7400109" y="4281073"/>
            <a:ext cx="822960" cy="449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9000378" y="4278085"/>
            <a:ext cx="888206" cy="438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518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 animBg="1"/>
      <p:bldP spid="15" grpId="0" animBg="1"/>
      <p:bldP spid="16" grpId="0" animBg="1"/>
      <p:bldP spid="2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03367" y="18261"/>
            <a:ext cx="10515600" cy="640080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RECICLAJE DE LOS PLÁSTICOS</a:t>
            </a:r>
            <a:endParaRPr lang="es-E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58783" y="18260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58783" y="6217919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n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11525796" y="6217918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11525796" y="18261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uadroTexto 7"/>
          <p:cNvSpPr txBox="1"/>
          <p:nvPr/>
        </p:nvSpPr>
        <p:spPr>
          <a:xfrm>
            <a:off x="803367" y="1091828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/>
              <a:t>5. PP: polipropileno</a:t>
            </a:r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1646328" y="4521657"/>
            <a:ext cx="160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Obtención: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 smtClean="0"/>
          </a:p>
        </p:txBody>
      </p:sp>
      <p:pic>
        <p:nvPicPr>
          <p:cNvPr id="24" name="Imagen 2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843" y="1461160"/>
            <a:ext cx="4464047" cy="227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n 24"/>
          <p:cNvPicPr/>
          <p:nvPr/>
        </p:nvPicPr>
        <p:blipFill rotWithShape="1">
          <a:blip r:embed="rId4"/>
          <a:srcRect l="30162" t="23217" r="32620" b="49801"/>
          <a:stretch/>
        </p:blipFill>
        <p:spPr bwMode="auto">
          <a:xfrm>
            <a:off x="3249793" y="3722141"/>
            <a:ext cx="6064024" cy="28158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CuadroTexto 25"/>
          <p:cNvSpPr txBox="1"/>
          <p:nvPr/>
        </p:nvSpPr>
        <p:spPr>
          <a:xfrm>
            <a:off x="3610805" y="5951763"/>
            <a:ext cx="534199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Elemento clave: </a:t>
            </a:r>
            <a:r>
              <a:rPr lang="es-ES" dirty="0" smtClean="0">
                <a:ln>
                  <a:solidFill>
                    <a:srgbClr val="FF0000"/>
                  </a:solidFill>
                </a:ln>
              </a:rPr>
              <a:t>CATALIZADOR</a:t>
            </a:r>
            <a:r>
              <a:rPr lang="es-ES" dirty="0" smtClean="0"/>
              <a:t>                    </a:t>
            </a:r>
            <a:r>
              <a:rPr lang="es-ES" dirty="0" err="1" smtClean="0"/>
              <a:t>Tacticidad</a:t>
            </a:r>
            <a:endParaRPr lang="es-ES" dirty="0"/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6635931" y="6136429"/>
            <a:ext cx="7837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586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03367" y="18261"/>
            <a:ext cx="10515600" cy="640080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RECICLAJE DE LOS PLÁSTICOS</a:t>
            </a:r>
            <a:endParaRPr lang="es-E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58783" y="18260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58783" y="6217919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n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11525796" y="6217918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11525796" y="18261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uadroTexto 7"/>
          <p:cNvSpPr txBox="1"/>
          <p:nvPr/>
        </p:nvSpPr>
        <p:spPr>
          <a:xfrm>
            <a:off x="803367" y="1091828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5. PP: </a:t>
            </a:r>
            <a:r>
              <a:rPr lang="es-ES" b="1" dirty="0" smtClean="0"/>
              <a:t>polipropileno                                              En función de su </a:t>
            </a:r>
            <a:r>
              <a:rPr lang="es-ES" b="1" dirty="0" err="1" smtClean="0"/>
              <a:t>tacticidad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46795" y="3836739"/>
            <a:ext cx="312041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s-E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/>
              <a:t>A</a:t>
            </a:r>
            <a:r>
              <a:rPr lang="es-ES" dirty="0" smtClean="0"/>
              <a:t>lta </a:t>
            </a:r>
            <a:r>
              <a:rPr lang="es-ES" dirty="0"/>
              <a:t>cristalinidad </a:t>
            </a:r>
            <a:endParaRPr lang="es-E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/>
              <a:t>Gran resistencia mecánica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/>
              <a:t>Gran tenacidad. 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437158" y="3652073"/>
            <a:ext cx="153968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Características</a:t>
            </a: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1437158" y="1895180"/>
            <a:ext cx="1397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</a:rPr>
              <a:t>PP </a:t>
            </a:r>
            <a:r>
              <a:rPr lang="es-ES" b="1" dirty="0" err="1">
                <a:latin typeface="Calibri" panose="020F0502020204030204" pitchFamily="34" charset="0"/>
                <a:ea typeface="Calibri" panose="020F0502020204030204" pitchFamily="34" charset="0"/>
              </a:rPr>
              <a:t>isotáctico</a:t>
            </a:r>
            <a:endParaRPr lang="es-ES" dirty="0"/>
          </a:p>
        </p:txBody>
      </p:sp>
      <p:pic>
        <p:nvPicPr>
          <p:cNvPr id="16" name="Imagen 15"/>
          <p:cNvPicPr/>
          <p:nvPr/>
        </p:nvPicPr>
        <p:blipFill rotWithShape="1">
          <a:blip r:embed="rId3"/>
          <a:srcRect l="33866" t="50199" r="30857" b="27839"/>
          <a:stretch/>
        </p:blipFill>
        <p:spPr bwMode="auto">
          <a:xfrm>
            <a:off x="500053" y="2392604"/>
            <a:ext cx="3413896" cy="10045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agen 19" descr="Resultado de imagen de rafia sintetica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9" r="18321"/>
          <a:stretch/>
        </p:blipFill>
        <p:spPr bwMode="auto">
          <a:xfrm>
            <a:off x="596247" y="5328991"/>
            <a:ext cx="1037346" cy="10961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magen 20" descr="Resultado de imagen de polipropilen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427" y="5433909"/>
            <a:ext cx="1032588" cy="88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n 22" descr="Imagen relacionada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15" y="5221734"/>
            <a:ext cx="1390922" cy="12034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5599099" y="1894647"/>
            <a:ext cx="1281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PP </a:t>
            </a:r>
            <a:r>
              <a:rPr lang="es-E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atáctico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16115633" y="7303797"/>
            <a:ext cx="11662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PP </a:t>
            </a:r>
            <a:r>
              <a:rPr lang="es-E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sindiotáctico</a:t>
            </a:r>
            <a:endParaRPr lang="es-ES" dirty="0"/>
          </a:p>
        </p:txBody>
      </p:sp>
      <p:pic>
        <p:nvPicPr>
          <p:cNvPr id="27" name="Imagen 26"/>
          <p:cNvPicPr/>
          <p:nvPr/>
        </p:nvPicPr>
        <p:blipFill rotWithShape="1">
          <a:blip r:embed="rId7"/>
          <a:srcRect l="34219" t="48630" r="30680" b="22506"/>
          <a:stretch/>
        </p:blipFill>
        <p:spPr bwMode="auto">
          <a:xfrm>
            <a:off x="4730318" y="2296808"/>
            <a:ext cx="3018745" cy="11961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Imagen 27"/>
          <p:cNvPicPr/>
          <p:nvPr/>
        </p:nvPicPr>
        <p:blipFill rotWithShape="1">
          <a:blip r:embed="rId8"/>
          <a:srcRect l="31573" t="35766" r="32972" b="34114"/>
          <a:stretch/>
        </p:blipFill>
        <p:spPr bwMode="auto">
          <a:xfrm>
            <a:off x="8371114" y="2250132"/>
            <a:ext cx="3280954" cy="12800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CuadroTexto 28"/>
          <p:cNvSpPr txBox="1"/>
          <p:nvPr/>
        </p:nvSpPr>
        <p:spPr>
          <a:xfrm>
            <a:off x="4730318" y="3851343"/>
            <a:ext cx="312041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endParaRPr lang="es-ES" dirty="0" smtClean="0"/>
          </a:p>
          <a:p>
            <a:pPr marL="285750" indent="-285750" algn="ctr">
              <a:buFont typeface="Courier New" panose="02070309020205020404" pitchFamily="49" charset="0"/>
              <a:buChar char="o"/>
            </a:pPr>
            <a:endParaRPr lang="es-ES" dirty="0" smtClean="0"/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s-ES" dirty="0"/>
              <a:t>A</a:t>
            </a:r>
            <a:r>
              <a:rPr lang="es-ES" dirty="0" smtClean="0"/>
              <a:t>lta </a:t>
            </a:r>
            <a:r>
              <a:rPr lang="es-ES" dirty="0"/>
              <a:t>"</a:t>
            </a:r>
            <a:r>
              <a:rPr lang="es-ES" dirty="0" smtClean="0"/>
              <a:t>pegajosidad“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endParaRPr lang="es-ES" dirty="0"/>
          </a:p>
        </p:txBody>
      </p:sp>
      <p:sp>
        <p:nvSpPr>
          <p:cNvPr id="30" name="CuadroTexto 29"/>
          <p:cNvSpPr txBox="1"/>
          <p:nvPr/>
        </p:nvSpPr>
        <p:spPr>
          <a:xfrm>
            <a:off x="8575949" y="3864405"/>
            <a:ext cx="312041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s-E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/>
              <a:t>Características similares al </a:t>
            </a:r>
            <a:r>
              <a:rPr lang="es-ES" dirty="0" err="1" smtClean="0"/>
              <a:t>isotáctico</a:t>
            </a:r>
            <a:r>
              <a:rPr lang="es-ES" dirty="0" smtClean="0"/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/>
              <a:t>Más elástico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9366311" y="3607078"/>
            <a:ext cx="153968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Características</a:t>
            </a:r>
            <a:endParaRPr lang="es-ES" dirty="0"/>
          </a:p>
        </p:txBody>
      </p:sp>
      <p:sp>
        <p:nvSpPr>
          <p:cNvPr id="32" name="CuadroTexto 31"/>
          <p:cNvSpPr txBox="1"/>
          <p:nvPr/>
        </p:nvSpPr>
        <p:spPr>
          <a:xfrm>
            <a:off x="5520680" y="3616959"/>
            <a:ext cx="153968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Características</a:t>
            </a:r>
            <a:endParaRPr lang="es-ES" dirty="0"/>
          </a:p>
        </p:txBody>
      </p:sp>
      <p:pic>
        <p:nvPicPr>
          <p:cNvPr id="33" name="Imagen 32" descr="Resultado de imagen de polipropileno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00" y="5177880"/>
            <a:ext cx="2729047" cy="1398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Resultado de imagen de polipropilen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704" y="5271248"/>
            <a:ext cx="2154901" cy="110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ector recto de flecha 10"/>
          <p:cNvCxnSpPr/>
          <p:nvPr/>
        </p:nvCxnSpPr>
        <p:spPr>
          <a:xfrm flipH="1">
            <a:off x="2976846" y="1358153"/>
            <a:ext cx="2092695" cy="536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/>
          <p:nvPr/>
        </p:nvCxnSpPr>
        <p:spPr>
          <a:xfrm flipH="1">
            <a:off x="6251591" y="1457165"/>
            <a:ext cx="13932" cy="476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>
            <a:off x="7833535" y="1400878"/>
            <a:ext cx="1424782" cy="515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Rectángulo 37"/>
          <p:cNvSpPr/>
          <p:nvPr/>
        </p:nvSpPr>
        <p:spPr>
          <a:xfrm>
            <a:off x="9258317" y="1882491"/>
            <a:ext cx="1755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PP </a:t>
            </a:r>
            <a:r>
              <a:rPr lang="es-E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sindiotáctico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4394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" grpId="0"/>
      <p:bldP spid="3" grpId="0"/>
      <p:bldP spid="29" grpId="0" animBg="1"/>
      <p:bldP spid="30" grpId="0" animBg="1"/>
      <p:bldP spid="31" grpId="0" animBg="1"/>
      <p:bldP spid="32" grpId="0" animBg="1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03367" y="18261"/>
            <a:ext cx="10515600" cy="640080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RECICLAJE DE LOS PLÁSTICOS</a:t>
            </a:r>
            <a:endParaRPr lang="es-E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58783" y="18260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58783" y="6217919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n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11525796" y="6217918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11525796" y="18261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uadroTexto 7"/>
          <p:cNvSpPr txBox="1"/>
          <p:nvPr/>
        </p:nvSpPr>
        <p:spPr>
          <a:xfrm>
            <a:off x="803367" y="1091828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6. PS: </a:t>
            </a:r>
            <a:r>
              <a:rPr lang="es-ES" b="1" dirty="0" err="1"/>
              <a:t>poliestireno</a:t>
            </a:r>
            <a:endParaRPr lang="es-E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646328" y="4521657"/>
            <a:ext cx="160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Obtención: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 smtClean="0"/>
          </a:p>
        </p:txBody>
      </p:sp>
      <p:pic>
        <p:nvPicPr>
          <p:cNvPr id="13" name="Imagen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595" y="1544399"/>
            <a:ext cx="3584395" cy="209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https://quimica.laguia2000.com/wp-content/uploads/2011/12/POLADI4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770" y="3722140"/>
            <a:ext cx="5472793" cy="18771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5812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143" y="4451507"/>
            <a:ext cx="1652884" cy="165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CuadroTexto 45"/>
          <p:cNvSpPr txBox="1"/>
          <p:nvPr/>
        </p:nvSpPr>
        <p:spPr>
          <a:xfrm>
            <a:off x="9371299" y="3099141"/>
            <a:ext cx="229580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s-E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/>
              <a:t>E</a:t>
            </a:r>
            <a:r>
              <a:rPr lang="es-ES" dirty="0" smtClean="0"/>
              <a:t>spuma rígida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/>
              <a:t>B</a:t>
            </a:r>
            <a:r>
              <a:rPr lang="es-ES" dirty="0" smtClean="0"/>
              <a:t>urbujas </a:t>
            </a:r>
            <a:r>
              <a:rPr lang="es-ES" dirty="0"/>
              <a:t>cerradas y </a:t>
            </a:r>
            <a:r>
              <a:rPr lang="es-ES" dirty="0" smtClean="0"/>
              <a:t>compactas</a:t>
            </a:r>
            <a:endParaRPr lang="es-ES" dirty="0"/>
          </a:p>
        </p:txBody>
      </p:sp>
      <p:sp>
        <p:nvSpPr>
          <p:cNvPr id="47" name="CuadroTexto 46"/>
          <p:cNvSpPr txBox="1"/>
          <p:nvPr/>
        </p:nvSpPr>
        <p:spPr>
          <a:xfrm>
            <a:off x="6590622" y="3099141"/>
            <a:ext cx="216544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s-E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/>
              <a:t>Muy </a:t>
            </a:r>
            <a:r>
              <a:rPr lang="es-ES" dirty="0" smtClean="0"/>
              <a:t>ligero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/>
              <a:t>95% </a:t>
            </a:r>
            <a:r>
              <a:rPr lang="es-ES" dirty="0" err="1" smtClean="0"/>
              <a:t>poliestireno</a:t>
            </a:r>
            <a:r>
              <a:rPr lang="es-ES" dirty="0" smtClean="0"/>
              <a:t> </a:t>
            </a:r>
            <a:r>
              <a:rPr lang="es-ES" dirty="0"/>
              <a:t>y 5% de un gas 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03367" y="18261"/>
            <a:ext cx="10515600" cy="640080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RECICLAJE DE LOS PLÁSTICOS</a:t>
            </a:r>
            <a:endParaRPr lang="es-E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58783" y="18260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58783" y="6217919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n 1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11525796" y="6217918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11525796" y="18261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uadroTexto 7"/>
          <p:cNvSpPr txBox="1"/>
          <p:nvPr/>
        </p:nvSpPr>
        <p:spPr>
          <a:xfrm>
            <a:off x="803367" y="1091828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6. PS: </a:t>
            </a:r>
            <a:r>
              <a:rPr lang="es-ES" b="1" dirty="0" err="1" smtClean="0"/>
              <a:t>poliestireno</a:t>
            </a:r>
            <a:r>
              <a:rPr lang="es-ES" b="1" dirty="0" smtClean="0"/>
              <a:t>                                                  existen 4 tipos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46794" y="3081154"/>
            <a:ext cx="1894699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s-E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/>
              <a:t>T</a:t>
            </a:r>
            <a:r>
              <a:rPr lang="es-ES" dirty="0" smtClean="0"/>
              <a:t>ransparente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/>
              <a:t>Duro </a:t>
            </a:r>
            <a:endParaRPr lang="es-E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/>
              <a:t>Frágil 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24300" y="2891389"/>
            <a:ext cx="153968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Características</a:t>
            </a: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594928" y="2273236"/>
            <a:ext cx="1998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/>
              <a:t>P</a:t>
            </a:r>
            <a:r>
              <a:rPr lang="es-ES" b="1" dirty="0" err="1" smtClean="0"/>
              <a:t>oliestireno</a:t>
            </a:r>
            <a:r>
              <a:rPr lang="es-ES" b="1" dirty="0" smtClean="0"/>
              <a:t> </a:t>
            </a:r>
            <a:r>
              <a:rPr lang="es-ES" b="1" dirty="0"/>
              <a:t>cristal</a:t>
            </a:r>
            <a:r>
              <a:rPr lang="es-ES" dirty="0"/>
              <a:t>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6115633" y="7303797"/>
            <a:ext cx="11662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PP </a:t>
            </a:r>
            <a:r>
              <a:rPr lang="es-E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sindiotáctico</a:t>
            </a:r>
            <a:endParaRPr lang="es-ES" dirty="0"/>
          </a:p>
        </p:txBody>
      </p:sp>
      <p:cxnSp>
        <p:nvCxnSpPr>
          <p:cNvPr id="11" name="Conector recto de flecha 10"/>
          <p:cNvCxnSpPr>
            <a:endCxn id="2" idx="0"/>
          </p:cNvCxnSpPr>
          <p:nvPr/>
        </p:nvCxnSpPr>
        <p:spPr>
          <a:xfrm flipH="1">
            <a:off x="1594144" y="1358153"/>
            <a:ext cx="3475398" cy="915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>
            <a:endCxn id="40" idx="0"/>
          </p:cNvCxnSpPr>
          <p:nvPr/>
        </p:nvCxnSpPr>
        <p:spPr>
          <a:xfrm flipH="1">
            <a:off x="4598267" y="1474832"/>
            <a:ext cx="1090952" cy="798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>
            <a:endCxn id="10" idx="0"/>
          </p:cNvCxnSpPr>
          <p:nvPr/>
        </p:nvCxnSpPr>
        <p:spPr>
          <a:xfrm>
            <a:off x="6657227" y="1358153"/>
            <a:ext cx="3917625" cy="915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9" name="Imagen 3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29" y="4451507"/>
            <a:ext cx="2602227" cy="174667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Rectángulo 39"/>
          <p:cNvSpPr/>
          <p:nvPr/>
        </p:nvSpPr>
        <p:spPr>
          <a:xfrm>
            <a:off x="3135366" y="2273236"/>
            <a:ext cx="2925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/>
              <a:t>poliestireno</a:t>
            </a:r>
            <a:r>
              <a:rPr lang="es-ES" b="1" dirty="0"/>
              <a:t> de alto impacto</a:t>
            </a:r>
            <a:r>
              <a:rPr lang="es-ES" dirty="0"/>
              <a:t>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450357" y="2273236"/>
            <a:ext cx="2436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/>
              <a:t>poliestireno expandido</a:t>
            </a:r>
            <a:r>
              <a:rPr lang="es-ES"/>
              <a:t> </a:t>
            </a:r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9482597" y="2273236"/>
            <a:ext cx="2184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/>
              <a:t>poliestireno</a:t>
            </a:r>
            <a:r>
              <a:rPr lang="es-ES" b="1" dirty="0"/>
              <a:t> extruido</a:t>
            </a:r>
            <a:endParaRPr lang="es-ES" dirty="0"/>
          </a:p>
        </p:txBody>
      </p:sp>
      <p:cxnSp>
        <p:nvCxnSpPr>
          <p:cNvPr id="41" name="Conector recto de flecha 40"/>
          <p:cNvCxnSpPr>
            <a:endCxn id="9" idx="0"/>
          </p:cNvCxnSpPr>
          <p:nvPr/>
        </p:nvCxnSpPr>
        <p:spPr>
          <a:xfrm>
            <a:off x="6266506" y="1479247"/>
            <a:ext cx="1401941" cy="793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CuadroTexto 41"/>
          <p:cNvSpPr txBox="1"/>
          <p:nvPr/>
        </p:nvSpPr>
        <p:spPr>
          <a:xfrm>
            <a:off x="3373962" y="3089193"/>
            <a:ext cx="252929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s-E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/>
              <a:t>Resistente al </a:t>
            </a:r>
            <a:r>
              <a:rPr lang="es-ES" dirty="0" smtClean="0"/>
              <a:t>impacto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/>
              <a:t>Opaco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/>
              <a:t>Blanquecino</a:t>
            </a:r>
            <a:endParaRPr lang="es-ES" dirty="0"/>
          </a:p>
        </p:txBody>
      </p:sp>
      <p:sp>
        <p:nvSpPr>
          <p:cNvPr id="43" name="CuadroTexto 42"/>
          <p:cNvSpPr txBox="1"/>
          <p:nvPr/>
        </p:nvSpPr>
        <p:spPr>
          <a:xfrm>
            <a:off x="3828421" y="2886974"/>
            <a:ext cx="153968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Características</a:t>
            </a:r>
            <a:endParaRPr lang="es-ES" dirty="0"/>
          </a:p>
        </p:txBody>
      </p:sp>
      <p:sp>
        <p:nvSpPr>
          <p:cNvPr id="44" name="CuadroTexto 43"/>
          <p:cNvSpPr txBox="1"/>
          <p:nvPr/>
        </p:nvSpPr>
        <p:spPr>
          <a:xfrm>
            <a:off x="9805007" y="2886974"/>
            <a:ext cx="153968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Características</a:t>
            </a:r>
            <a:endParaRPr lang="es-ES" dirty="0"/>
          </a:p>
        </p:txBody>
      </p:sp>
      <p:sp>
        <p:nvSpPr>
          <p:cNvPr id="45" name="CuadroTexto 44"/>
          <p:cNvSpPr txBox="1"/>
          <p:nvPr/>
        </p:nvSpPr>
        <p:spPr>
          <a:xfrm>
            <a:off x="6898603" y="2882559"/>
            <a:ext cx="153968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Características</a:t>
            </a:r>
            <a:endParaRPr lang="es-ES" dirty="0"/>
          </a:p>
        </p:txBody>
      </p:sp>
      <p:pic>
        <p:nvPicPr>
          <p:cNvPr id="48" name="Imagen 4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85"/>
          <a:stretch/>
        </p:blipFill>
        <p:spPr bwMode="auto">
          <a:xfrm>
            <a:off x="3024323" y="4353301"/>
            <a:ext cx="1573942" cy="1943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Imagen 4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700" y="4516052"/>
            <a:ext cx="2665618" cy="1701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Imagen 5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528" y="4353301"/>
            <a:ext cx="2529347" cy="1844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0278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13" grpId="0" animBg="1"/>
      <p:bldP spid="14" grpId="0" animBg="1"/>
      <p:bldP spid="2" grpId="0"/>
      <p:bldP spid="40" grpId="0"/>
      <p:bldP spid="9" grpId="0"/>
      <p:bldP spid="10" grpId="0"/>
      <p:bldP spid="42" grpId="0" animBg="1"/>
      <p:bldP spid="43" grpId="0" animBg="1"/>
      <p:bldP spid="44" grpId="0" animBg="1"/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03367" y="18261"/>
            <a:ext cx="10515600" cy="640080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RECICLAJE DE LOS PLÁSTICOS</a:t>
            </a:r>
            <a:endParaRPr lang="es-E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58783" y="18260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58783" y="6217919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n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11525796" y="6217918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11525796" y="18261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uadroTexto 7"/>
          <p:cNvSpPr txBox="1"/>
          <p:nvPr/>
        </p:nvSpPr>
        <p:spPr>
          <a:xfrm>
            <a:off x="803367" y="1091828"/>
            <a:ext cx="110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7</a:t>
            </a:r>
            <a:r>
              <a:rPr lang="es-ES" b="1" dirty="0" smtClean="0"/>
              <a:t>. Otros                 </a:t>
            </a:r>
            <a:endParaRPr lang="es-ES" dirty="0"/>
          </a:p>
        </p:txBody>
      </p:sp>
      <p:pic>
        <p:nvPicPr>
          <p:cNvPr id="11" name="Imagen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00" y="1631510"/>
            <a:ext cx="1660207" cy="15831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4657545" y="1091828"/>
            <a:ext cx="2860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- SAN </a:t>
            </a:r>
            <a:r>
              <a:rPr lang="es-ES" b="1" dirty="0" smtClean="0"/>
              <a:t>(estireno-</a:t>
            </a:r>
            <a:r>
              <a:rPr lang="es-ES" b="1" dirty="0" err="1" smtClean="0"/>
              <a:t>acrilonitrilo</a:t>
            </a:r>
            <a:r>
              <a:rPr lang="es-ES" b="1" dirty="0" smtClean="0"/>
              <a:t>)</a:t>
            </a:r>
            <a:endParaRPr lang="es-ES" dirty="0"/>
          </a:p>
        </p:txBody>
      </p:sp>
      <p:pic>
        <p:nvPicPr>
          <p:cNvPr id="15" name="Imagen 14"/>
          <p:cNvPicPr/>
          <p:nvPr/>
        </p:nvPicPr>
        <p:blipFill rotWithShape="1">
          <a:blip r:embed="rId4"/>
          <a:srcRect l="22225" t="44238" r="51317" b="33800"/>
          <a:stretch/>
        </p:blipFill>
        <p:spPr bwMode="auto">
          <a:xfrm>
            <a:off x="4998530" y="1894647"/>
            <a:ext cx="3452087" cy="19058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n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526" y="789377"/>
            <a:ext cx="721588" cy="7110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7868022" y="1446843"/>
            <a:ext cx="582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SAN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9774" t="26696" r="58099" b="51518"/>
          <a:stretch/>
        </p:blipFill>
        <p:spPr>
          <a:xfrm>
            <a:off x="4998530" y="5036781"/>
            <a:ext cx="4180114" cy="1593670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4657545" y="4438113"/>
            <a:ext cx="2079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- </a:t>
            </a:r>
            <a:r>
              <a:rPr lang="es-ES" b="1" dirty="0" smtClean="0"/>
              <a:t>PC</a:t>
            </a:r>
            <a:r>
              <a:rPr lang="es-ES" b="1" dirty="0" smtClean="0"/>
              <a:t> (</a:t>
            </a:r>
            <a:r>
              <a:rPr lang="es-ES" b="1" dirty="0" smtClean="0"/>
              <a:t>Policarbonato</a:t>
            </a:r>
            <a:r>
              <a:rPr lang="es-ES" b="1" dirty="0" smtClean="0"/>
              <a:t>)</a:t>
            </a:r>
            <a:endParaRPr lang="es-ES" dirty="0"/>
          </a:p>
        </p:txBody>
      </p:sp>
      <p:pic>
        <p:nvPicPr>
          <p:cNvPr id="27" name="Imagen 2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893" y="4096349"/>
            <a:ext cx="721588" cy="71109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tángulo 27"/>
          <p:cNvSpPr/>
          <p:nvPr/>
        </p:nvSpPr>
        <p:spPr>
          <a:xfrm>
            <a:off x="7302724" y="4733987"/>
            <a:ext cx="42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PC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270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6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342" y="18260"/>
            <a:ext cx="6827315" cy="683973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919900"/>
          </a:xfrm>
        </p:spPr>
        <p:txBody>
          <a:bodyPr>
            <a:normAutofit/>
          </a:bodyPr>
          <a:lstStyle/>
          <a:p>
            <a:r>
              <a:rPr lang="es-E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MUCHAS GRACIAS</a:t>
            </a:r>
            <a:br>
              <a:rPr lang="es-E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s-E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s-E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s-E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s-E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s-E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POR SU ATENCIÓN</a:t>
            </a:r>
            <a:endParaRPr lang="es-E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188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265713" y="338300"/>
            <a:ext cx="4389120" cy="1325563"/>
          </a:xfrm>
          <a:ln>
            <a:noFill/>
          </a:ln>
        </p:spPr>
        <p:txBody>
          <a:bodyPr/>
          <a:lstStyle/>
          <a:p>
            <a:r>
              <a:rPr lang="es-E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Índice</a:t>
            </a:r>
            <a:endParaRPr lang="es-E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2625634" y="1930128"/>
            <a:ext cx="5891349" cy="364771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es-ES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/>
              </a:solidFill>
            </a:endParaRPr>
          </a:p>
          <a:p>
            <a:r>
              <a:rPr lang="es-E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</a:rPr>
              <a:t>INTRODUCCIÓN</a:t>
            </a:r>
          </a:p>
          <a:p>
            <a:endParaRPr lang="es-ES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/>
              </a:solidFill>
            </a:endParaRPr>
          </a:p>
          <a:p>
            <a:r>
              <a:rPr lang="es-E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</a:rPr>
              <a:t>NECESIDAD DEL RECICLAJE</a:t>
            </a:r>
          </a:p>
          <a:p>
            <a:pPr marL="0" indent="0">
              <a:buNone/>
            </a:pPr>
            <a:endParaRPr lang="es-ES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/>
              </a:solidFill>
            </a:endParaRPr>
          </a:p>
          <a:p>
            <a:r>
              <a:rPr lang="es-E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</a:rPr>
              <a:t>RECICLAJE DE LOS PLASTICOS</a:t>
            </a:r>
          </a:p>
          <a:p>
            <a:endParaRPr lang="es-ES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/>
              </a:solidFill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58783" y="18260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58783" y="6217919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n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11525796" y="6217918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11525796" y="18261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9799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03367" y="18261"/>
            <a:ext cx="10515600" cy="640080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INTRODUCCIÓN</a:t>
            </a:r>
            <a:endParaRPr lang="es-E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58783" y="18260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58783" y="6217919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n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11525796" y="6217918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11525796" y="18261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Resultado de imagen de polime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267" y="1927491"/>
            <a:ext cx="5552894" cy="215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rmorrígidos&#10;&#10;&#10;     también denominados&#10;termoestables son polímeros reticulados&#10;durante la reacción de polimerización o&#10;m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4" t="40935" r="7971" b="34243"/>
          <a:stretch/>
        </p:blipFill>
        <p:spPr bwMode="auto">
          <a:xfrm>
            <a:off x="1378132" y="2357907"/>
            <a:ext cx="1912938" cy="129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378132" y="979714"/>
            <a:ext cx="1495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Polímero</a:t>
            </a:r>
            <a:r>
              <a:rPr lang="es-ES" dirty="0" smtClean="0"/>
              <a:t>: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378132" y="5348388"/>
            <a:ext cx="137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Plástico</a:t>
            </a:r>
            <a:r>
              <a:rPr lang="es-ES" dirty="0" smtClean="0"/>
              <a:t>:</a:t>
            </a:r>
            <a:endParaRPr lang="es-ES" dirty="0"/>
          </a:p>
        </p:txBody>
      </p:sp>
      <p:sp>
        <p:nvSpPr>
          <p:cNvPr id="9" name="AutoShape 6" descr="Resultado de imagen de plastico y polimero diferenc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8" name="Picture 14" descr="Resultado de imagen de plastico y polimero diferenci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9" t="43461" r="44000" b="32888"/>
          <a:stretch/>
        </p:blipFill>
        <p:spPr bwMode="auto">
          <a:xfrm>
            <a:off x="7647714" y="4632215"/>
            <a:ext cx="2907075" cy="159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2873829" y="978105"/>
            <a:ext cx="4101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macromolécula formada por monómeros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873828" y="5348388"/>
            <a:ext cx="4101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material orgánico formado por polímeros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2618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03367" y="18261"/>
            <a:ext cx="10515600" cy="640080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INTRODUCCIÓN</a:t>
            </a:r>
            <a:endParaRPr lang="es-E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58783" y="18260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58783" y="6217919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n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11525796" y="6217918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11525796" y="18261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Resultado de imagen de plastico y polimero diferenci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" t="7578" r="3318" b="4462"/>
          <a:stretch/>
        </p:blipFill>
        <p:spPr bwMode="auto">
          <a:xfrm>
            <a:off x="2498273" y="1113137"/>
            <a:ext cx="7125787" cy="5104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3331029" y="743805"/>
            <a:ext cx="5865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Clasificación de los plásticos en función de su estructura</a:t>
            </a:r>
          </a:p>
        </p:txBody>
      </p:sp>
      <p:pic>
        <p:nvPicPr>
          <p:cNvPr id="13" name="Imagen 12" descr="termoplasticos"/>
          <p:cNvPicPr/>
          <p:nvPr/>
        </p:nvPicPr>
        <p:blipFill rotWithShape="1">
          <a:blip r:embed="rId4" cstate="print"/>
          <a:srcRect t="9665" r="37525" b="11896"/>
          <a:stretch/>
        </p:blipFill>
        <p:spPr bwMode="auto">
          <a:xfrm>
            <a:off x="2207623" y="4860776"/>
            <a:ext cx="2603794" cy="15171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 descr="termoestables"/>
          <p:cNvPicPr/>
          <p:nvPr/>
        </p:nvPicPr>
        <p:blipFill>
          <a:blip r:embed="rId5" cstate="print"/>
          <a:srcRect t="13710" b="14113"/>
          <a:stretch>
            <a:fillRect/>
          </a:stretch>
        </p:blipFill>
        <p:spPr bwMode="auto">
          <a:xfrm>
            <a:off x="4811417" y="4860776"/>
            <a:ext cx="2456157" cy="151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n 14" descr="elastomeros"/>
          <p:cNvPicPr/>
          <p:nvPr/>
        </p:nvPicPr>
        <p:blipFill>
          <a:blip r:embed="rId6" cstate="print"/>
          <a:srcRect t="12500" b="12931"/>
          <a:stretch>
            <a:fillRect/>
          </a:stretch>
        </p:blipFill>
        <p:spPr bwMode="auto">
          <a:xfrm>
            <a:off x="7267574" y="4860777"/>
            <a:ext cx="2313144" cy="135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9880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03367" y="18261"/>
            <a:ext cx="10515600" cy="640080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NECESIDAD DE RECICLAJE</a:t>
            </a:r>
            <a:endParaRPr lang="es-E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58783" y="18260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58783" y="6217919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n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11525796" y="6217918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11525796" y="18261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uadroTexto 7"/>
          <p:cNvSpPr txBox="1"/>
          <p:nvPr/>
        </p:nvSpPr>
        <p:spPr>
          <a:xfrm>
            <a:off x="1939836" y="804179"/>
            <a:ext cx="218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Contaminación</a:t>
            </a:r>
          </a:p>
        </p:txBody>
      </p:sp>
      <p:pic>
        <p:nvPicPr>
          <p:cNvPr id="16" name="Imagen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7" y="1319347"/>
            <a:ext cx="6648993" cy="514676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CuadroTexto 18"/>
          <p:cNvSpPr txBox="1"/>
          <p:nvPr/>
        </p:nvSpPr>
        <p:spPr>
          <a:xfrm>
            <a:off x="6801394" y="802060"/>
            <a:ext cx="569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Valor económico que representan los </a:t>
            </a:r>
            <a:r>
              <a:rPr lang="es-ES" b="1" dirty="0" err="1" smtClean="0"/>
              <a:t>plasticos</a:t>
            </a:r>
            <a:endParaRPr lang="es-ES" b="1" dirty="0" smtClean="0"/>
          </a:p>
        </p:txBody>
      </p:sp>
      <p:pic>
        <p:nvPicPr>
          <p:cNvPr id="3074" name="Picture 2" descr="Resultado de imagen de contaminacion del plasti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870" y="1600274"/>
            <a:ext cx="2803208" cy="186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de contaminacion del plasti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870" y="3892728"/>
            <a:ext cx="2803208" cy="186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de petroleo diner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937" y="1323584"/>
            <a:ext cx="4108030" cy="217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7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03367" y="18261"/>
            <a:ext cx="10515600" cy="640080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RECICLAJE DE LOS PLÁSTICOS</a:t>
            </a:r>
            <a:endParaRPr lang="es-E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58783" y="18260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58783" y="6217919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n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11525796" y="6217918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11525796" y="18261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uadroTexto 7"/>
          <p:cNvSpPr txBox="1"/>
          <p:nvPr/>
        </p:nvSpPr>
        <p:spPr>
          <a:xfrm>
            <a:off x="1453244" y="1065702"/>
            <a:ext cx="9019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En </a:t>
            </a:r>
            <a:r>
              <a:rPr lang="es-ES" dirty="0"/>
              <a:t>1988 la </a:t>
            </a:r>
            <a:r>
              <a:rPr lang="es-ES" dirty="0" smtClean="0"/>
              <a:t>SPI </a:t>
            </a:r>
            <a:r>
              <a:rPr lang="es-ES" dirty="0"/>
              <a:t>desarrolló los símbolos que identifican el contenido de resina del recipiente</a:t>
            </a:r>
            <a:endParaRPr lang="es-ES" b="1" dirty="0" smtClean="0"/>
          </a:p>
        </p:txBody>
      </p:sp>
      <p:sp>
        <p:nvSpPr>
          <p:cNvPr id="19" name="CuadroTexto 18"/>
          <p:cNvSpPr txBox="1"/>
          <p:nvPr/>
        </p:nvSpPr>
        <p:spPr>
          <a:xfrm>
            <a:off x="1453244" y="5294588"/>
            <a:ext cx="9215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Todos éstos son </a:t>
            </a:r>
            <a:r>
              <a:rPr lang="es-ES" dirty="0" smtClean="0"/>
              <a:t>termoplásticos pues </a:t>
            </a:r>
            <a:r>
              <a:rPr lang="es-ES" dirty="0"/>
              <a:t>su reciclaje es fácil y se pude repetir este proceso tantas veces como se quiera.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 smtClean="0"/>
          </a:p>
        </p:txBody>
      </p:sp>
      <p:pic>
        <p:nvPicPr>
          <p:cNvPr id="13" name="Imagen 1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"/>
          <a:stretch/>
        </p:blipFill>
        <p:spPr bwMode="auto">
          <a:xfrm>
            <a:off x="3284559" y="1776549"/>
            <a:ext cx="5357271" cy="32239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5127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03367" y="18261"/>
            <a:ext cx="10515600" cy="640080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RECICLAJE DE LOS PLÁSTICOS</a:t>
            </a:r>
            <a:endParaRPr lang="es-E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58783" y="18260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58783" y="6217919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n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11525796" y="6217918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11525796" y="18261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uadroTexto 7"/>
          <p:cNvSpPr txBox="1"/>
          <p:nvPr/>
        </p:nvSpPr>
        <p:spPr>
          <a:xfrm>
            <a:off x="803367" y="1091828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1. PET: </a:t>
            </a:r>
            <a:r>
              <a:rPr lang="es-ES" b="1" dirty="0" err="1"/>
              <a:t>tereftalato</a:t>
            </a:r>
            <a:r>
              <a:rPr lang="es-ES" b="1" dirty="0"/>
              <a:t> de polietileno</a:t>
            </a:r>
            <a:r>
              <a:rPr lang="es-ES" dirty="0"/>
              <a:t>, </a:t>
            </a:r>
            <a:r>
              <a:rPr lang="es-ES" b="1" dirty="0" err="1"/>
              <a:t>politereftalato</a:t>
            </a:r>
            <a:r>
              <a:rPr lang="es-ES" b="1" dirty="0"/>
              <a:t> de etileno</a:t>
            </a:r>
            <a:r>
              <a:rPr lang="es-ES" dirty="0"/>
              <a:t>, </a:t>
            </a:r>
            <a:r>
              <a:rPr lang="es-ES" b="1" dirty="0" err="1"/>
              <a:t>polietilentereftalato</a:t>
            </a:r>
            <a:r>
              <a:rPr lang="es-ES" b="1" dirty="0"/>
              <a:t> </a:t>
            </a:r>
            <a:r>
              <a:rPr lang="es-ES" dirty="0"/>
              <a:t>o </a:t>
            </a:r>
            <a:r>
              <a:rPr lang="es-ES" b="1" dirty="0"/>
              <a:t>polietileno </a:t>
            </a:r>
            <a:r>
              <a:rPr lang="es-ES" b="1" dirty="0" err="1"/>
              <a:t>tereftalato</a:t>
            </a:r>
            <a:r>
              <a:rPr lang="es-ES" b="1" dirty="0"/>
              <a:t>.</a:t>
            </a:r>
            <a:endParaRPr lang="es-E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803367" y="4793345"/>
            <a:ext cx="160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Obtención: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 smtClean="0"/>
          </a:p>
        </p:txBody>
      </p:sp>
      <p:pic>
        <p:nvPicPr>
          <p:cNvPr id="10" name="Imagen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735" y="1461160"/>
            <a:ext cx="5270864" cy="2220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4"/>
          <a:stretch/>
        </p:blipFill>
        <p:spPr bwMode="auto">
          <a:xfrm>
            <a:off x="2572634" y="4263295"/>
            <a:ext cx="8286956" cy="1340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86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03367" y="18261"/>
            <a:ext cx="10515600" cy="640080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RECICLAJE DE LOS PLÁSTICOS</a:t>
            </a:r>
            <a:endParaRPr lang="es-E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58783" y="18260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58783" y="6217919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n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11525796" y="6217918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11525796" y="18261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uadroTexto 7"/>
          <p:cNvSpPr txBox="1"/>
          <p:nvPr/>
        </p:nvSpPr>
        <p:spPr>
          <a:xfrm>
            <a:off x="803367" y="1091828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1. PET: </a:t>
            </a:r>
            <a:r>
              <a:rPr lang="es-ES" b="1" dirty="0" err="1"/>
              <a:t>tereftalato</a:t>
            </a:r>
            <a:r>
              <a:rPr lang="es-ES" b="1" dirty="0"/>
              <a:t> de polietileno</a:t>
            </a:r>
            <a:r>
              <a:rPr lang="es-ES" dirty="0"/>
              <a:t>, </a:t>
            </a:r>
            <a:r>
              <a:rPr lang="es-ES" b="1" dirty="0" err="1"/>
              <a:t>politereftalato</a:t>
            </a:r>
            <a:r>
              <a:rPr lang="es-ES" b="1" dirty="0"/>
              <a:t> de etileno</a:t>
            </a:r>
            <a:r>
              <a:rPr lang="es-ES" dirty="0"/>
              <a:t>, </a:t>
            </a:r>
            <a:r>
              <a:rPr lang="es-ES" b="1" dirty="0" err="1"/>
              <a:t>polietilentereftalato</a:t>
            </a:r>
            <a:r>
              <a:rPr lang="es-ES" b="1" dirty="0"/>
              <a:t> </a:t>
            </a:r>
            <a:r>
              <a:rPr lang="es-ES" dirty="0"/>
              <a:t>o </a:t>
            </a:r>
            <a:r>
              <a:rPr lang="es-ES" b="1" dirty="0"/>
              <a:t>polietileno </a:t>
            </a:r>
            <a:r>
              <a:rPr lang="es-ES" b="1" dirty="0" err="1"/>
              <a:t>tereftalato</a:t>
            </a:r>
            <a:r>
              <a:rPr lang="es-ES" b="1" dirty="0"/>
              <a:t>.</a:t>
            </a:r>
            <a:endParaRPr lang="es-E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803366" y="1894647"/>
            <a:ext cx="6394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</a:t>
            </a:r>
            <a:r>
              <a:rPr lang="es-ES" dirty="0" smtClean="0"/>
              <a:t>                                     </a:t>
            </a:r>
            <a:r>
              <a:rPr lang="es-ES" b="1" dirty="0"/>
              <a:t>G</a:t>
            </a:r>
            <a:r>
              <a:rPr lang="es-ES" b="1" dirty="0" smtClean="0"/>
              <a:t>rado Botella :      </a:t>
            </a:r>
            <a:r>
              <a:rPr lang="es-ES" dirty="0" smtClean="0"/>
              <a:t>se habla de PET</a:t>
            </a:r>
            <a:endParaRPr lang="es-E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Dos tipos:</a:t>
            </a:r>
            <a:endParaRPr lang="es-ES" dirty="0"/>
          </a:p>
          <a:p>
            <a:r>
              <a:rPr lang="es-ES" b="1" dirty="0"/>
              <a:t> </a:t>
            </a:r>
            <a:r>
              <a:rPr lang="es-ES" b="1" dirty="0" smtClean="0"/>
              <a:t>                                     Grado Textil  :        </a:t>
            </a:r>
            <a:r>
              <a:rPr lang="es-ES" dirty="0" smtClean="0"/>
              <a:t>se habla de poliéster </a:t>
            </a:r>
            <a:endParaRPr lang="es-ES" b="1" dirty="0" smtClean="0"/>
          </a:p>
        </p:txBody>
      </p:sp>
      <p:cxnSp>
        <p:nvCxnSpPr>
          <p:cNvPr id="3" name="Conector recto de flecha 2"/>
          <p:cNvCxnSpPr/>
          <p:nvPr/>
        </p:nvCxnSpPr>
        <p:spPr>
          <a:xfrm flipV="1">
            <a:off x="2207623" y="2116183"/>
            <a:ext cx="548640" cy="222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2207623" y="2338251"/>
            <a:ext cx="548640" cy="287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116106" y="3388659"/>
            <a:ext cx="5916706" cy="31393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s-E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/>
              <a:t>Es transparente y cristalino, aunque admite algunos colorantes.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/>
              <a:t>Buena </a:t>
            </a:r>
            <a:r>
              <a:rPr lang="es-ES" dirty="0"/>
              <a:t>resistencia química y térmica.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/>
              <a:t>Muy </a:t>
            </a:r>
            <a:r>
              <a:rPr lang="es-ES" dirty="0"/>
              <a:t>buena barrera a </a:t>
            </a:r>
            <a:r>
              <a:rPr lang="es-ES" dirty="0" smtClean="0"/>
              <a:t>CO2 y </a:t>
            </a:r>
            <a:r>
              <a:rPr lang="es-ES" dirty="0"/>
              <a:t>aceptable barrera a O2 y humedad.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/>
              <a:t>Liviano, permite que una botella pese 20 veces menos que su contenido.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/>
              <a:t>Aprobado </a:t>
            </a:r>
            <a:r>
              <a:rPr lang="es-ES" dirty="0"/>
              <a:t>para su uso en productos que deban estar en contacto con productos alimentarios.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/>
              <a:t>Levemente </a:t>
            </a:r>
            <a:r>
              <a:rPr lang="es-ES" dirty="0"/>
              <a:t>tóxico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304615" y="3203993"/>
            <a:ext cx="153968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Características</a:t>
            </a:r>
            <a:endParaRPr lang="es-ES" dirty="0"/>
          </a:p>
        </p:txBody>
      </p:sp>
      <p:pic>
        <p:nvPicPr>
          <p:cNvPr id="21" name="Imagen 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565" y="3388659"/>
            <a:ext cx="4049231" cy="298524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CuadroTexto 19"/>
          <p:cNvSpPr txBox="1"/>
          <p:nvPr/>
        </p:nvSpPr>
        <p:spPr>
          <a:xfrm>
            <a:off x="8754868" y="3203993"/>
            <a:ext cx="146572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 Aplicaciones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1597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03367" y="18261"/>
            <a:ext cx="10515600" cy="640080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RECICLAJE DE LOS PLÁSTICOS</a:t>
            </a:r>
            <a:endParaRPr lang="es-E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58783" y="18260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58783" y="6217919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n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11525796" y="6217918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941" r="47938" b="47125"/>
          <a:stretch/>
        </p:blipFill>
        <p:spPr bwMode="auto">
          <a:xfrm>
            <a:off x="11525796" y="18261"/>
            <a:ext cx="744584" cy="64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uadroTexto 7"/>
          <p:cNvSpPr txBox="1"/>
          <p:nvPr/>
        </p:nvSpPr>
        <p:spPr>
          <a:xfrm>
            <a:off x="803367" y="1091828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1. PET: </a:t>
            </a:r>
            <a:r>
              <a:rPr lang="es-ES" b="1" dirty="0" err="1"/>
              <a:t>tereftalato</a:t>
            </a:r>
            <a:r>
              <a:rPr lang="es-ES" b="1" dirty="0"/>
              <a:t> de polietileno</a:t>
            </a:r>
            <a:r>
              <a:rPr lang="es-ES" dirty="0"/>
              <a:t>, </a:t>
            </a:r>
            <a:r>
              <a:rPr lang="es-ES" b="1" dirty="0" err="1"/>
              <a:t>politereftalato</a:t>
            </a:r>
            <a:r>
              <a:rPr lang="es-ES" b="1" dirty="0"/>
              <a:t> de etileno</a:t>
            </a:r>
            <a:r>
              <a:rPr lang="es-ES" dirty="0"/>
              <a:t>, </a:t>
            </a:r>
            <a:r>
              <a:rPr lang="es-ES" b="1" dirty="0" err="1"/>
              <a:t>polietilentereftalato</a:t>
            </a:r>
            <a:r>
              <a:rPr lang="es-ES" b="1" dirty="0"/>
              <a:t> </a:t>
            </a:r>
            <a:r>
              <a:rPr lang="es-ES" dirty="0"/>
              <a:t>o </a:t>
            </a:r>
            <a:r>
              <a:rPr lang="es-ES" b="1" dirty="0"/>
              <a:t>polietileno </a:t>
            </a:r>
            <a:r>
              <a:rPr lang="es-ES" b="1" dirty="0" err="1"/>
              <a:t>tereftalato</a:t>
            </a:r>
            <a:r>
              <a:rPr lang="es-ES" b="1" dirty="0"/>
              <a:t>.</a:t>
            </a:r>
            <a:endParaRPr lang="es-E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4718957" y="2035237"/>
            <a:ext cx="268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n w="0">
                  <a:solidFill>
                    <a:srgbClr val="C00000"/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Han </a:t>
            </a:r>
            <a:r>
              <a:rPr lang="es-ES" dirty="0">
                <a:ln w="0">
                  <a:solidFill>
                    <a:srgbClr val="C00000"/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de ser de un solo uso</a:t>
            </a:r>
            <a:endParaRPr lang="es-ES" dirty="0" smtClean="0">
              <a:ln w="0">
                <a:solidFill>
                  <a:srgbClr val="C00000"/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5" name="Imagen 1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2" b="7117"/>
          <a:stretch/>
        </p:blipFill>
        <p:spPr bwMode="auto">
          <a:xfrm>
            <a:off x="2767013" y="2978646"/>
            <a:ext cx="6588307" cy="3239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5438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7009</TotalTime>
  <Words>500</Words>
  <Application>Microsoft Office PowerPoint</Application>
  <PresentationFormat>Panorámica</PresentationFormat>
  <Paragraphs>133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Times New Roman</vt:lpstr>
      <vt:lpstr>Tema de Office</vt:lpstr>
      <vt:lpstr>PLÁSTICOS RECICLABLES</vt:lpstr>
      <vt:lpstr>           Índice</vt:lpstr>
      <vt:lpstr>INTRODUCCIÓN</vt:lpstr>
      <vt:lpstr>INTRODUCCIÓN</vt:lpstr>
      <vt:lpstr>NECESIDAD DE RECICLAJE</vt:lpstr>
      <vt:lpstr>RECICLAJE DE LOS PLÁSTICOS</vt:lpstr>
      <vt:lpstr>RECICLAJE DE LOS PLÁSTICOS</vt:lpstr>
      <vt:lpstr>RECICLAJE DE LOS PLÁSTICOS</vt:lpstr>
      <vt:lpstr>RECICLAJE DE LOS PLÁSTICOS</vt:lpstr>
      <vt:lpstr>RECICLAJE DE LOS PLÁSTICOS</vt:lpstr>
      <vt:lpstr>RECICLAJE DE LOS PLÁSTICOS</vt:lpstr>
      <vt:lpstr>RECICLAJE DE LOS PLÁSTICOS</vt:lpstr>
      <vt:lpstr>RECICLAJE DE LOS PLÁSTICOS</vt:lpstr>
      <vt:lpstr>RECICLAJE DE LOS PLÁSTICOS</vt:lpstr>
      <vt:lpstr>RECICLAJE DE LOS PLÁSTICOS</vt:lpstr>
      <vt:lpstr>RECICLAJE DE LOS PLÁSTICOS</vt:lpstr>
      <vt:lpstr>RECICLAJE DE LOS PLÁSTICOS</vt:lpstr>
      <vt:lpstr>MUCHAS GRACIAS    POR SU ATENCIÓN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Cristian</dc:creator>
  <cp:lastModifiedBy>Cristian</cp:lastModifiedBy>
  <cp:revision>59</cp:revision>
  <dcterms:created xsi:type="dcterms:W3CDTF">2019-11-07T18:05:47Z</dcterms:created>
  <dcterms:modified xsi:type="dcterms:W3CDTF">2019-11-15T17:04:42Z</dcterms:modified>
</cp:coreProperties>
</file>