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9" autoAdjust="0"/>
    <p:restoredTop sz="94660"/>
  </p:normalViewPr>
  <p:slideViewPr>
    <p:cSldViewPr>
      <p:cViewPr varScale="1">
        <p:scale>
          <a:sx n="65" d="100"/>
          <a:sy n="65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5739B-DAF1-4658-9CA5-905B5B250293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91905-16B6-410D-8D9C-E6543000AE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8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F95F-C166-47A1-B04B-DC87CC0BF211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240E-6385-480D-997C-7FCB68D2FFFD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673-630D-4EAF-8B5F-7C526421B310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B23C-04C7-41C7-94FE-A610F916F56A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D54-6D5A-44CF-87E2-0007B46FE5D4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4FD7-F835-40F6-BAC1-04CB98D713DB}" type="datetime1">
              <a:rPr lang="es-ES" smtClean="0"/>
              <a:t>17/11/2019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E46C-E448-4332-95A4-E0FD0A728B10}" type="datetime1">
              <a:rPr lang="es-ES" smtClean="0"/>
              <a:t>17/11/2019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A986-9B66-4F86-A5CD-9AFBF05DB554}" type="datetime1">
              <a:rPr lang="es-ES" smtClean="0"/>
              <a:t>17/11/2019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F88F-FB30-4C73-A666-6875136C33C7}" type="datetime1">
              <a:rPr lang="es-ES" smtClean="0"/>
              <a:t>17/11/2019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18B19-BC7C-4397-A2FF-FE0FB09E5A1B}" type="datetime1">
              <a:rPr lang="es-ES" smtClean="0"/>
              <a:t>17/11/2019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FE53-063E-4682-9BEE-FCC3E8420C7D}" type="datetime1">
              <a:rPr lang="es-ES" smtClean="0"/>
              <a:t>17/11/2019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5A1514-3F96-4267-A46F-0E5665675200}" type="datetime1">
              <a:rPr lang="es-ES" smtClean="0"/>
              <a:t>17/11/2019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ED84BB-E21B-4DE1-B18A-F5E07979614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ojomiope.com/wp-content/uploads/2018/11/como-ve-un-miope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-ducativa.catedu.es/44700165/aula/archivos/repositorio/500/518/html/Unidad_02/pagina_24.html" TargetMode="External"/><Relationship Id="rId3" Type="http://schemas.openxmlformats.org/officeDocument/2006/relationships/hyperlink" Target="https://canonstreetoptometrists.co.nz/" TargetMode="External"/><Relationship Id="rId7" Type="http://schemas.openxmlformats.org/officeDocument/2006/relationships/hyperlink" Target="https://www.cnoo.es/que-es/la-miopia" TargetMode="External"/><Relationship Id="rId12" Type="http://schemas.openxmlformats.org/officeDocument/2006/relationships/hyperlink" Target="https://ocularis.es/la-falsa-miopia/" TargetMode="External"/><Relationship Id="rId2" Type="http://schemas.openxmlformats.org/officeDocument/2006/relationships/hyperlink" Target="https://ojomiop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pais.com/elpais/2018/01/25/buenavida/1516895168_957130.html" TargetMode="External"/><Relationship Id="rId11" Type="http://schemas.openxmlformats.org/officeDocument/2006/relationships/hyperlink" Target="https://es.wikipedia.org/wiki/Miop&#237;a" TargetMode="External"/><Relationship Id="rId5" Type="http://schemas.openxmlformats.org/officeDocument/2006/relationships/hyperlink" Target="https://www.allaboutvision.com/" TargetMode="External"/><Relationship Id="rId10" Type="http://schemas.openxmlformats.org/officeDocument/2006/relationships/hyperlink" Target="http://www.juliohernandezfotografia.cl/wp-content/uploads/2015/10/Figura34.png" TargetMode="External"/><Relationship Id="rId4" Type="http://schemas.openxmlformats.org/officeDocument/2006/relationships/hyperlink" Target="http://mismentirasfavoritasdiego.blogspot.com/2019/03/la-miopia-no-se-puede-controlar-lentes.html" TargetMode="External"/><Relationship Id="rId9" Type="http://schemas.openxmlformats.org/officeDocument/2006/relationships/hyperlink" Target="https://image.slidesharecdn.com/ametropias-160915195235/95/ametropias-6-638.jpg?cb=147396926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1752600"/>
          </a:xfrm>
        </p:spPr>
        <p:txBody>
          <a:bodyPr/>
          <a:lstStyle/>
          <a:p>
            <a:endParaRPr lang="es-ES" dirty="0" smtClean="0">
              <a:hlinkClick r:id="rId2"/>
            </a:endParaRP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5865" y="332656"/>
            <a:ext cx="7424278" cy="1296144"/>
          </a:xfrm>
        </p:spPr>
        <p:txBody>
          <a:bodyPr/>
          <a:lstStyle/>
          <a:p>
            <a:pPr marL="182880" indent="0" algn="ctr">
              <a:buNone/>
            </a:pPr>
            <a:r>
              <a:rPr lang="es-ES" sz="11500" dirty="0" smtClean="0"/>
              <a:t>MIOPÍA</a:t>
            </a:r>
            <a:br>
              <a:rPr lang="es-ES" sz="11500" dirty="0" smtClean="0"/>
            </a:br>
            <a:endParaRPr lang="es-ES" dirty="0"/>
          </a:p>
        </p:txBody>
      </p:sp>
      <p:pic>
        <p:nvPicPr>
          <p:cNvPr id="1026" name="Picture 2" descr="C:\Users\IMAN\Desktop\Máster profesorado\Metodología\EXPOSICIÓN MIOPÍA\como-ve-un-miop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2896"/>
            <a:ext cx="5825807" cy="350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3682753" cy="6858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Física 2º </a:t>
            </a:r>
            <a:r>
              <a:rPr lang="pt-BR" dirty="0" err="1" smtClean="0">
                <a:solidFill>
                  <a:schemeClr val="tx1"/>
                </a:solidFill>
              </a:rPr>
              <a:t>Bachillerato</a:t>
            </a:r>
            <a:r>
              <a:rPr lang="pt-BR" dirty="0" smtClean="0">
                <a:solidFill>
                  <a:schemeClr val="tx1"/>
                </a:solidFill>
              </a:rPr>
              <a:t>                                                 Isabel Mª Alfonso </a:t>
            </a:r>
            <a:r>
              <a:rPr lang="pt-BR" dirty="0" err="1" smtClean="0">
                <a:solidFill>
                  <a:schemeClr val="tx1"/>
                </a:solidFill>
              </a:rPr>
              <a:t>Naranjo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2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64980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s-ES" dirty="0" smtClean="0"/>
              <a:t>BIBLIOGRAFÍA</a:t>
            </a:r>
          </a:p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ojomiope.com</a:t>
            </a:r>
            <a:endParaRPr lang="es-ES" dirty="0" smtClean="0"/>
          </a:p>
          <a:p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canonstreetoptometrists.co.nz</a:t>
            </a:r>
            <a:endParaRPr lang="es-ES" dirty="0" smtClean="0"/>
          </a:p>
          <a:p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mismentirasfavoritasdiego.blogspot.com/2019/03/la-miopia-no-se-puede-controlar-lentes.html</a:t>
            </a:r>
            <a:endParaRPr lang="es-ES" dirty="0" smtClean="0"/>
          </a:p>
          <a:p>
            <a:r>
              <a:rPr lang="es-ES" dirty="0">
                <a:hlinkClick r:id="rId5"/>
              </a:rPr>
              <a:t>https://</a:t>
            </a:r>
            <a:r>
              <a:rPr lang="es-ES" dirty="0" smtClean="0">
                <a:hlinkClick r:id="rId5"/>
              </a:rPr>
              <a:t>www.allaboutvision.com</a:t>
            </a:r>
            <a:endParaRPr lang="es-ES" dirty="0" smtClean="0"/>
          </a:p>
          <a:p>
            <a:r>
              <a:rPr lang="es-ES" dirty="0">
                <a:hlinkClick r:id="rId6"/>
              </a:rPr>
              <a:t>https://</a:t>
            </a:r>
            <a:r>
              <a:rPr lang="es-ES" dirty="0" smtClean="0">
                <a:hlinkClick r:id="rId6"/>
              </a:rPr>
              <a:t>elpais.com/elpais/2018/01/25/buenavida/1516895168_957130.html</a:t>
            </a:r>
            <a:endParaRPr lang="es-ES" dirty="0" smtClean="0"/>
          </a:p>
          <a:p>
            <a:r>
              <a:rPr lang="es-ES" dirty="0">
                <a:hlinkClick r:id="rId7"/>
              </a:rPr>
              <a:t>https://</a:t>
            </a:r>
            <a:r>
              <a:rPr lang="es-ES" dirty="0" smtClean="0">
                <a:hlinkClick r:id="rId7"/>
              </a:rPr>
              <a:t>www.cnoo.es/que-es/la-miopia</a:t>
            </a:r>
            <a:endParaRPr lang="es-ES" dirty="0" smtClean="0"/>
          </a:p>
          <a:p>
            <a:r>
              <a:rPr lang="es-ES" dirty="0">
                <a:hlinkClick r:id="rId8"/>
              </a:rPr>
              <a:t>http://</a:t>
            </a:r>
            <a:r>
              <a:rPr lang="es-ES" dirty="0" smtClean="0">
                <a:hlinkClick r:id="rId8"/>
              </a:rPr>
              <a:t>e-ducativa.catedu.es/44700165/aula/archivos/repositorio/500/518/html/Unidad_02/pagina_24.html</a:t>
            </a:r>
            <a:endParaRPr lang="es-ES" dirty="0" smtClean="0"/>
          </a:p>
          <a:p>
            <a:r>
              <a:rPr lang="es-ES" dirty="0">
                <a:hlinkClick r:id="rId9"/>
              </a:rPr>
              <a:t>https://</a:t>
            </a:r>
            <a:r>
              <a:rPr lang="es-ES" dirty="0" smtClean="0">
                <a:hlinkClick r:id="rId9"/>
              </a:rPr>
              <a:t>image.slidesharecdn.com/ametropias-160915195235/95/ametropias-6-638.jpg?cb=1473969263</a:t>
            </a:r>
            <a:endParaRPr lang="es-ES" dirty="0" smtClean="0"/>
          </a:p>
          <a:p>
            <a:r>
              <a:rPr lang="es-ES" dirty="0">
                <a:hlinkClick r:id="rId10"/>
              </a:rPr>
              <a:t>http://</a:t>
            </a:r>
            <a:r>
              <a:rPr lang="es-ES" dirty="0" smtClean="0">
                <a:hlinkClick r:id="rId10"/>
              </a:rPr>
              <a:t>www.juliohernandezfotografia.cl/wp-content/uploads/2015/10/Figura34.png</a:t>
            </a:r>
            <a:endParaRPr lang="es-ES" dirty="0" smtClean="0"/>
          </a:p>
          <a:p>
            <a:r>
              <a:rPr lang="es-ES" dirty="0">
                <a:hlinkClick r:id="rId11"/>
              </a:rPr>
              <a:t>https://</a:t>
            </a:r>
            <a:r>
              <a:rPr lang="es-ES" dirty="0" smtClean="0">
                <a:hlinkClick r:id="rId11"/>
              </a:rPr>
              <a:t>es.wikipedia.org/wiki/Miopía</a:t>
            </a:r>
            <a:endParaRPr lang="es-ES" dirty="0" smtClean="0"/>
          </a:p>
          <a:p>
            <a:r>
              <a:rPr lang="es-ES" dirty="0">
                <a:hlinkClick r:id="rId12"/>
              </a:rPr>
              <a:t>https://ocularis.es/la-falsa-miopia/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3352801" cy="365125"/>
          </a:xfrm>
        </p:spPr>
        <p:txBody>
          <a:bodyPr/>
          <a:lstStyle/>
          <a:p>
            <a:r>
              <a:rPr lang="pt-BR" dirty="0" smtClean="0"/>
              <a:t>Física 2º </a:t>
            </a:r>
            <a:r>
              <a:rPr lang="pt-BR" dirty="0" err="1" smtClean="0"/>
              <a:t>Bachillerato</a:t>
            </a:r>
            <a:r>
              <a:rPr lang="pt-BR" dirty="0" smtClean="0"/>
              <a:t>                                                 Isabel Mª Alfonso </a:t>
            </a:r>
            <a:r>
              <a:rPr lang="pt-BR" dirty="0" err="1" smtClean="0"/>
              <a:t>Naranjo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741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12768" cy="1503040"/>
          </a:xfrm>
        </p:spPr>
        <p:txBody>
          <a:bodyPr/>
          <a:lstStyle/>
          <a:p>
            <a:pPr marL="0" indent="0" algn="ctr">
              <a:buNone/>
            </a:pPr>
            <a:r>
              <a:rPr lang="es-ES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Índice</a:t>
            </a:r>
            <a:endParaRPr lang="es-ES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99592" y="1340768"/>
            <a:ext cx="7336904" cy="505889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2" action="ppaction://hlinksldjump"/>
              </a:rPr>
              <a:t>¿Qué es? Síntomas. </a:t>
            </a:r>
            <a:r>
              <a:rPr lang="es-ES" sz="4000" dirty="0" err="1" smtClean="0">
                <a:solidFill>
                  <a:srgbClr val="0070C0"/>
                </a:solidFill>
                <a:hlinkClick r:id="rId2" action="ppaction://hlinksldjump"/>
              </a:rPr>
              <a:t>Signos.Incidencia</a:t>
            </a:r>
            <a:endParaRPr lang="es-ES" sz="40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3" action="ppaction://hlinksldjump"/>
              </a:rPr>
              <a:t>Causas</a:t>
            </a:r>
            <a:endParaRPr lang="es-ES" sz="40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4" action="ppaction://hlinksldjump"/>
              </a:rPr>
              <a:t>Correción/Tratamientos</a:t>
            </a:r>
            <a:endParaRPr lang="es-ES" sz="40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5" action="ppaction://hlinksldjump"/>
              </a:rPr>
              <a:t>Curiosidades</a:t>
            </a:r>
            <a:endParaRPr lang="es-ES" sz="40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6" action="ppaction://hlinksldjump"/>
              </a:rPr>
              <a:t>Riesgos</a:t>
            </a:r>
            <a:endParaRPr lang="es-ES" sz="40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ES" sz="4000" dirty="0" smtClean="0">
                <a:solidFill>
                  <a:srgbClr val="0070C0"/>
                </a:solidFill>
                <a:hlinkClick r:id="rId7" action="ppaction://hlinksldjump"/>
              </a:rPr>
              <a:t>Bibliografía</a:t>
            </a:r>
            <a:endParaRPr lang="es-ES" sz="4000" dirty="0">
              <a:solidFill>
                <a:srgbClr val="0070C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4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496944" cy="62110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/>
              <a:t> </a:t>
            </a:r>
            <a:r>
              <a:rPr lang="es-ES" sz="1800" dirty="0" smtClean="0">
                <a:solidFill>
                  <a:srgbClr val="0070C0"/>
                </a:solidFill>
              </a:rPr>
              <a:t>Defecto </a:t>
            </a:r>
            <a:r>
              <a:rPr lang="es-ES" sz="1800" dirty="0">
                <a:solidFill>
                  <a:srgbClr val="0070C0"/>
                </a:solidFill>
              </a:rPr>
              <a:t>de refracción del ojo en el cual los rayos de </a:t>
            </a:r>
            <a:r>
              <a:rPr lang="es-ES" sz="1800" dirty="0" smtClean="0">
                <a:solidFill>
                  <a:srgbClr val="0070C0"/>
                </a:solidFill>
              </a:rPr>
              <a:t>luz paralelos </a:t>
            </a:r>
            <a:r>
              <a:rPr lang="es-ES" sz="1800" dirty="0">
                <a:solidFill>
                  <a:srgbClr val="0070C0"/>
                </a:solidFill>
              </a:rPr>
              <a:t>convergen en un punto focal situado delante de la </a:t>
            </a:r>
            <a:r>
              <a:rPr lang="es-ES" sz="1800" dirty="0" smtClean="0">
                <a:solidFill>
                  <a:srgbClr val="0070C0"/>
                </a:solidFill>
              </a:rPr>
              <a:t>retina – OJO MUY POTENTE</a:t>
            </a:r>
          </a:p>
          <a:p>
            <a:pPr>
              <a:buFont typeface="Wingdings" panose="05000000000000000000" pitchFamily="2" charset="2"/>
              <a:buChar char="v"/>
            </a:pPr>
            <a:endParaRPr lang="es-ES" sz="18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Simple: Hasta -6 </a:t>
            </a:r>
            <a:r>
              <a:rPr lang="es-ES" sz="1800" dirty="0" err="1" smtClean="0">
                <a:solidFill>
                  <a:srgbClr val="0070C0"/>
                </a:solidFill>
              </a:rPr>
              <a:t>dioptrias</a:t>
            </a:r>
            <a:r>
              <a:rPr lang="es-ES" sz="1800" dirty="0" smtClean="0">
                <a:solidFill>
                  <a:srgbClr val="0070C0"/>
                </a:solidFill>
              </a:rPr>
              <a:t> / Magna: Más de -6 dioptrías.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Imagen borrosa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Dolor cabeza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Cansancio ocular</a:t>
            </a:r>
          </a:p>
          <a:p>
            <a:pPr marL="45720" indent="0">
              <a:buNone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Entornar los </a:t>
            </a:r>
            <a:r>
              <a:rPr lang="es-ES" sz="1800" dirty="0" smtClean="0">
                <a:solidFill>
                  <a:srgbClr val="0070C0"/>
                </a:solidFill>
              </a:rPr>
              <a:t>ojos (</a:t>
            </a:r>
            <a:r>
              <a:rPr lang="es-ES" sz="1800" dirty="0" err="1" smtClean="0">
                <a:solidFill>
                  <a:srgbClr val="0070C0"/>
                </a:solidFill>
              </a:rPr>
              <a:t>myops</a:t>
            </a:r>
            <a:r>
              <a:rPr lang="es-ES" sz="1800" dirty="0" smtClean="0">
                <a:solidFill>
                  <a:srgbClr val="0070C0"/>
                </a:solidFill>
              </a:rPr>
              <a:t>)</a:t>
            </a: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800" dirty="0" smtClean="0">
                <a:solidFill>
                  <a:srgbClr val="0070C0"/>
                </a:solidFill>
              </a:rPr>
              <a:t>Acercarse a algo para verlo</a:t>
            </a:r>
          </a:p>
          <a:p>
            <a:pPr>
              <a:buFont typeface="Wingdings" panose="05000000000000000000" pitchFamily="2" charset="2"/>
              <a:buChar char="v"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18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s-ES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IMAN\Desktop\Máster profesorado\Metodología\EXPOSICIÓN MIOPÍA\myopia-w1200h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954" y="921370"/>
            <a:ext cx="5015260" cy="250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3923928" y="5281108"/>
            <a:ext cx="496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 smtClean="0">
                <a:solidFill>
                  <a:srgbClr val="0070C0"/>
                </a:solidFill>
              </a:rPr>
              <a:t>En Asia más del 90% son miopes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 smtClean="0">
                <a:solidFill>
                  <a:srgbClr val="0070C0"/>
                </a:solidFill>
              </a:rPr>
              <a:t>Doble de miopes que 50 años atrás en EEUU y Europa.</a:t>
            </a:r>
          </a:p>
        </p:txBody>
      </p:sp>
      <p:sp>
        <p:nvSpPr>
          <p:cNvPr id="7" name="6 Estrella de 5 puntas">
            <a:hlinkClick r:id="rId3" action="ppaction://hlinksldjump"/>
          </p:cNvPr>
          <p:cNvSpPr/>
          <p:nvPr/>
        </p:nvSpPr>
        <p:spPr>
          <a:xfrm>
            <a:off x="8263561" y="6193477"/>
            <a:ext cx="504056" cy="44482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692696"/>
            <a:ext cx="7416824" cy="24482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b="1" dirty="0" smtClean="0"/>
              <a:t>FACTOR AMBIENTAL – MIOPIA AXIAL</a:t>
            </a:r>
          </a:p>
          <a:p>
            <a:pPr marL="45720" indent="0">
              <a:buNone/>
            </a:pPr>
            <a:r>
              <a:rPr lang="es-ES" b="1" dirty="0" smtClean="0"/>
              <a:t>La </a:t>
            </a:r>
            <a:r>
              <a:rPr lang="es-ES" b="1" dirty="0"/>
              <a:t>luz </a:t>
            </a:r>
            <a:r>
              <a:rPr lang="es-ES" b="1" dirty="0" smtClean="0"/>
              <a:t>solar          dopamina </a:t>
            </a:r>
            <a:r>
              <a:rPr lang="es-ES" b="1" dirty="0"/>
              <a:t>intraocular</a:t>
            </a:r>
            <a:r>
              <a:rPr lang="es-ES" dirty="0"/>
              <a:t> </a:t>
            </a:r>
            <a:r>
              <a:rPr lang="es-ES" dirty="0" smtClean="0"/>
              <a:t>(a </a:t>
            </a:r>
            <a:r>
              <a:rPr lang="es-ES" dirty="0"/>
              <a:t>través de las células </a:t>
            </a:r>
            <a:r>
              <a:rPr lang="es-ES" dirty="0" err="1"/>
              <a:t>amacrinas</a:t>
            </a:r>
            <a:r>
              <a:rPr lang="es-ES" dirty="0"/>
              <a:t> de la </a:t>
            </a:r>
            <a:r>
              <a:rPr lang="es-ES" dirty="0" smtClean="0"/>
              <a:t>retina)        neurotransmisor </a:t>
            </a:r>
            <a:r>
              <a:rPr lang="es-ES" dirty="0"/>
              <a:t>que bloquea el alargamiento del </a:t>
            </a:r>
            <a:r>
              <a:rPr lang="es-ES" dirty="0" smtClean="0"/>
              <a:t>ojo. </a:t>
            </a:r>
            <a:endParaRPr lang="es-ES" dirty="0"/>
          </a:p>
        </p:txBody>
      </p:sp>
      <p:pic>
        <p:nvPicPr>
          <p:cNvPr id="3074" name="Picture 2" descr="C:\Users\IMAN\Desktop\Máster profesorado\Metodología\EXPOSICIÓN MIOPÍA\esquema rayos ojo mi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358253" cy="339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derecha"/>
          <p:cNvSpPr/>
          <p:nvPr/>
        </p:nvSpPr>
        <p:spPr>
          <a:xfrm>
            <a:off x="2627784" y="119761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4843609" y="1514391"/>
            <a:ext cx="576064" cy="345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71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91200" y="487223"/>
            <a:ext cx="8561600" cy="22654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2000" dirty="0" smtClean="0"/>
              <a:t> OJO CON EXCESO DE ACOMODACIÓN– MIOPIA DE CURVATURA</a:t>
            </a:r>
          </a:p>
          <a:p>
            <a:pPr marL="45720" indent="0">
              <a:buNone/>
            </a:pPr>
            <a:r>
              <a:rPr lang="es-ES" sz="2000" dirty="0"/>
              <a:t>E</a:t>
            </a:r>
            <a:r>
              <a:rPr lang="es-ES" sz="2000" dirty="0" smtClean="0"/>
              <a:t>l sistema córnea-cristalino (lente convergente dentro </a:t>
            </a:r>
            <a:r>
              <a:rPr lang="es-ES" sz="2000" dirty="0"/>
              <a:t>del ojo) tenga una distancia focal demasiado </a:t>
            </a:r>
            <a:r>
              <a:rPr lang="es-ES" sz="2000" dirty="0" smtClean="0"/>
              <a:t>corta – Mucho tiempo trabajando de cerca           </a:t>
            </a:r>
          </a:p>
          <a:p>
            <a:pPr marL="45720" indent="0">
              <a:buNone/>
            </a:pPr>
            <a:endParaRPr lang="es-ES" sz="2000" dirty="0" smtClean="0"/>
          </a:p>
          <a:p>
            <a:pPr marL="45720" indent="0">
              <a:buNone/>
            </a:pPr>
            <a:endParaRPr lang="es-ES" sz="2000" dirty="0"/>
          </a:p>
          <a:p>
            <a:pPr marL="45720" indent="0" algn="ctr">
              <a:buNone/>
            </a:pPr>
            <a:r>
              <a:rPr lang="es-ES" sz="2000" dirty="0" smtClean="0"/>
              <a:t>MUY CONVERGENTE- menor distancia focal</a:t>
            </a:r>
          </a:p>
          <a:p>
            <a:pPr marL="45720" indent="0" algn="ctr">
              <a:buNone/>
            </a:pPr>
            <a:endParaRPr lang="es-ES" sz="2000" dirty="0"/>
          </a:p>
          <a:p>
            <a:pPr marL="45720" indent="0" algn="ctr">
              <a:buNone/>
            </a:pPr>
            <a:endParaRPr lang="es-ES" sz="2000" dirty="0" smtClean="0"/>
          </a:p>
          <a:p>
            <a:pPr marL="45720" indent="0" algn="ctr">
              <a:buNone/>
            </a:pPr>
            <a:endParaRPr lang="es-ES" sz="2000" dirty="0"/>
          </a:p>
          <a:p>
            <a:pPr marL="45720" indent="0" algn="ctr">
              <a:buNone/>
            </a:pPr>
            <a:endParaRPr lang="es-ES" sz="2000" dirty="0" smtClean="0"/>
          </a:p>
          <a:p>
            <a:pPr marL="45720" indent="0" algn="ctr">
              <a:buNone/>
            </a:pPr>
            <a:endParaRPr lang="es-ES" sz="2000" dirty="0"/>
          </a:p>
          <a:p>
            <a:pPr marL="45720" indent="0" algn="ctr">
              <a:buNone/>
            </a:pPr>
            <a:endParaRPr lang="es-ES" sz="2000" dirty="0" smtClean="0"/>
          </a:p>
          <a:p>
            <a:pPr marL="45720" indent="0" algn="ctr">
              <a:buNone/>
            </a:pPr>
            <a:endParaRPr lang="es-ES" sz="2000" dirty="0" smtClean="0"/>
          </a:p>
          <a:p>
            <a:pPr marL="45720" indent="0" algn="ctr">
              <a:buNone/>
            </a:pPr>
            <a:endParaRPr lang="es-E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sz="2000" dirty="0" smtClean="0"/>
              <a:t> MIOPIA DE ÍNDICE – Humores  acuosos o vítreo.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355976" y="1718136"/>
            <a:ext cx="432048" cy="486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strella de 5 puntas">
            <a:hlinkClick r:id="rId2" action="ppaction://hlinksldjump"/>
          </p:cNvPr>
          <p:cNvSpPr/>
          <p:nvPr/>
        </p:nvSpPr>
        <p:spPr>
          <a:xfrm>
            <a:off x="8316416" y="6093296"/>
            <a:ext cx="504056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9" name="Picture 3" descr="C:\Users\IMAN\Desktop\Máster profesorado\Metodología\EXPOSICIÓN MIOPÍA\ametropias-6-6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06" y="2775694"/>
            <a:ext cx="3893803" cy="253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83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26413" y="332656"/>
            <a:ext cx="6400800" cy="34747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Lentes divergentes (SE VEN OJOS PEQUEÑOS)</a:t>
            </a:r>
          </a:p>
          <a:p>
            <a:pPr marL="45720" indent="0">
              <a:buNone/>
            </a:pPr>
            <a:r>
              <a:rPr lang="es-ES" dirty="0" smtClean="0"/>
              <a:t>         Gafas – Lentillas – Lente intraocular </a:t>
            </a:r>
            <a:endParaRPr lang="es-ES" dirty="0"/>
          </a:p>
        </p:txBody>
      </p:sp>
      <p:pic>
        <p:nvPicPr>
          <p:cNvPr id="5122" name="Picture 2" descr="C:\Users\IMAN\Desktop\Máster profesorado\Metodología\EXPOSICIÓN MIOPÍA\3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45"/>
          <a:stretch/>
        </p:blipFill>
        <p:spPr bwMode="auto">
          <a:xfrm>
            <a:off x="1475676" y="1340768"/>
            <a:ext cx="6408712" cy="261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IMAN\Desktop\Máster profesorado\Metodología\EXPOSICIÓN MIOPÍA\Figura3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13" y="3951338"/>
            <a:ext cx="7107238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7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Cirugía refractiva- Láser en Córnea – Quita convergencia.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err="1" smtClean="0"/>
              <a:t>Ortoqueratología</a:t>
            </a:r>
            <a:r>
              <a:rPr lang="es-ES" dirty="0" smtClean="0"/>
              <a:t>- Ralentiza subida hasta en un 43% - Reversible</a:t>
            </a:r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</p:txBody>
      </p:sp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8388424" y="6314143"/>
            <a:ext cx="504056" cy="4046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7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MEJOR VISIÓN DE CERCA (porque se necesita potencia)</a:t>
            </a:r>
          </a:p>
          <a:p>
            <a:r>
              <a:rPr lang="es-ES" dirty="0" smtClean="0"/>
              <a:t>PUEDE COMPENSARLA LA PRESBICIA</a:t>
            </a:r>
          </a:p>
          <a:p>
            <a:r>
              <a:rPr lang="es-ES" dirty="0" smtClean="0"/>
              <a:t>GUIÑANDO LOS OJOS SE VE MEJOR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2" name="1 Estrella de 5 puntas">
            <a:hlinkClick r:id="rId2" action="ppaction://hlinksldjump"/>
          </p:cNvPr>
          <p:cNvSpPr/>
          <p:nvPr/>
        </p:nvSpPr>
        <p:spPr>
          <a:xfrm>
            <a:off x="8316416" y="6237312"/>
            <a:ext cx="504056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6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Física 2º Bachillerato                                                 Isabel Mª Alfonso Naranjo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Desprendimiento de retina </a:t>
            </a:r>
          </a:p>
          <a:p>
            <a:r>
              <a:rPr lang="es-ES" dirty="0" smtClean="0"/>
              <a:t>Glaucoma (mal drenaje)</a:t>
            </a:r>
          </a:p>
          <a:p>
            <a:r>
              <a:rPr lang="es-ES" dirty="0" smtClean="0"/>
              <a:t>Cataratas (opacidad cristalino)</a:t>
            </a:r>
            <a:endParaRPr lang="es-ES" dirty="0"/>
          </a:p>
        </p:txBody>
      </p:sp>
      <p:sp>
        <p:nvSpPr>
          <p:cNvPr id="5" name="4 Estrella de 5 puntas">
            <a:hlinkClick r:id="rId2" action="ppaction://hlinksldjump"/>
          </p:cNvPr>
          <p:cNvSpPr/>
          <p:nvPr/>
        </p:nvSpPr>
        <p:spPr>
          <a:xfrm>
            <a:off x="8316416" y="6237312"/>
            <a:ext cx="576064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2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1611</TotalTime>
  <Words>279</Words>
  <Application>Microsoft Office PowerPoint</Application>
  <PresentationFormat>Presentación en pantalla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Transmisión de listas</vt:lpstr>
      <vt:lpstr>MIOPÍA </vt:lpstr>
      <vt:lpstr>Índice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IMAN</dc:creator>
  <cp:lastModifiedBy>IMAN</cp:lastModifiedBy>
  <cp:revision>28</cp:revision>
  <dcterms:created xsi:type="dcterms:W3CDTF">2019-11-04T09:26:54Z</dcterms:created>
  <dcterms:modified xsi:type="dcterms:W3CDTF">2019-11-17T16:21:54Z</dcterms:modified>
</cp:coreProperties>
</file>