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64" r:id="rId6"/>
    <p:sldId id="265" r:id="rId7"/>
    <p:sldId id="268" r:id="rId8"/>
    <p:sldId id="261" r:id="rId9"/>
    <p:sldId id="266" r:id="rId10"/>
    <p:sldId id="267" r:id="rId11"/>
    <p:sldId id="269" r:id="rId12"/>
    <p:sldId id="270" r:id="rId13"/>
    <p:sldId id="271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CB6C1E6-F339-47C4-A33C-5B5A19921E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/>
              <a:t>Índice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6057FD-9953-4067-9426-92A318BD32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5705E-CA97-43C2-ADC3-A94DE2407B6D}" type="datetimeFigureOut">
              <a:rPr lang="es-ES" smtClean="0"/>
              <a:t>11/11/2019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127297-6CFA-47B6-A2E9-39464813E1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F924C8-9FE6-459B-9385-DE55DC86AD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0D2AB-A191-4129-B678-788396CCB1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21777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/>
              <a:t>Índice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18A91-E6E4-4E83-8B14-D12A98DAF698}" type="datetimeFigureOut">
              <a:rPr lang="es-ES" smtClean="0"/>
              <a:t>11/11/2019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01B0B-EE73-48EA-8D91-75053564A4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01266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658F8-D28C-41B7-B70B-AF59BF6F23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Teoría cinético-molecular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A87FD2-96DE-47DE-9087-57E1D9870C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Julio D. García López</a:t>
            </a:r>
          </a:p>
        </p:txBody>
      </p:sp>
    </p:spTree>
    <p:extLst>
      <p:ext uri="{BB962C8B-B14F-4D97-AF65-F5344CB8AC3E}">
        <p14:creationId xmlns:p14="http://schemas.microsoft.com/office/powerpoint/2010/main" val="101780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0"/>
            <a:ext cx="837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Gay-Lussac</a:t>
            </a:r>
          </a:p>
        </p:txBody>
      </p:sp>
      <p:pic>
        <p:nvPicPr>
          <p:cNvPr id="1026" name="Picture 2" descr="Resultado de imagen de gay-lussac">
            <a:extLst>
              <a:ext uri="{FF2B5EF4-FFF2-40B4-BE49-F238E27FC236}">
                <a16:creationId xmlns:a16="http://schemas.microsoft.com/office/drawing/2014/main" id="{4B98BDC5-74CD-4194-92CE-186F485F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4" y="1421295"/>
            <a:ext cx="7138505" cy="40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679FB7A-2369-4030-A8C0-52021839EA16}"/>
              </a:ext>
            </a:extLst>
          </p:cNvPr>
          <p:cNvSpPr txBox="1"/>
          <p:nvPr/>
        </p:nvSpPr>
        <p:spPr>
          <a:xfrm>
            <a:off x="8375374" y="3013500"/>
            <a:ext cx="254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P=kT</a:t>
            </a:r>
          </a:p>
        </p:txBody>
      </p:sp>
    </p:spTree>
    <p:extLst>
      <p:ext uri="{BB962C8B-B14F-4D97-AF65-F5344CB8AC3E}">
        <p14:creationId xmlns:p14="http://schemas.microsoft.com/office/powerpoint/2010/main" val="32937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0"/>
            <a:ext cx="837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Gay-Lussac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2EA90D-6095-422D-B902-AAFFC1D4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3" y="877439"/>
            <a:ext cx="8310473" cy="40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64A163-9120-4A40-B374-8D8A7F08BF1A}"/>
              </a:ext>
            </a:extLst>
          </p:cNvPr>
          <p:cNvSpPr txBox="1"/>
          <p:nvPr/>
        </p:nvSpPr>
        <p:spPr>
          <a:xfrm>
            <a:off x="2491408" y="5287617"/>
            <a:ext cx="720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k</a:t>
            </a:r>
            <a:r>
              <a:rPr lang="es-ES" sz="4800" baseline="-25000" dirty="0"/>
              <a:t>b</a:t>
            </a:r>
            <a:r>
              <a:rPr lang="es-ES" sz="4800" dirty="0"/>
              <a:t>= 1,38064852 x10</a:t>
            </a:r>
            <a:r>
              <a:rPr lang="es-ES" sz="4800" baseline="30000" dirty="0"/>
              <a:t>-23</a:t>
            </a:r>
            <a:r>
              <a:rPr lang="es-ES" sz="4800" dirty="0"/>
              <a:t>J/K</a:t>
            </a:r>
            <a:endParaRPr lang="es-ES" sz="4800" baseline="30000" dirty="0"/>
          </a:p>
        </p:txBody>
      </p:sp>
    </p:spTree>
    <p:extLst>
      <p:ext uri="{BB962C8B-B14F-4D97-AF65-F5344CB8AC3E}">
        <p14:creationId xmlns:p14="http://schemas.microsoft.com/office/powerpoint/2010/main" val="31900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0"/>
            <a:ext cx="837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Cinética química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9A83FC-99C0-4EE0-B6BF-84BA2CE71C38}"/>
              </a:ext>
            </a:extLst>
          </p:cNvPr>
          <p:cNvSpPr txBox="1"/>
          <p:nvPr/>
        </p:nvSpPr>
        <p:spPr>
          <a:xfrm>
            <a:off x="3909391" y="4853037"/>
            <a:ext cx="4373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4800" dirty="0"/>
          </a:p>
          <a:p>
            <a:pPr algn="ctr"/>
            <a:r>
              <a:rPr lang="es-ES" sz="4800" dirty="0"/>
              <a:t>Cinética química</a:t>
            </a:r>
          </a:p>
          <a:p>
            <a:pPr algn="ctr"/>
            <a:endParaRPr lang="es-ES" sz="4800" dirty="0"/>
          </a:p>
        </p:txBody>
      </p:sp>
      <p:pic>
        <p:nvPicPr>
          <p:cNvPr id="1026" name="Picture 2" descr="Resultado de imagen de cinética quimica tcc">
            <a:extLst>
              <a:ext uri="{FF2B5EF4-FFF2-40B4-BE49-F238E27FC236}">
                <a16:creationId xmlns:a16="http://schemas.microsoft.com/office/drawing/2014/main" id="{E80D42F6-020F-4C34-9D83-80E4EBE5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97" y="850801"/>
            <a:ext cx="7929206" cy="44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7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29530"/>
            <a:ext cx="837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Ley de Graham</a:t>
            </a:r>
          </a:p>
        </p:txBody>
      </p:sp>
      <p:pic>
        <p:nvPicPr>
          <p:cNvPr id="2050" name="Picture 2" descr="Resultado de imagen de difusión gases gif">
            <a:extLst>
              <a:ext uri="{FF2B5EF4-FFF2-40B4-BE49-F238E27FC236}">
                <a16:creationId xmlns:a16="http://schemas.microsoft.com/office/drawing/2014/main" id="{A912EED7-9709-4CF4-98CC-1EE254EC7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3" y="1372960"/>
            <a:ext cx="5544378" cy="41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9AFFB6D-D3AB-4E19-AA4F-055F690A3DE9}"/>
              </a:ext>
            </a:extLst>
          </p:cNvPr>
          <p:cNvSpPr txBox="1"/>
          <p:nvPr/>
        </p:nvSpPr>
        <p:spPr>
          <a:xfrm>
            <a:off x="6935857" y="856125"/>
            <a:ext cx="457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Difusión: Velocidad de un gas sobre otro</a:t>
            </a:r>
          </a:p>
          <a:p>
            <a:endParaRPr lang="es-ES" sz="2400" dirty="0"/>
          </a:p>
          <a:p>
            <a:r>
              <a:rPr lang="es-ES" sz="2400" dirty="0"/>
              <a:t>Depende de la Mm</a:t>
            </a:r>
          </a:p>
          <a:p>
            <a:endParaRPr lang="es-ES" sz="2400" dirty="0"/>
          </a:p>
          <a:p>
            <a:r>
              <a:rPr lang="es-ES" sz="2400" dirty="0"/>
              <a:t>Depende de la temperatura</a:t>
            </a:r>
          </a:p>
          <a:p>
            <a:endParaRPr lang="es-ES" sz="2400" dirty="0"/>
          </a:p>
          <a:p>
            <a:r>
              <a:rPr lang="es-ES" sz="2400" dirty="0"/>
              <a:t>Efusión: Velocidad con la que un gas pasa al vacío a través de un agujero del recipiente</a:t>
            </a:r>
          </a:p>
          <a:p>
            <a:endParaRPr lang="es-E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932BDF5-87DD-4672-9C8F-75FEC18F6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57" y="4459536"/>
            <a:ext cx="3332886" cy="20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8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C18ADB0-90B2-44E4-83B8-0C75A657FE91}"/>
              </a:ext>
            </a:extLst>
          </p:cNvPr>
          <p:cNvSpPr txBox="1"/>
          <p:nvPr/>
        </p:nvSpPr>
        <p:spPr>
          <a:xfrm>
            <a:off x="0" y="0"/>
            <a:ext cx="1152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Gases ideales vs gases reales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2A7642-118F-4635-994F-7CCA79B161DE}"/>
                  </a:ext>
                </a:extLst>
              </p:cNvPr>
              <p:cNvSpPr txBox="1"/>
              <p:nvPr/>
            </p:nvSpPr>
            <p:spPr>
              <a:xfrm>
                <a:off x="6361044" y="1761574"/>
                <a:ext cx="2849218" cy="808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es-ES" sz="36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002A7642-118F-4635-994F-7CCA79B16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4" y="1761574"/>
                <a:ext cx="2849218" cy="8083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8" name="Picture 6" descr="Resultado de imagen de ecuación de van der waals">
            <a:extLst>
              <a:ext uri="{FF2B5EF4-FFF2-40B4-BE49-F238E27FC236}">
                <a16:creationId xmlns:a16="http://schemas.microsoft.com/office/drawing/2014/main" id="{7C24BC11-9E3D-414E-B98D-0A88BA48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87" y="3429000"/>
            <a:ext cx="6560717" cy="255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08AC776-7F5A-4601-B849-FAA608920076}"/>
              </a:ext>
            </a:extLst>
          </p:cNvPr>
          <p:cNvSpPr txBox="1"/>
          <p:nvPr/>
        </p:nvSpPr>
        <p:spPr>
          <a:xfrm>
            <a:off x="1358347" y="1761574"/>
            <a:ext cx="3220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Gases ideales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0A1DF9F-5A72-4097-B128-3F932DDD8318}"/>
              </a:ext>
            </a:extLst>
          </p:cNvPr>
          <p:cNvSpPr txBox="1"/>
          <p:nvPr/>
        </p:nvSpPr>
        <p:spPr>
          <a:xfrm>
            <a:off x="1358347" y="4514712"/>
            <a:ext cx="359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Gases reales</a:t>
            </a:r>
          </a:p>
        </p:txBody>
      </p:sp>
    </p:spTree>
    <p:extLst>
      <p:ext uri="{BB962C8B-B14F-4D97-AF65-F5344CB8AC3E}">
        <p14:creationId xmlns:p14="http://schemas.microsoft.com/office/powerpoint/2010/main" val="13712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gracias por atender">
            <a:extLst>
              <a:ext uri="{FF2B5EF4-FFF2-40B4-BE49-F238E27FC236}">
                <a16:creationId xmlns:a16="http://schemas.microsoft.com/office/drawing/2014/main" id="{759531DD-CFEC-4EA0-80BA-1DBD5B8F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13" y="270013"/>
            <a:ext cx="6317974" cy="63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D7DE0404-D484-4E30-8085-77AD53BFD754}"/>
              </a:ext>
            </a:extLst>
          </p:cNvPr>
          <p:cNvSpPr txBox="1"/>
          <p:nvPr/>
        </p:nvSpPr>
        <p:spPr>
          <a:xfrm>
            <a:off x="159026" y="0"/>
            <a:ext cx="1054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Índice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3DC326-D847-4EF5-93D0-0EBA41415971}"/>
              </a:ext>
            </a:extLst>
          </p:cNvPr>
          <p:cNvSpPr txBox="1"/>
          <p:nvPr/>
        </p:nvSpPr>
        <p:spPr>
          <a:xfrm>
            <a:off x="463826" y="1099930"/>
            <a:ext cx="110920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Postulados de la TCM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Sólidos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Líquidos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Gases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La TCM aplicada a los gases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Explicación de leyes a través de la TCM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Gay-Lussac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Cinética química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Difusión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Gases ideales vs gases reales</a:t>
            </a:r>
          </a:p>
          <a:p>
            <a:pPr>
              <a:lnSpc>
                <a:spcPct val="150000"/>
              </a:lnSpc>
            </a:pPr>
            <a:endParaRPr lang="es-ES" sz="2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23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FA62BF6-C1B9-4C32-8C37-EC31496E14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Postulados de la TCM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E74887-1F75-4852-B4A2-D0A974E676F2}"/>
              </a:ext>
            </a:extLst>
          </p:cNvPr>
          <p:cNvSpPr txBox="1"/>
          <p:nvPr/>
        </p:nvSpPr>
        <p:spPr>
          <a:xfrm>
            <a:off x="1086678" y="1166191"/>
            <a:ext cx="10707756" cy="195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800" dirty="0"/>
              <a:t>Las sustancias puras están formadas por partículas iguales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800" dirty="0"/>
              <a:t>Estas partículas se encuentran en continuo movimiento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800" dirty="0"/>
              <a:t>Este movimiento depende de la temperatura</a:t>
            </a:r>
          </a:p>
        </p:txBody>
      </p:sp>
      <p:pic>
        <p:nvPicPr>
          <p:cNvPr id="1028" name="Picture 4" descr="Resultado de imagen de particulas iguales">
            <a:extLst>
              <a:ext uri="{FF2B5EF4-FFF2-40B4-BE49-F238E27FC236}">
                <a16:creationId xmlns:a16="http://schemas.microsoft.com/office/drawing/2014/main" id="{A54F10A2-5E43-475C-8BF0-5F1AEDE6D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13" y="3285841"/>
            <a:ext cx="3009691" cy="300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dibujo se quema y sale corriendo">
            <a:extLst>
              <a:ext uri="{FF2B5EF4-FFF2-40B4-BE49-F238E27FC236}">
                <a16:creationId xmlns:a16="http://schemas.microsoft.com/office/drawing/2014/main" id="{3F36DD22-E92B-4995-85E2-8E680E6E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98" y="3121598"/>
            <a:ext cx="3009691" cy="354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3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C799F-0017-4058-9038-52CEC6CB49A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Estados de agregación. Sólidos</a:t>
            </a:r>
          </a:p>
        </p:txBody>
      </p:sp>
      <p:pic>
        <p:nvPicPr>
          <p:cNvPr id="2050" name="Picture 2" descr="Resultado de imagen de gif estado sólido">
            <a:extLst>
              <a:ext uri="{FF2B5EF4-FFF2-40B4-BE49-F238E27FC236}">
                <a16:creationId xmlns:a16="http://schemas.microsoft.com/office/drawing/2014/main" id="{5BC57074-5D0A-4EA5-B01C-308CF9565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74" y="1653831"/>
            <a:ext cx="4659336" cy="37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CA90C0-DECB-49BC-9507-66C921AB42D7}"/>
              </a:ext>
            </a:extLst>
          </p:cNvPr>
          <p:cNvSpPr txBox="1"/>
          <p:nvPr/>
        </p:nvSpPr>
        <p:spPr>
          <a:xfrm>
            <a:off x="6917634" y="2026743"/>
            <a:ext cx="43599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Bastante fijas</a:t>
            </a:r>
          </a:p>
          <a:p>
            <a:endParaRPr lang="es-ES" sz="3200" dirty="0"/>
          </a:p>
          <a:p>
            <a:r>
              <a:rPr lang="es-ES" sz="3200" dirty="0"/>
              <a:t>Movimiento de vibración</a:t>
            </a:r>
          </a:p>
          <a:p>
            <a:endParaRPr lang="es-ES" sz="3200" dirty="0"/>
          </a:p>
          <a:p>
            <a:r>
              <a:rPr lang="es-ES" sz="3200" dirty="0"/>
              <a:t>A mayor temperatura, mayor movimiento</a:t>
            </a:r>
          </a:p>
        </p:txBody>
      </p:sp>
    </p:spTree>
    <p:extLst>
      <p:ext uri="{BB962C8B-B14F-4D97-AF65-F5344CB8AC3E}">
        <p14:creationId xmlns:p14="http://schemas.microsoft.com/office/powerpoint/2010/main" val="29984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C799F-0017-4058-9038-52CEC6CB49A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Estados de agregación. Líquidos</a:t>
            </a:r>
          </a:p>
        </p:txBody>
      </p:sp>
      <p:pic>
        <p:nvPicPr>
          <p:cNvPr id="3074" name="Picture 2" descr="Resultado de imagen de gif estado liquido">
            <a:extLst>
              <a:ext uri="{FF2B5EF4-FFF2-40B4-BE49-F238E27FC236}">
                <a16:creationId xmlns:a16="http://schemas.microsoft.com/office/drawing/2014/main" id="{A8944055-2D21-4286-BAC3-CF683E47F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5084"/>
            <a:ext cx="4764985" cy="46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0FECFDA-D5CC-47F7-A53A-2B347F9A9D55}"/>
              </a:ext>
            </a:extLst>
          </p:cNvPr>
          <p:cNvSpPr txBox="1"/>
          <p:nvPr/>
        </p:nvSpPr>
        <p:spPr>
          <a:xfrm>
            <a:off x="967409" y="1825902"/>
            <a:ext cx="47649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Vibración</a:t>
            </a:r>
          </a:p>
          <a:p>
            <a:endParaRPr lang="es-ES" sz="3200" dirty="0"/>
          </a:p>
          <a:p>
            <a:r>
              <a:rPr lang="es-ES" sz="3200" dirty="0"/>
              <a:t>Rotación</a:t>
            </a:r>
          </a:p>
          <a:p>
            <a:endParaRPr lang="es-ES" sz="3200" dirty="0"/>
          </a:p>
          <a:p>
            <a:r>
              <a:rPr lang="es-ES" sz="3200" dirty="0"/>
              <a:t>A mayor temperatura, estas aumentan </a:t>
            </a:r>
          </a:p>
          <a:p>
            <a:endParaRPr lang="es-ES" sz="3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14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B2C799F-0017-4058-9038-52CEC6CB49A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Estados de agregación. Gases</a:t>
            </a:r>
          </a:p>
        </p:txBody>
      </p:sp>
      <p:pic>
        <p:nvPicPr>
          <p:cNvPr id="4098" name="Picture 2" descr="Resultado de imagen de gif estado gaseoso">
            <a:extLst>
              <a:ext uri="{FF2B5EF4-FFF2-40B4-BE49-F238E27FC236}">
                <a16:creationId xmlns:a16="http://schemas.microsoft.com/office/drawing/2014/main" id="{2FFA6D4A-DFFD-42AA-85CA-6476729D02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96" y="1557026"/>
            <a:ext cx="4278796" cy="37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80E5097-9ABE-4DD3-B29D-8344EE9982A7}"/>
              </a:ext>
            </a:extLst>
          </p:cNvPr>
          <p:cNvSpPr txBox="1"/>
          <p:nvPr/>
        </p:nvSpPr>
        <p:spPr>
          <a:xfrm>
            <a:off x="6533322" y="1659284"/>
            <a:ext cx="4969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Aumento distancia</a:t>
            </a:r>
          </a:p>
          <a:p>
            <a:endParaRPr lang="es-ES" sz="3200" dirty="0"/>
          </a:p>
          <a:p>
            <a:r>
              <a:rPr lang="es-ES" sz="3200" dirty="0"/>
              <a:t>Vibración</a:t>
            </a:r>
          </a:p>
          <a:p>
            <a:endParaRPr lang="es-ES" sz="3200" dirty="0"/>
          </a:p>
          <a:p>
            <a:r>
              <a:rPr lang="es-ES" sz="3200" dirty="0"/>
              <a:t>Rotación</a:t>
            </a:r>
          </a:p>
          <a:p>
            <a:endParaRPr lang="es-ES" sz="3200" dirty="0"/>
          </a:p>
          <a:p>
            <a:r>
              <a:rPr lang="es-ES" sz="3200" dirty="0"/>
              <a:t>Traslación</a:t>
            </a:r>
          </a:p>
        </p:txBody>
      </p:sp>
    </p:spTree>
    <p:extLst>
      <p:ext uri="{BB962C8B-B14F-4D97-AF65-F5344CB8AC3E}">
        <p14:creationId xmlns:p14="http://schemas.microsoft.com/office/powerpoint/2010/main" val="30455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0"/>
            <a:ext cx="363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</a:t>
            </a:r>
          </a:p>
        </p:txBody>
      </p:sp>
      <p:pic>
        <p:nvPicPr>
          <p:cNvPr id="2050" name="Picture 2" descr="Resultado de imagen de rudolf clausius">
            <a:extLst>
              <a:ext uri="{FF2B5EF4-FFF2-40B4-BE49-F238E27FC236}">
                <a16:creationId xmlns:a16="http://schemas.microsoft.com/office/drawing/2014/main" id="{D94D9788-18D2-4386-A962-DF01EA37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 bwMode="auto">
          <a:xfrm>
            <a:off x="2802421" y="1173231"/>
            <a:ext cx="1657350" cy="25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D0D19D-18EF-485F-AC0B-925EF3344522}"/>
              </a:ext>
            </a:extLst>
          </p:cNvPr>
          <p:cNvSpPr txBox="1"/>
          <p:nvPr/>
        </p:nvSpPr>
        <p:spPr>
          <a:xfrm>
            <a:off x="2756452" y="4051436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CLAUSIUS</a:t>
            </a:r>
          </a:p>
        </p:txBody>
      </p:sp>
      <p:pic>
        <p:nvPicPr>
          <p:cNvPr id="2052" name="Picture 4" descr="Resultado de imagen de JOULE">
            <a:extLst>
              <a:ext uri="{FF2B5EF4-FFF2-40B4-BE49-F238E27FC236}">
                <a16:creationId xmlns:a16="http://schemas.microsoft.com/office/drawing/2014/main" id="{6EB7E74B-1427-4D21-B0C0-6545B7D2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3" y="1174885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040B53-C289-4EA8-AE97-64E31AA9A128}"/>
              </a:ext>
            </a:extLst>
          </p:cNvPr>
          <p:cNvSpPr txBox="1"/>
          <p:nvPr/>
        </p:nvSpPr>
        <p:spPr>
          <a:xfrm>
            <a:off x="635173" y="4051436"/>
            <a:ext cx="1781175" cy="366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JOULE</a:t>
            </a:r>
          </a:p>
        </p:txBody>
      </p:sp>
      <p:pic>
        <p:nvPicPr>
          <p:cNvPr id="2054" name="Picture 6" descr="Resultado de imagen de maxwell">
            <a:extLst>
              <a:ext uri="{FF2B5EF4-FFF2-40B4-BE49-F238E27FC236}">
                <a16:creationId xmlns:a16="http://schemas.microsoft.com/office/drawing/2014/main" id="{27F70FC2-FADA-4FB2-8ECC-61A35664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74" y="1309726"/>
            <a:ext cx="2598938" cy="24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A4AD367-C1C4-4BAE-AEB8-0F134C98F252}"/>
              </a:ext>
            </a:extLst>
          </p:cNvPr>
          <p:cNvSpPr txBox="1"/>
          <p:nvPr/>
        </p:nvSpPr>
        <p:spPr>
          <a:xfrm>
            <a:off x="5465725" y="4051436"/>
            <a:ext cx="2345635" cy="36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MAXWELL</a:t>
            </a:r>
          </a:p>
        </p:txBody>
      </p:sp>
      <p:pic>
        <p:nvPicPr>
          <p:cNvPr id="2056" name="Picture 8" descr="Resultado de imagen de boltzmann">
            <a:extLst>
              <a:ext uri="{FF2B5EF4-FFF2-40B4-BE49-F238E27FC236}">
                <a16:creationId xmlns:a16="http://schemas.microsoft.com/office/drawing/2014/main" id="{2483DA5C-ACF6-4F5F-87DA-49D87215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15" y="1306208"/>
            <a:ext cx="2598937" cy="243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BFF2D0-8E46-49A8-B064-9A7C32957F34}"/>
              </a:ext>
            </a:extLst>
          </p:cNvPr>
          <p:cNvSpPr txBox="1"/>
          <p:nvPr/>
        </p:nvSpPr>
        <p:spPr>
          <a:xfrm>
            <a:off x="9115053" y="4038184"/>
            <a:ext cx="200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BOLTZMAN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334040-EAC0-4201-8A3B-C6FC9AFAEB3A}"/>
              </a:ext>
            </a:extLst>
          </p:cNvPr>
          <p:cNvSpPr txBox="1"/>
          <p:nvPr/>
        </p:nvSpPr>
        <p:spPr>
          <a:xfrm>
            <a:off x="742122" y="5390727"/>
            <a:ext cx="5526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1848-1898</a:t>
            </a:r>
          </a:p>
        </p:txBody>
      </p:sp>
      <p:pic>
        <p:nvPicPr>
          <p:cNvPr id="1028" name="Picture 4" descr="Resultado de imagen de distribución maxwell boltzmann">
            <a:extLst>
              <a:ext uri="{FF2B5EF4-FFF2-40B4-BE49-F238E27FC236}">
                <a16:creationId xmlns:a16="http://schemas.microsoft.com/office/drawing/2014/main" id="{B106B17B-6BAA-476A-B7CA-E7E091A14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3" y="882498"/>
            <a:ext cx="4246218" cy="40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0" y="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Postulados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5C9B1E-16E6-48B5-940A-0DED5B22003D}"/>
              </a:ext>
            </a:extLst>
          </p:cNvPr>
          <p:cNvSpPr txBox="1"/>
          <p:nvPr/>
        </p:nvSpPr>
        <p:spPr>
          <a:xfrm>
            <a:off x="715617" y="1166191"/>
            <a:ext cx="51418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800" dirty="0"/>
              <a:t>Los gases están constituidos por partículas puntuales que se mueven rectas y al azar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800" dirty="0"/>
              <a:t>Este movimiento se modifica si las partículas chocan entre sí o con el recipiente</a:t>
            </a:r>
          </a:p>
          <a:p>
            <a:endParaRPr lang="es-ES" dirty="0"/>
          </a:p>
        </p:txBody>
      </p:sp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FF12093E-CD23-47F9-80A2-7D1A7AA3D9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84CC8D-86F0-4ED1-B7ED-A30CCEF6511E}"/>
              </a:ext>
            </a:extLst>
          </p:cNvPr>
          <p:cNvCxnSpPr/>
          <p:nvPr/>
        </p:nvCxnSpPr>
        <p:spPr>
          <a:xfrm>
            <a:off x="0" y="67586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594644B-8545-431B-AD4C-95EF5A0E2D1D}"/>
              </a:ext>
            </a:extLst>
          </p:cNvPr>
          <p:cNvSpPr txBox="1"/>
          <p:nvPr/>
        </p:nvSpPr>
        <p:spPr>
          <a:xfrm>
            <a:off x="-1" y="0"/>
            <a:ext cx="829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TCM de los gases. Postulados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050E7E8D-0EED-4062-918B-B8BEF9B58C35}"/>
                  </a:ext>
                </a:extLst>
              </p:cNvPr>
              <p:cNvSpPr/>
              <p:nvPr/>
            </p:nvSpPr>
            <p:spPr>
              <a:xfrm>
                <a:off x="1815548" y="1017378"/>
                <a:ext cx="8600660" cy="4823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eriod" startAt="3"/>
                </a:pPr>
                <a:r>
                  <a:rPr lang="es-ES" sz="2800" dirty="0"/>
                  <a:t>El volumen de las partículas se considera despreciable comparado con el volumen del gas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eriod" startAt="3"/>
                </a:pPr>
                <a:r>
                  <a:rPr lang="es-ES" sz="2800" dirty="0"/>
                  <a:t>Entre las partículas no existen fuerzas atractivas o repulsivas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eriod" startAt="3"/>
                </a:pPr>
                <a:r>
                  <a:rPr lang="es-ES" sz="2800" dirty="0"/>
                  <a:t>La energía cinética media es proporcional a la temperatura del gas</a:t>
                </a: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28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s-ES" sz="280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s-ES" sz="28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s-ES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s-ES" sz="280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s-ES" sz="280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s-ES" sz="28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050E7E8D-0EED-4062-918B-B8BEF9B58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8" y="1017378"/>
                <a:ext cx="8600660" cy="4823243"/>
              </a:xfrm>
              <a:prstGeom prst="rect">
                <a:avLst/>
              </a:prstGeom>
              <a:blipFill>
                <a:blip r:embed="rId2"/>
                <a:stretch>
                  <a:fillRect l="-1347" r="-5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82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quete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TM10001115[[fn=Paquete]]</Template>
  <TotalTime>229</TotalTime>
  <Words>275</Words>
  <Application>Microsoft Office PowerPoint</Application>
  <PresentationFormat>Panorámica</PresentationFormat>
  <Paragraphs>70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Gill Sans MT</vt:lpstr>
      <vt:lpstr>Paquete</vt:lpstr>
      <vt:lpstr>Teoría cinético-molecular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Teoría cinético-molecular</dc:title>
  <dc:creator>Julio D. García López</dc:creator>
  <cp:lastModifiedBy>Julio D. García López</cp:lastModifiedBy>
  <cp:revision>28</cp:revision>
  <dcterms:created xsi:type="dcterms:W3CDTF">2019-11-08T13:05:20Z</dcterms:created>
  <dcterms:modified xsi:type="dcterms:W3CDTF">2019-11-11T18:29:47Z</dcterms:modified>
</cp:coreProperties>
</file>