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sldIdLst>
    <p:sldId id="256" r:id="rId2"/>
    <p:sldId id="257" r:id="rId3"/>
    <p:sldId id="278" r:id="rId4"/>
    <p:sldId id="277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6" r:id="rId19"/>
    <p:sldId id="279" r:id="rId20"/>
    <p:sldId id="272" r:id="rId21"/>
    <p:sldId id="273" r:id="rId22"/>
    <p:sldId id="274" r:id="rId23"/>
    <p:sldId id="28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98EBE-E677-4975-885B-1117FE0699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E3169B-D698-48D2-B963-3F6189A5DB2C}">
      <dgm:prSet phldrT="[Texto]"/>
      <dgm:spPr/>
      <dgm:t>
        <a:bodyPr/>
        <a:lstStyle/>
        <a:p>
          <a:r>
            <a:rPr lang="es-ES" dirty="0" smtClean="0"/>
            <a:t>Primaria</a:t>
          </a:r>
          <a:endParaRPr lang="es-ES" dirty="0"/>
        </a:p>
      </dgm:t>
    </dgm:pt>
    <dgm:pt modelId="{BDD3C499-537A-4615-9CBC-1E91382B722E}" type="parTrans" cxnId="{F935720A-0686-4420-835D-1D2773F2B7B6}">
      <dgm:prSet/>
      <dgm:spPr/>
      <dgm:t>
        <a:bodyPr/>
        <a:lstStyle/>
        <a:p>
          <a:endParaRPr lang="es-ES"/>
        </a:p>
      </dgm:t>
    </dgm:pt>
    <dgm:pt modelId="{86516CA3-7D5B-4060-84D4-6071EF4D8623}" type="sibTrans" cxnId="{F935720A-0686-4420-835D-1D2773F2B7B6}">
      <dgm:prSet/>
      <dgm:spPr/>
      <dgm:t>
        <a:bodyPr/>
        <a:lstStyle/>
        <a:p>
          <a:endParaRPr lang="es-ES"/>
        </a:p>
      </dgm:t>
    </dgm:pt>
    <dgm:pt modelId="{E8964BCD-8F16-47E4-8785-6BBA8F9795DC}">
      <dgm:prSet phldrT="[Texto]"/>
      <dgm:spPr/>
      <dgm:t>
        <a:bodyPr/>
        <a:lstStyle/>
        <a:p>
          <a:r>
            <a:rPr lang="es-ES" dirty="0" smtClean="0"/>
            <a:t>Secundaria</a:t>
          </a:r>
          <a:endParaRPr lang="es-ES" dirty="0"/>
        </a:p>
      </dgm:t>
    </dgm:pt>
    <dgm:pt modelId="{42BDD248-35B3-495A-BEAE-E1EA0565A0B7}" type="parTrans" cxnId="{D65842C4-9D7A-4E0E-9763-A9DD28192B98}">
      <dgm:prSet/>
      <dgm:spPr/>
      <dgm:t>
        <a:bodyPr/>
        <a:lstStyle/>
        <a:p>
          <a:endParaRPr lang="es-ES"/>
        </a:p>
      </dgm:t>
    </dgm:pt>
    <dgm:pt modelId="{21E0802D-D63C-429E-BAEF-14B2158B7BD2}" type="sibTrans" cxnId="{D65842C4-9D7A-4E0E-9763-A9DD28192B98}">
      <dgm:prSet/>
      <dgm:spPr/>
      <dgm:t>
        <a:bodyPr/>
        <a:lstStyle/>
        <a:p>
          <a:endParaRPr lang="es-ES"/>
        </a:p>
      </dgm:t>
    </dgm:pt>
    <dgm:pt modelId="{D47AAFB8-6C0B-499D-BB7B-19B241D8B4B3}">
      <dgm:prSet phldrT="[Texto]"/>
      <dgm:spPr/>
      <dgm:t>
        <a:bodyPr/>
        <a:lstStyle/>
        <a:p>
          <a:r>
            <a:rPr lang="es-ES" dirty="0" smtClean="0"/>
            <a:t>Terciaria</a:t>
          </a:r>
          <a:endParaRPr lang="es-ES" dirty="0"/>
        </a:p>
      </dgm:t>
    </dgm:pt>
    <dgm:pt modelId="{0B0C1A9D-C33B-44A9-B84F-6CD6CCDF8D3F}" type="parTrans" cxnId="{D5D7BC6F-4C3D-41B2-B462-C6C54EE98900}">
      <dgm:prSet/>
      <dgm:spPr/>
      <dgm:t>
        <a:bodyPr/>
        <a:lstStyle/>
        <a:p>
          <a:endParaRPr lang="es-ES"/>
        </a:p>
      </dgm:t>
    </dgm:pt>
    <dgm:pt modelId="{936E1730-5664-468E-AF2F-8917616CBFD1}" type="sibTrans" cxnId="{D5D7BC6F-4C3D-41B2-B462-C6C54EE98900}">
      <dgm:prSet/>
      <dgm:spPr/>
      <dgm:t>
        <a:bodyPr/>
        <a:lstStyle/>
        <a:p>
          <a:endParaRPr lang="es-ES"/>
        </a:p>
      </dgm:t>
    </dgm:pt>
    <dgm:pt modelId="{97C9A4C9-BB6E-420E-8685-A8BA02B23BB9}">
      <dgm:prSet phldrT="[Texto]"/>
      <dgm:spPr/>
      <dgm:t>
        <a:bodyPr/>
        <a:lstStyle/>
        <a:p>
          <a:r>
            <a:rPr lang="es-ES" dirty="0" smtClean="0"/>
            <a:t>Cuaternaria</a:t>
          </a:r>
          <a:endParaRPr lang="es-ES" dirty="0"/>
        </a:p>
      </dgm:t>
    </dgm:pt>
    <dgm:pt modelId="{5E9FA2B4-AC67-40E0-9BE7-7A8EA7FFC846}" type="parTrans" cxnId="{491EE873-19CA-4A05-B128-A6C8861B5323}">
      <dgm:prSet/>
      <dgm:spPr/>
      <dgm:t>
        <a:bodyPr/>
        <a:lstStyle/>
        <a:p>
          <a:endParaRPr lang="es-ES"/>
        </a:p>
      </dgm:t>
    </dgm:pt>
    <dgm:pt modelId="{32D96007-9967-4974-AB88-FF7C1858E4F9}" type="sibTrans" cxnId="{491EE873-19CA-4A05-B128-A6C8861B5323}">
      <dgm:prSet/>
      <dgm:spPr/>
      <dgm:t>
        <a:bodyPr/>
        <a:lstStyle/>
        <a:p>
          <a:endParaRPr lang="es-ES"/>
        </a:p>
      </dgm:t>
    </dgm:pt>
    <dgm:pt modelId="{181FA5E9-E035-41B9-87BF-845991185ED9}" type="pres">
      <dgm:prSet presAssocID="{16298EBE-E677-4975-885B-1117FE069910}" presName="CompostProcess" presStyleCnt="0">
        <dgm:presLayoutVars>
          <dgm:dir/>
          <dgm:resizeHandles val="exact"/>
        </dgm:presLayoutVars>
      </dgm:prSet>
      <dgm:spPr/>
    </dgm:pt>
    <dgm:pt modelId="{33A49168-5B48-48C4-9BF7-93EFB6B53411}" type="pres">
      <dgm:prSet presAssocID="{16298EBE-E677-4975-885B-1117FE069910}" presName="arrow" presStyleLbl="bgShp" presStyleIdx="0" presStyleCnt="1"/>
      <dgm:spPr/>
    </dgm:pt>
    <dgm:pt modelId="{6DC233C1-DCC6-4DFF-8DE7-28D61E7E4681}" type="pres">
      <dgm:prSet presAssocID="{16298EBE-E677-4975-885B-1117FE069910}" presName="linearProcess" presStyleCnt="0"/>
      <dgm:spPr/>
    </dgm:pt>
    <dgm:pt modelId="{3D3ECB98-D9E7-4235-AEB0-658829E27CBB}" type="pres">
      <dgm:prSet presAssocID="{F8E3169B-D698-48D2-B963-3F6189A5DB2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BE314-AA87-4249-8709-8CBB67E65C8B}" type="pres">
      <dgm:prSet presAssocID="{86516CA3-7D5B-4060-84D4-6071EF4D8623}" presName="sibTrans" presStyleCnt="0"/>
      <dgm:spPr/>
    </dgm:pt>
    <dgm:pt modelId="{83482225-F589-48AB-AF01-D1FD1CACB753}" type="pres">
      <dgm:prSet presAssocID="{E8964BCD-8F16-47E4-8785-6BBA8F9795D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A1140D-FEB5-4293-8288-18D58F9DC372}" type="pres">
      <dgm:prSet presAssocID="{21E0802D-D63C-429E-BAEF-14B2158B7BD2}" presName="sibTrans" presStyleCnt="0"/>
      <dgm:spPr/>
    </dgm:pt>
    <dgm:pt modelId="{FC8B646B-F876-418A-BDB4-C4D2CAC178E6}" type="pres">
      <dgm:prSet presAssocID="{D47AAFB8-6C0B-499D-BB7B-19B241D8B4B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C5E70-8266-4E2A-8446-A59C9D4D5710}" type="pres">
      <dgm:prSet presAssocID="{936E1730-5664-468E-AF2F-8917616CBFD1}" presName="sibTrans" presStyleCnt="0"/>
      <dgm:spPr/>
    </dgm:pt>
    <dgm:pt modelId="{D16EE9B3-2649-4DDD-80AE-27C19420356D}" type="pres">
      <dgm:prSet presAssocID="{97C9A4C9-BB6E-420E-8685-A8BA02B23BB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35720A-0686-4420-835D-1D2773F2B7B6}" srcId="{16298EBE-E677-4975-885B-1117FE069910}" destId="{F8E3169B-D698-48D2-B963-3F6189A5DB2C}" srcOrd="0" destOrd="0" parTransId="{BDD3C499-537A-4615-9CBC-1E91382B722E}" sibTransId="{86516CA3-7D5B-4060-84D4-6071EF4D8623}"/>
    <dgm:cxn modelId="{0E3EFF1D-F3AA-42E2-BB23-380BF2C0BABD}" type="presOf" srcId="{97C9A4C9-BB6E-420E-8685-A8BA02B23BB9}" destId="{D16EE9B3-2649-4DDD-80AE-27C19420356D}" srcOrd="0" destOrd="0" presId="urn:microsoft.com/office/officeart/2005/8/layout/hProcess9"/>
    <dgm:cxn modelId="{491EE873-19CA-4A05-B128-A6C8861B5323}" srcId="{16298EBE-E677-4975-885B-1117FE069910}" destId="{97C9A4C9-BB6E-420E-8685-A8BA02B23BB9}" srcOrd="3" destOrd="0" parTransId="{5E9FA2B4-AC67-40E0-9BE7-7A8EA7FFC846}" sibTransId="{32D96007-9967-4974-AB88-FF7C1858E4F9}"/>
    <dgm:cxn modelId="{9D52DC41-D1C7-4F33-A69E-38A067C7FC57}" type="presOf" srcId="{D47AAFB8-6C0B-499D-BB7B-19B241D8B4B3}" destId="{FC8B646B-F876-418A-BDB4-C4D2CAC178E6}" srcOrd="0" destOrd="0" presId="urn:microsoft.com/office/officeart/2005/8/layout/hProcess9"/>
    <dgm:cxn modelId="{D5D7BC6F-4C3D-41B2-B462-C6C54EE98900}" srcId="{16298EBE-E677-4975-885B-1117FE069910}" destId="{D47AAFB8-6C0B-499D-BB7B-19B241D8B4B3}" srcOrd="2" destOrd="0" parTransId="{0B0C1A9D-C33B-44A9-B84F-6CD6CCDF8D3F}" sibTransId="{936E1730-5664-468E-AF2F-8917616CBFD1}"/>
    <dgm:cxn modelId="{41E5F25D-FE15-487B-BAE6-3AD483D4D843}" type="presOf" srcId="{F8E3169B-D698-48D2-B963-3F6189A5DB2C}" destId="{3D3ECB98-D9E7-4235-AEB0-658829E27CBB}" srcOrd="0" destOrd="0" presId="urn:microsoft.com/office/officeart/2005/8/layout/hProcess9"/>
    <dgm:cxn modelId="{C5DDA6E8-5EF6-4B69-BCC8-5503F0BE9943}" type="presOf" srcId="{E8964BCD-8F16-47E4-8785-6BBA8F9795DC}" destId="{83482225-F589-48AB-AF01-D1FD1CACB753}" srcOrd="0" destOrd="0" presId="urn:microsoft.com/office/officeart/2005/8/layout/hProcess9"/>
    <dgm:cxn modelId="{D65842C4-9D7A-4E0E-9763-A9DD28192B98}" srcId="{16298EBE-E677-4975-885B-1117FE069910}" destId="{E8964BCD-8F16-47E4-8785-6BBA8F9795DC}" srcOrd="1" destOrd="0" parTransId="{42BDD248-35B3-495A-BEAE-E1EA0565A0B7}" sibTransId="{21E0802D-D63C-429E-BAEF-14B2158B7BD2}"/>
    <dgm:cxn modelId="{9A3BDC18-BE03-4A56-A43C-E2E32EBBD9E9}" type="presOf" srcId="{16298EBE-E677-4975-885B-1117FE069910}" destId="{181FA5E9-E035-41B9-87BF-845991185ED9}" srcOrd="0" destOrd="0" presId="urn:microsoft.com/office/officeart/2005/8/layout/hProcess9"/>
    <dgm:cxn modelId="{03F01ED2-D7F3-4156-9750-D7551995800B}" type="presParOf" srcId="{181FA5E9-E035-41B9-87BF-845991185ED9}" destId="{33A49168-5B48-48C4-9BF7-93EFB6B53411}" srcOrd="0" destOrd="0" presId="urn:microsoft.com/office/officeart/2005/8/layout/hProcess9"/>
    <dgm:cxn modelId="{67DA424D-9110-417A-915D-40C5A4BA2C4F}" type="presParOf" srcId="{181FA5E9-E035-41B9-87BF-845991185ED9}" destId="{6DC233C1-DCC6-4DFF-8DE7-28D61E7E4681}" srcOrd="1" destOrd="0" presId="urn:microsoft.com/office/officeart/2005/8/layout/hProcess9"/>
    <dgm:cxn modelId="{3202BD17-4098-4B3E-A2A8-D25E17BABE47}" type="presParOf" srcId="{6DC233C1-DCC6-4DFF-8DE7-28D61E7E4681}" destId="{3D3ECB98-D9E7-4235-AEB0-658829E27CBB}" srcOrd="0" destOrd="0" presId="urn:microsoft.com/office/officeart/2005/8/layout/hProcess9"/>
    <dgm:cxn modelId="{B800A968-88E1-47E1-AB23-90578B502EFA}" type="presParOf" srcId="{6DC233C1-DCC6-4DFF-8DE7-28D61E7E4681}" destId="{C50BE314-AA87-4249-8709-8CBB67E65C8B}" srcOrd="1" destOrd="0" presId="urn:microsoft.com/office/officeart/2005/8/layout/hProcess9"/>
    <dgm:cxn modelId="{87C636D7-25E0-4DC0-BE1A-A56116B104FA}" type="presParOf" srcId="{6DC233C1-DCC6-4DFF-8DE7-28D61E7E4681}" destId="{83482225-F589-48AB-AF01-D1FD1CACB753}" srcOrd="2" destOrd="0" presId="urn:microsoft.com/office/officeart/2005/8/layout/hProcess9"/>
    <dgm:cxn modelId="{56DC51F4-B022-4919-B79B-D701E2A36D16}" type="presParOf" srcId="{6DC233C1-DCC6-4DFF-8DE7-28D61E7E4681}" destId="{39A1140D-FEB5-4293-8288-18D58F9DC372}" srcOrd="3" destOrd="0" presId="urn:microsoft.com/office/officeart/2005/8/layout/hProcess9"/>
    <dgm:cxn modelId="{F0C8B76E-18FD-4410-A742-181A4F246843}" type="presParOf" srcId="{6DC233C1-DCC6-4DFF-8DE7-28D61E7E4681}" destId="{FC8B646B-F876-418A-BDB4-C4D2CAC178E6}" srcOrd="4" destOrd="0" presId="urn:microsoft.com/office/officeart/2005/8/layout/hProcess9"/>
    <dgm:cxn modelId="{EBA9D9DB-80D1-453A-96C7-6B1FEADBC903}" type="presParOf" srcId="{6DC233C1-DCC6-4DFF-8DE7-28D61E7E4681}" destId="{ED3C5E70-8266-4E2A-8446-A59C9D4D5710}" srcOrd="5" destOrd="0" presId="urn:microsoft.com/office/officeart/2005/8/layout/hProcess9"/>
    <dgm:cxn modelId="{F42BFB89-7380-4092-B964-1393B2298976}" type="presParOf" srcId="{6DC233C1-DCC6-4DFF-8DE7-28D61E7E4681}" destId="{D16EE9B3-2649-4DDD-80AE-27C19420356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49168-5B48-48C4-9BF7-93EFB6B5341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ECB98-D9E7-4235-AEB0-658829E27CBB}">
      <dsp:nvSpPr>
        <dsp:cNvPr id="0" name=""/>
        <dsp:cNvSpPr/>
      </dsp:nvSpPr>
      <dsp:spPr>
        <a:xfrm>
          <a:off x="9636" y="1305401"/>
          <a:ext cx="241959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Primaria</a:t>
          </a:r>
          <a:endParaRPr lang="es-ES" sz="3300" kern="1200" dirty="0"/>
        </a:p>
      </dsp:txBody>
      <dsp:txXfrm>
        <a:off x="94602" y="1390367"/>
        <a:ext cx="2249665" cy="1570603"/>
      </dsp:txXfrm>
    </dsp:sp>
    <dsp:sp modelId="{83482225-F589-48AB-AF01-D1FD1CACB753}">
      <dsp:nvSpPr>
        <dsp:cNvPr id="0" name=""/>
        <dsp:cNvSpPr/>
      </dsp:nvSpPr>
      <dsp:spPr>
        <a:xfrm>
          <a:off x="2701879" y="1305401"/>
          <a:ext cx="241959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Secundaria</a:t>
          </a:r>
          <a:endParaRPr lang="es-ES" sz="3300" kern="1200" dirty="0"/>
        </a:p>
      </dsp:txBody>
      <dsp:txXfrm>
        <a:off x="2786845" y="1390367"/>
        <a:ext cx="2249665" cy="1570603"/>
      </dsp:txXfrm>
    </dsp:sp>
    <dsp:sp modelId="{FC8B646B-F876-418A-BDB4-C4D2CAC178E6}">
      <dsp:nvSpPr>
        <dsp:cNvPr id="0" name=""/>
        <dsp:cNvSpPr/>
      </dsp:nvSpPr>
      <dsp:spPr>
        <a:xfrm>
          <a:off x="5394122" y="1305401"/>
          <a:ext cx="241959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Terciaria</a:t>
          </a:r>
          <a:endParaRPr lang="es-ES" sz="3300" kern="1200" dirty="0"/>
        </a:p>
      </dsp:txBody>
      <dsp:txXfrm>
        <a:off x="5479088" y="1390367"/>
        <a:ext cx="2249665" cy="1570603"/>
      </dsp:txXfrm>
    </dsp:sp>
    <dsp:sp modelId="{D16EE9B3-2649-4DDD-80AE-27C19420356D}">
      <dsp:nvSpPr>
        <dsp:cNvPr id="0" name=""/>
        <dsp:cNvSpPr/>
      </dsp:nvSpPr>
      <dsp:spPr>
        <a:xfrm>
          <a:off x="8086365" y="1305401"/>
          <a:ext cx="241959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Cuaternaria</a:t>
          </a:r>
          <a:endParaRPr lang="es-ES" sz="3300" kern="1200" dirty="0"/>
        </a:p>
      </dsp:txBody>
      <dsp:txXfrm>
        <a:off x="8171331" y="1390367"/>
        <a:ext cx="2249665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6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9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5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4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6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64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40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079A48-79FB-4FA6-9466-BCED9D4C7261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C8A7-9CC8-45E9-B059-30AC5AE0A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4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edos de cin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4" y="250887"/>
            <a:ext cx="6963508" cy="652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Química de las Proteínas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César Periáñez Llorente</a:t>
            </a:r>
          </a:p>
          <a:p>
            <a:r>
              <a:rPr lang="es-ES" dirty="0"/>
              <a:t>Metodología Científica Y Aprendizaje de la Física y la </a:t>
            </a:r>
            <a:r>
              <a:rPr lang="es-ES" dirty="0" smtClean="0"/>
              <a:t>Química</a:t>
            </a:r>
            <a:endParaRPr lang="es-ES" dirty="0"/>
          </a:p>
        </p:txBody>
      </p:sp>
      <p:pic>
        <p:nvPicPr>
          <p:cNvPr id="1028" name="Picture 4" descr="Resultado de imagen de logo u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0"/>
            <a:ext cx="2276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logo u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3" y="4717836"/>
            <a:ext cx="2022385" cy="19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Estructura de las proteínas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471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39285"/>
              </p:ext>
            </p:extLst>
          </p:nvPr>
        </p:nvGraphicFramePr>
        <p:xfrm>
          <a:off x="844550" y="1828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47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primaria</a:t>
            </a:r>
            <a:endParaRPr lang="es-ES" dirty="0"/>
          </a:p>
        </p:txBody>
      </p:sp>
      <p:pic>
        <p:nvPicPr>
          <p:cNvPr id="7172" name="Picture 4" descr="Resultado de imagen de Estructura primari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51" y="1828800"/>
            <a:ext cx="6385902" cy="40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de Estructura primari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" y="4739463"/>
            <a:ext cx="4585002" cy="14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secundaria</a:t>
            </a:r>
            <a:endParaRPr lang="es-ES" dirty="0"/>
          </a:p>
        </p:txBody>
      </p:sp>
      <p:pic>
        <p:nvPicPr>
          <p:cNvPr id="9218" name="Picture 2" descr="Resultado de imagen de Estructura secundaria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7991" r="1552" b="1440"/>
          <a:stretch/>
        </p:blipFill>
        <p:spPr bwMode="auto">
          <a:xfrm>
            <a:off x="4487594" y="2208628"/>
            <a:ext cx="6231988" cy="43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4234" y="3545058"/>
            <a:ext cx="272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Interacciones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Puentes de hidrógeno</a:t>
            </a:r>
          </a:p>
        </p:txBody>
      </p:sp>
    </p:spTree>
    <p:extLst>
      <p:ext uri="{BB962C8B-B14F-4D97-AF65-F5344CB8AC3E}">
        <p14:creationId xmlns:p14="http://schemas.microsoft.com/office/powerpoint/2010/main" val="38216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secundaria</a:t>
            </a:r>
            <a:endParaRPr lang="es-ES" dirty="0"/>
          </a:p>
        </p:txBody>
      </p:sp>
      <p:pic>
        <p:nvPicPr>
          <p:cNvPr id="10242" name="Picture 2" descr="Resultado de imagen de alafa helic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24" y="1691322"/>
            <a:ext cx="4121003" cy="42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de lamina plegada bet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9" y="2651129"/>
            <a:ext cx="68865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terciaria</a:t>
            </a:r>
            <a:endParaRPr lang="es-ES" dirty="0"/>
          </a:p>
        </p:txBody>
      </p:sp>
      <p:pic>
        <p:nvPicPr>
          <p:cNvPr id="11266" name="Picture 2" descr="Resultado de imagen de estructura terciari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7" y="1284295"/>
            <a:ext cx="5626246" cy="50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de estructura terciaria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 b="7122"/>
          <a:stretch/>
        </p:blipFill>
        <p:spPr bwMode="auto">
          <a:xfrm>
            <a:off x="373520" y="2311400"/>
            <a:ext cx="5962001" cy="36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24" y="142956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cuaternaria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7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cuaternaria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27" y="2433002"/>
            <a:ext cx="5715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Desnaturalización</a:t>
            </a:r>
            <a:endParaRPr lang="es-ES" dirty="0"/>
          </a:p>
        </p:txBody>
      </p:sp>
      <p:pic>
        <p:nvPicPr>
          <p:cNvPr id="1026" name="Picture 2" descr="Resultado de imagen de desnaturalizac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52" y="2166142"/>
            <a:ext cx="71437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019309" y="1828800"/>
            <a:ext cx="302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Afecta a estructura: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Secundaria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Terciaria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Cuaternaria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46072" y="5717544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POCO COMÚN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003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768391"/>
            <a:ext cx="5529406" cy="51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las proteínas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EJERCICIO: IDENTIFICAR QUÉ TIPO DE ESTRUCTURA ES CADA IMAGEN </a:t>
            </a:r>
            <a:endParaRPr lang="es-ES" dirty="0"/>
          </a:p>
        </p:txBody>
      </p:sp>
      <p:pic>
        <p:nvPicPr>
          <p:cNvPr id="2050" name="Picture 2" descr="Resultado de imagen de mioglobin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2093953"/>
            <a:ext cx="3381396" cy="34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SOD ZN CU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84" y="2515705"/>
            <a:ext cx="3816639" cy="38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57745" y="5624945"/>
            <a:ext cx="237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MIOGLOBINA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00654" y="6397253"/>
            <a:ext cx="237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SOD Zn Cu</a:t>
            </a:r>
            <a:endParaRPr lang="es-ES" dirty="0"/>
          </a:p>
        </p:txBody>
      </p:sp>
      <p:pic>
        <p:nvPicPr>
          <p:cNvPr id="2056" name="Picture 8" descr="Resultado de imagen de estructura primaria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23" y="2645967"/>
            <a:ext cx="41529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estructura secundaria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4" y="4428926"/>
            <a:ext cx="3304752" cy="17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hemoglobina estructur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96" y="1266937"/>
            <a:ext cx="5475062" cy="54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Índice</a:t>
            </a:r>
            <a:endParaRPr lang="es-E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91319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Objetivos</a:t>
            </a:r>
          </a:p>
          <a:p>
            <a:endParaRPr lang="es-ES" dirty="0" smtClean="0"/>
          </a:p>
          <a:p>
            <a:r>
              <a:rPr lang="es-ES" dirty="0" smtClean="0"/>
              <a:t>Introducción</a:t>
            </a:r>
          </a:p>
          <a:p>
            <a:endParaRPr lang="es-ES" dirty="0"/>
          </a:p>
          <a:p>
            <a:r>
              <a:rPr lang="es-ES" dirty="0" smtClean="0"/>
              <a:t>Enlace peptídico</a:t>
            </a:r>
          </a:p>
          <a:p>
            <a:endParaRPr lang="es-ES" dirty="0"/>
          </a:p>
          <a:p>
            <a:r>
              <a:rPr lang="es-ES" dirty="0" smtClean="0"/>
              <a:t>Estructura de las proteínas</a:t>
            </a:r>
          </a:p>
          <a:p>
            <a:endParaRPr lang="es-ES" dirty="0"/>
          </a:p>
          <a:p>
            <a:r>
              <a:rPr lang="es-ES" dirty="0" smtClean="0"/>
              <a:t>Funciones y </a:t>
            </a:r>
            <a:r>
              <a:rPr lang="es-ES" dirty="0" smtClean="0"/>
              <a:t>ejemplos</a:t>
            </a:r>
          </a:p>
          <a:p>
            <a:endParaRPr lang="es-ES" dirty="0"/>
          </a:p>
          <a:p>
            <a:r>
              <a:rPr lang="es-ES" dirty="0" smtClean="0"/>
              <a:t>Bibliografía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616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transferrin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3362"/>
            <a:ext cx="9286875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Funciones y ejemplos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825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transferrin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3362"/>
            <a:ext cx="9286875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Funciones y ejemplos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32314"/>
              </p:ext>
            </p:extLst>
          </p:nvPr>
        </p:nvGraphicFramePr>
        <p:xfrm>
          <a:off x="2749550" y="1823720"/>
          <a:ext cx="7010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6982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9498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Función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Ejemplo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06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Estructural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Tiroglobulina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6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Hormonal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Insulina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98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Reguladora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Ciclina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26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Homeostática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Hemoglobina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40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Defensiva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Fibrinógeno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99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Transporte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Hemoglobina//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Transferrina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05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Contráctil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Actina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10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Reserva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Ovoalbúmina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23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Enzimática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Xantina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oxidasa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24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" y="1066801"/>
            <a:ext cx="12011206" cy="4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de transferrin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0" y="3479004"/>
            <a:ext cx="4469983" cy="34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49" y="3660087"/>
            <a:ext cx="3137045" cy="29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37168" y="324775"/>
            <a:ext cx="3581709" cy="2686282"/>
          </a:xfrm>
          <a:prstGeom prst="rect">
            <a:avLst/>
          </a:prstGeom>
        </p:spPr>
      </p:pic>
      <p:pic>
        <p:nvPicPr>
          <p:cNvPr id="7" name="Picture 2" descr="Resultado de imagen de hemoglobina estructura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2" y="324776"/>
            <a:ext cx="2772140" cy="27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edos de cinc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3" y="324775"/>
            <a:ext cx="2867917" cy="26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mioglobina estructura terciaria&quot;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6" y="3823853"/>
            <a:ext cx="2492504" cy="27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Bibliografía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LEHNINGER. </a:t>
            </a:r>
            <a:r>
              <a:rPr lang="es-ES" b="1" dirty="0"/>
              <a:t>“Principios de Bioquímica”. </a:t>
            </a:r>
            <a:r>
              <a:rPr lang="es-ES" dirty="0"/>
              <a:t>Ed. Omega, 6ª Edición. 2011 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/>
              <a:t>. </a:t>
            </a:r>
            <a:r>
              <a:rPr lang="en-US" dirty="0" err="1"/>
              <a:t>Kaim</a:t>
            </a:r>
            <a:r>
              <a:rPr lang="en-US" dirty="0"/>
              <a:t> y B. </a:t>
            </a:r>
            <a:r>
              <a:rPr lang="en-US" dirty="0" err="1"/>
              <a:t>Schwederski</a:t>
            </a:r>
            <a:r>
              <a:rPr lang="en-US" dirty="0"/>
              <a:t>. </a:t>
            </a:r>
            <a:r>
              <a:rPr lang="en-US" b="1" dirty="0"/>
              <a:t>“Bioinorganic Chemistry: Inorganic Elements in the Chemistry of Life. An introduction and Guide”</a:t>
            </a:r>
            <a:r>
              <a:rPr lang="en-US" dirty="0"/>
              <a:t>. John </a:t>
            </a:r>
            <a:r>
              <a:rPr lang="en-US" dirty="0" err="1"/>
              <a:t>Wiley&amp;Sons</a:t>
            </a:r>
            <a:r>
              <a:rPr lang="en-US" dirty="0"/>
              <a:t>, </a:t>
            </a:r>
            <a:r>
              <a:rPr lang="en-US" dirty="0" err="1"/>
              <a:t>Chichester</a:t>
            </a:r>
            <a:r>
              <a:rPr lang="en-US" dirty="0"/>
              <a:t>, 1994. </a:t>
            </a: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0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de transferrin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30" y="3479004"/>
            <a:ext cx="4469983" cy="34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xantina oxidasa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49" y="3660087"/>
            <a:ext cx="3137045" cy="29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37168" y="324775"/>
            <a:ext cx="3581709" cy="2686282"/>
          </a:xfrm>
          <a:prstGeom prst="rect">
            <a:avLst/>
          </a:prstGeom>
        </p:spPr>
      </p:pic>
      <p:pic>
        <p:nvPicPr>
          <p:cNvPr id="7" name="Picture 2" descr="Resultado de imagen de hemoglobina estructura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2" y="324776"/>
            <a:ext cx="2772140" cy="27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edos de cinc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3" y="324775"/>
            <a:ext cx="2867917" cy="26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mioglobina estructura terciaria&quot;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6" y="3823853"/>
            <a:ext cx="2492504" cy="27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10145" y="1817257"/>
            <a:ext cx="9144000" cy="2387600"/>
          </a:xfrm>
        </p:spPr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MUCHAS GRACIAS POR SU ATENCIÓN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Objetivos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066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Objetivos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Conocer el concepto de proteína y de aminoácido</a:t>
            </a:r>
          </a:p>
          <a:p>
            <a:endParaRPr lang="es-ES" b="1" dirty="0"/>
          </a:p>
          <a:p>
            <a:r>
              <a:rPr lang="es-ES" b="1" dirty="0" smtClean="0"/>
              <a:t>Conocer las estructuras proteicas y como se forman</a:t>
            </a:r>
          </a:p>
          <a:p>
            <a:endParaRPr lang="es-ES" b="1" dirty="0"/>
          </a:p>
          <a:p>
            <a:r>
              <a:rPr lang="es-ES" b="1" dirty="0" smtClean="0"/>
              <a:t>Conocer las principales funciones de las proteínas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344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143864" y="1298028"/>
            <a:ext cx="5904271" cy="44282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INTRODUCCIÓN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34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143864" y="1298028"/>
            <a:ext cx="5904271" cy="44282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Proteína: </a:t>
            </a:r>
            <a:r>
              <a:rPr lang="es-ES" dirty="0" smtClean="0"/>
              <a:t>macromolécula formada principalmente</a:t>
            </a:r>
            <a:r>
              <a:rPr lang="es-ES" b="1" dirty="0" smtClean="0"/>
              <a:t> </a:t>
            </a:r>
            <a:r>
              <a:rPr lang="es-ES" dirty="0" smtClean="0"/>
              <a:t>por subunidades llamadas aminoácidos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Aminoácido: </a:t>
            </a:r>
            <a:r>
              <a:rPr lang="es-ES" dirty="0" smtClean="0"/>
              <a:t>Molécula que en su estructura presenta un grupo amino y un grupo ácido carboxílico</a:t>
            </a:r>
            <a:endParaRPr lang="es-ES" b="1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5" name="Picture 4" descr="Resultado de imagen de aminoáci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/>
        </p:blipFill>
        <p:spPr bwMode="auto">
          <a:xfrm>
            <a:off x="7196338" y="4073098"/>
            <a:ext cx="4164389" cy="24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zwitter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954705"/>
            <a:ext cx="571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143864" y="1298028"/>
            <a:ext cx="5904271" cy="44282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CLASIFICACIÓN</a:t>
            </a:r>
            <a:endParaRPr lang="es-ES" dirty="0"/>
          </a:p>
        </p:txBody>
      </p:sp>
      <p:pic>
        <p:nvPicPr>
          <p:cNvPr id="1026" name="Picture 2" descr="Resultado de imagen de types of amino acid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12" y="857250"/>
            <a:ext cx="6477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ioglobina estructura terciari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99" y="817419"/>
            <a:ext cx="5147001" cy="5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Enlace peptídico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15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ioglobina estructura terciaria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99" y="817419"/>
            <a:ext cx="5147001" cy="5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Enlace peptídico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Resultado de imagen de enlace peptidico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3"/>
          <a:stretch/>
        </p:blipFill>
        <p:spPr bwMode="auto">
          <a:xfrm>
            <a:off x="831272" y="2266683"/>
            <a:ext cx="4337621" cy="36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enlace peptidico resonanci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35" y="1824673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enlace peptidico resonanci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20" y="4495302"/>
            <a:ext cx="39147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de enlace peptidico resonancia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70" y="1691322"/>
            <a:ext cx="23431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254</Words>
  <Application>Microsoft Office PowerPoint</Application>
  <PresentationFormat>Panorámica</PresentationFormat>
  <Paragraphs>89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HDOfficeLightV0</vt:lpstr>
      <vt:lpstr>Química de las Proteínas</vt:lpstr>
      <vt:lpstr>Índice</vt:lpstr>
      <vt:lpstr>Objetivos</vt:lpstr>
      <vt:lpstr>Objetivos</vt:lpstr>
      <vt:lpstr>INTRODUCCIÓN</vt:lpstr>
      <vt:lpstr>Introducción</vt:lpstr>
      <vt:lpstr>Introducción</vt:lpstr>
      <vt:lpstr>Enlace peptídico</vt:lpstr>
      <vt:lpstr>Enlace peptídico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Estructura de las proteínas</vt:lpstr>
      <vt:lpstr>Funciones y ejemplos</vt:lpstr>
      <vt:lpstr>Funciones y ejemplos</vt:lpstr>
      <vt:lpstr>Presentación de PowerPoint</vt:lpstr>
      <vt:lpstr>Bibliografía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Proteínas</dc:title>
  <dc:creator>César Periáñez Llorente</dc:creator>
  <cp:lastModifiedBy>César Periáñez Llorente</cp:lastModifiedBy>
  <cp:revision>22</cp:revision>
  <dcterms:created xsi:type="dcterms:W3CDTF">2019-10-24T10:16:18Z</dcterms:created>
  <dcterms:modified xsi:type="dcterms:W3CDTF">2019-11-07T21:16:56Z</dcterms:modified>
</cp:coreProperties>
</file>