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34"/>
  </p:notesMasterIdLst>
  <p:sldIdLst>
    <p:sldId id="256" r:id="rId11"/>
    <p:sldId id="257" r:id="rId12"/>
    <p:sldId id="260" r:id="rId13"/>
    <p:sldId id="261" r:id="rId14"/>
    <p:sldId id="262" r:id="rId15"/>
    <p:sldId id="263" r:id="rId16"/>
    <p:sldId id="264" r:id="rId17"/>
    <p:sldId id="259" r:id="rId18"/>
    <p:sldId id="265" r:id="rId19"/>
    <p:sldId id="278" r:id="rId20"/>
    <p:sldId id="266" r:id="rId21"/>
    <p:sldId id="267" r:id="rId22"/>
    <p:sldId id="279" r:id="rId23"/>
    <p:sldId id="268" r:id="rId24"/>
    <p:sldId id="269" r:id="rId25"/>
    <p:sldId id="270" r:id="rId26"/>
    <p:sldId id="271" r:id="rId27"/>
    <p:sldId id="272" r:id="rId28"/>
    <p:sldId id="274" r:id="rId29"/>
    <p:sldId id="275" r:id="rId30"/>
    <p:sldId id="276" r:id="rId31"/>
    <p:sldId id="277" r:id="rId32"/>
    <p:sldId id="281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FBFB2-3E3F-4CCF-ACC6-9FE98ED1318F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5F6D-B4AC-47E4-B0F6-9C5D8BE3F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7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21688-3FF3-41CB-BEFD-3801E04D8378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8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21688-3FF3-41CB-BEFD-3801E04D8378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7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21688-3FF3-41CB-BEFD-3801E04D8378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6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B8F4-F890-4441-A23B-571EACE5CA8E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89AA-D438-422D-8B3F-C692CE01A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1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B8F4-F890-4441-A23B-571EACE5CA8E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89AA-D438-422D-8B3F-C692CE01A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7126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358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491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474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669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966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644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939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895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183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2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B8F4-F890-4441-A23B-571EACE5CA8E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89AA-D438-422D-8B3F-C692CE01A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9525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3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6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04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6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8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92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1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1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8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B8F4-F890-4441-A23B-571EACE5CA8E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89AA-D438-422D-8B3F-C692CE01A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509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90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98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32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40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43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64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75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47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90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2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B8F4-F890-4441-A23B-571EACE5CA8E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89AA-D438-422D-8B3F-C692CE01A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284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16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02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64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34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34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54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38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66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62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B8F4-F890-4441-A23B-571EACE5CA8E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89AA-D438-422D-8B3F-C692CE01A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797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19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39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50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77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91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194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58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78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27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2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B8F4-F890-4441-A23B-571EACE5CA8E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89AA-D438-422D-8B3F-C692CE01A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509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72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83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071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85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644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97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34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32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68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1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B8F4-F890-4441-A23B-571EACE5CA8E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89AA-D438-422D-8B3F-C692CE01A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3950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161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55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61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472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03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9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57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770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46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7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B8F4-F890-4441-A23B-571EACE5CA8E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89AA-D438-422D-8B3F-C692CE01A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949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217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820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293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507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13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03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42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355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478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6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B8F4-F890-4441-A23B-571EACE5CA8E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89AA-D438-422D-8B3F-C692CE01A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0837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541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150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80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352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598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1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009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702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839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B8F4-F890-4441-A23B-571EACE5CA8E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89AA-D438-422D-8B3F-C692CE01A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6882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978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859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523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594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003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986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019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342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149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B8F4-F890-4441-A23B-571EACE5CA8E}" type="datetimeFigureOut">
              <a:rPr lang="es-ES" smtClean="0"/>
              <a:t>13/11/2019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89AA-D438-422D-8B3F-C692CE01A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26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6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7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3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5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8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8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005-D3FA-4B69-A162-27A57C9635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57A5-72F5-4CDD-B427-879955BDEAE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1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MNWPSdVuxI" TargetMode="Externa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4" Type="http://schemas.openxmlformats.org/officeDocument/2006/relationships/hyperlink" Target="https://www.youtube.com/watch?v=UEBNJqUW5O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857356" y="1500174"/>
            <a:ext cx="5314960" cy="3314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EFECTO DOPPLER</a:t>
            </a:r>
            <a:br>
              <a:rPr lang="es-E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s-E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Y </a:t>
            </a:r>
            <a:br>
              <a:rPr lang="es-E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s-E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BIG BANG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5918" y="1500174"/>
            <a:ext cx="5314960" cy="3314723"/>
          </a:xfrm>
        </p:spPr>
        <p:txBody>
          <a:bodyPr>
            <a:noAutofit/>
          </a:bodyPr>
          <a:lstStyle/>
          <a:p>
            <a:r>
              <a:rPr lang="es-E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EFECTO DOPPLER</a:t>
            </a:r>
            <a:br>
              <a:rPr lang="es-E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 </a:t>
            </a:r>
            <a:br>
              <a:rPr lang="es-E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BIG BANG</a:t>
            </a:r>
            <a:endParaRPr lang="es-E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79572" y="6119336"/>
            <a:ext cx="5061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prstClr val="white"/>
                </a:solidFill>
              </a:rPr>
              <a:t>Celia Cuenca </a:t>
            </a:r>
            <a:r>
              <a:rPr lang="es-ES" sz="2800" b="1" dirty="0" smtClean="0">
                <a:solidFill>
                  <a:prstClr val="white"/>
                </a:solidFill>
              </a:rPr>
              <a:t>Lorenzo</a:t>
            </a:r>
          </a:p>
          <a:p>
            <a:pPr algn="r"/>
            <a:r>
              <a:rPr lang="es-ES" sz="1400" b="1" dirty="0" smtClean="0">
                <a:solidFill>
                  <a:prstClr val="white"/>
                </a:solidFill>
              </a:rPr>
              <a:t>Metodología experimental y aprendizaje de la Física y la Química</a:t>
            </a:r>
            <a:endParaRPr lang="es-E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7352" y="2341486"/>
            <a:ext cx="8139448" cy="3982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DESARROLLO MATEMÁTICO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430332" y="4958128"/>
            <a:ext cx="2150772" cy="1014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18941" y="1617952"/>
                <a:ext cx="92656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u="sng" dirty="0" smtClean="0">
                    <a:solidFill>
                      <a:srgbClr val="002060"/>
                    </a:solidFill>
                  </a:rPr>
                  <a:t>CASO 1.</a:t>
                </a:r>
                <a:r>
                  <a:rPr lang="es-ES" sz="2800" dirty="0" smtClean="0">
                    <a:solidFill>
                      <a:srgbClr val="002060"/>
                    </a:solidFill>
                  </a:rPr>
                  <a:t> Observador se acerca a la fuente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ES" sz="2800" b="1" dirty="0" smtClean="0">
                    <a:solidFill>
                      <a:srgbClr val="002060"/>
                    </a:solidFill>
                  </a:rPr>
                  <a:t> cte</a:t>
                </a:r>
                <a:endParaRPr lang="es-ES" sz="2800" b="1" u="sng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1" y="1617952"/>
                <a:ext cx="926563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382" t="-10465" b="-325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57450"/>
                <a:ext cx="8229600" cy="34538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𝑣𝑒𝑙𝑜𝑐𝑖𝑑𝑎𝑑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𝑙𝑎𝑠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𝑜𝑛𝑑𝑎𝑠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𝑟𝑒𝑠𝑝𝑒𝑐𝑡𝑜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𝑜𝑏𝑠𝑒𝑟𝑣𝑎𝑑𝑜𝑟</m:t>
                      </m:r>
                    </m:oMath>
                  </m:oMathPara>
                </a14:m>
                <a:endParaRPr lang="es-E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sz="2400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s-ES" sz="240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		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s-E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E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·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s-E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s-E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s-E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ES" sz="24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57450"/>
                <a:ext cx="8229600" cy="345388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Flecha derecha"/>
          <p:cNvSpPr/>
          <p:nvPr/>
        </p:nvSpPr>
        <p:spPr>
          <a:xfrm>
            <a:off x="6395760" y="1833916"/>
            <a:ext cx="642942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86" y="2415136"/>
            <a:ext cx="7816780" cy="390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7352" y="2341486"/>
            <a:ext cx="8139448" cy="3982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DESARROLLO MATEMÁTICO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430332" y="4958128"/>
            <a:ext cx="2150772" cy="1014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18941" y="1617952"/>
                <a:ext cx="92656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u="sng" dirty="0" smtClean="0">
                    <a:solidFill>
                      <a:srgbClr val="002060"/>
                    </a:solidFill>
                  </a:rPr>
                  <a:t>CASO 2.</a:t>
                </a:r>
                <a:r>
                  <a:rPr lang="es-ES" sz="2800" dirty="0" smtClean="0">
                    <a:solidFill>
                      <a:srgbClr val="002060"/>
                    </a:solidFill>
                  </a:rPr>
                  <a:t> Observador se aleja de la fuente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ES" sz="2800" b="1" dirty="0" smtClean="0">
                    <a:solidFill>
                      <a:srgbClr val="002060"/>
                    </a:solidFill>
                  </a:rPr>
                  <a:t> cte</a:t>
                </a:r>
                <a:endParaRPr lang="es-ES" sz="2800" b="1" u="sng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1" y="1617952"/>
                <a:ext cx="926563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382" t="-10465" b="-325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57450"/>
                <a:ext cx="8229600" cy="34538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𝑣𝑒𝑙𝑜𝑐𝑖𝑑𝑎𝑑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𝑙𝑎𝑠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𝑜𝑛𝑑𝑎𝑠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𝑟𝑒𝑠𝑝𝑒𝑐𝑡𝑜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𝑜𝑏𝑠𝑒𝑟𝑣𝑎𝑑𝑜𝑟</m:t>
                      </m:r>
                    </m:oMath>
                  </m:oMathPara>
                </a14:m>
                <a:endParaRPr lang="es-E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sz="2400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s-ES" sz="240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		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s-E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E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·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s-E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s-E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s-E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ES" sz="24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57450"/>
                <a:ext cx="8229600" cy="345388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Flecha derecha"/>
          <p:cNvSpPr/>
          <p:nvPr/>
        </p:nvSpPr>
        <p:spPr>
          <a:xfrm>
            <a:off x="6395760" y="1833916"/>
            <a:ext cx="642942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9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7352" y="2341486"/>
            <a:ext cx="8139448" cy="4008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DESARROLLO MATEMÁTICO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090960" y="4472743"/>
            <a:ext cx="2070907" cy="1014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18941" y="1617952"/>
                <a:ext cx="92656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u="sng" dirty="0" smtClean="0">
                    <a:solidFill>
                      <a:srgbClr val="002060"/>
                    </a:solidFill>
                  </a:rPr>
                  <a:t>CASO 3.</a:t>
                </a:r>
                <a:r>
                  <a:rPr lang="es-ES" sz="2800" dirty="0" smtClean="0">
                    <a:solidFill>
                      <a:srgbClr val="002060"/>
                    </a:solidFill>
                  </a:rPr>
                  <a:t> Fuente se aleja del observador            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s-ES" sz="2800" b="1" dirty="0" smtClean="0">
                    <a:solidFill>
                      <a:srgbClr val="002060"/>
                    </a:solidFill>
                  </a:rPr>
                  <a:t> cte</a:t>
                </a:r>
                <a:endParaRPr lang="es-ES" sz="2800" b="1" u="sng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1" y="1617952"/>
                <a:ext cx="926563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382" t="-10465" b="-325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57450"/>
                <a:ext cx="8229600" cy="34538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𝐶𝑎𝑑𝑎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𝑝𝑢𝑙𝑠𝑜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𝑛𝑜𝑠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𝑙𝑙𝑒𝑔𝑎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𝑙𝑒𝑗𝑜𝑠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𝑒𝑙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𝑎𝑛𝑡𝑒𝑟𝑖𝑜𝑟</m:t>
                    </m:r>
                  </m:oMath>
                </a14:m>
                <a:r>
                  <a:rPr lang="es-ES" sz="2400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s-ES" sz="240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		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+∆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s-E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</m:t>
                    </m:r>
                    <m:r>
                      <a:rPr lang="es-E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s-ES" sz="2400" b="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s-ES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s-E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es-E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den>
                    </m:f>
                  </m:oMath>
                </a14:m>
                <a:r>
                  <a:rPr lang="es-ES" sz="2800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f>
                          <m:fPr>
                            <m:ctrlPr>
                              <a:rPr lang="es-ES" sz="28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s-E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  <m: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s-E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es-E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den>
                    </m:f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s-ES" sz="28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57450"/>
                <a:ext cx="8229600" cy="345388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Flecha derecha"/>
          <p:cNvSpPr/>
          <p:nvPr/>
        </p:nvSpPr>
        <p:spPr>
          <a:xfrm>
            <a:off x="6090960" y="1833916"/>
            <a:ext cx="642942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7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DESARROLLO MATEMÁTICO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18941" y="1617952"/>
                <a:ext cx="92656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u="sng" dirty="0" smtClean="0">
                    <a:solidFill>
                      <a:srgbClr val="002060"/>
                    </a:solidFill>
                  </a:rPr>
                  <a:t>CASO 3.</a:t>
                </a:r>
                <a:r>
                  <a:rPr lang="es-ES" sz="2800" dirty="0" smtClean="0">
                    <a:solidFill>
                      <a:srgbClr val="002060"/>
                    </a:solidFill>
                  </a:rPr>
                  <a:t> Fuente se aleja del observador            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s-ES" sz="2800" b="1" dirty="0" smtClean="0">
                    <a:solidFill>
                      <a:srgbClr val="002060"/>
                    </a:solidFill>
                  </a:rPr>
                  <a:t> cte</a:t>
                </a:r>
                <a:endParaRPr lang="es-ES" sz="2800" b="1" u="sng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1" y="1617952"/>
                <a:ext cx="926563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382" t="-10465" b="-325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Flecha derecha"/>
          <p:cNvSpPr/>
          <p:nvPr/>
        </p:nvSpPr>
        <p:spPr>
          <a:xfrm>
            <a:off x="6090960" y="1833916"/>
            <a:ext cx="642942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42" y="2141172"/>
            <a:ext cx="6516515" cy="45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7352" y="2341486"/>
            <a:ext cx="8139448" cy="4008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DESARROLLO MATEMÁTICO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186995" y="4151010"/>
            <a:ext cx="2070907" cy="1014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18941" y="1617952"/>
                <a:ext cx="92656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u="sng" dirty="0" smtClean="0">
                    <a:solidFill>
                      <a:srgbClr val="002060"/>
                    </a:solidFill>
                  </a:rPr>
                  <a:t>CASO 4.</a:t>
                </a:r>
                <a:r>
                  <a:rPr lang="es-ES" sz="2800" dirty="0" smtClean="0">
                    <a:solidFill>
                      <a:srgbClr val="002060"/>
                    </a:solidFill>
                  </a:rPr>
                  <a:t> Fuente se acerca al observador            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s-ES" sz="2800" b="1" dirty="0" smtClean="0">
                    <a:solidFill>
                      <a:srgbClr val="002060"/>
                    </a:solidFill>
                  </a:rPr>
                  <a:t> cte</a:t>
                </a:r>
                <a:endParaRPr lang="es-ES" sz="2800" b="1" u="sng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1" y="1617952"/>
                <a:ext cx="926563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382" t="-10465" b="-325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57450"/>
                <a:ext cx="8229600" cy="34538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240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			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−∆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s-E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</m:t>
                    </m:r>
                    <m:r>
                      <a:rPr lang="es-E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s-ES" sz="2400" b="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s-ES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E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s-E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es-E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den>
                    </m:f>
                  </m:oMath>
                </a14:m>
                <a:r>
                  <a:rPr lang="es-ES" sz="2800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f>
                          <m:fPr>
                            <m:ctrlPr>
                              <a:rPr lang="es-ES" sz="28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s-E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.−</m:t>
                        </m:r>
                        <m:f>
                          <m:fPr>
                            <m:ctrlPr>
                              <a:rPr lang="es-E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s-E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es-E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den>
                    </m:f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s-E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s-E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s-ES" sz="28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57450"/>
                <a:ext cx="8229600" cy="345388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Flecha derecha"/>
          <p:cNvSpPr/>
          <p:nvPr/>
        </p:nvSpPr>
        <p:spPr>
          <a:xfrm>
            <a:off x="6090960" y="1833916"/>
            <a:ext cx="642942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9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808371" y="3152966"/>
            <a:ext cx="3181082" cy="15583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DESARROLLO MATEMÁTICO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4 CuadroTexto"/>
          <p:cNvSpPr txBox="1"/>
          <p:nvPr/>
        </p:nvSpPr>
        <p:spPr>
          <a:xfrm>
            <a:off x="5595869" y="2425630"/>
            <a:ext cx="318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>
                <a:solidFill>
                  <a:srgbClr val="002060"/>
                </a:solidFill>
              </a:rPr>
              <a:t>FÓRMULA GENERAL</a:t>
            </a:r>
            <a:endParaRPr lang="es-ES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595869" y="3300823"/>
                <a:ext cx="3606085" cy="1281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3600" b="0" i="1" smtClean="0">
                              <a:latin typeface="Cambria Math" panose="02040503050406030204" pitchFamily="18" charset="0"/>
                            </a:rPr>
                            <m:t> ±</m:t>
                          </m:r>
                          <m:sSub>
                            <m:sSubPr>
                              <m:ctrlPr>
                                <a:rPr lang="es-E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s-E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s-E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869" y="3300823"/>
                <a:ext cx="3606085" cy="12815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0" y="1725769"/>
            <a:ext cx="5465608" cy="451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sz="2800" b="1" i="1" dirty="0" smtClean="0"/>
          </a:p>
          <a:p>
            <a:pPr algn="just">
              <a:buNone/>
            </a:pPr>
            <a:endParaRPr lang="es-ES" sz="2800" b="1" dirty="0" smtClean="0"/>
          </a:p>
          <a:p>
            <a:pPr algn="just">
              <a:buNone/>
            </a:pPr>
            <a:endParaRPr lang="es-ES" sz="2800" b="1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0" y="121442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</a:rPr>
              <a:t>¿Podemos apreciar el efecto Doppler en la luz?</a:t>
            </a:r>
          </a:p>
        </p:txBody>
      </p:sp>
      <p:sp>
        <p:nvSpPr>
          <p:cNvPr id="9" name="8 Flecha derecha"/>
          <p:cNvSpPr/>
          <p:nvPr/>
        </p:nvSpPr>
        <p:spPr>
          <a:xfrm rot="5400000">
            <a:off x="4140036" y="2075014"/>
            <a:ext cx="776294" cy="483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28728" y="2857496"/>
            <a:ext cx="642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Necesitamos una fuente a GRAN VELOCIDAD</a:t>
            </a:r>
          </a:p>
        </p:txBody>
      </p:sp>
      <p:sp>
        <p:nvSpPr>
          <p:cNvPr id="11" name="10 Flecha derecha"/>
          <p:cNvSpPr/>
          <p:nvPr/>
        </p:nvSpPr>
        <p:spPr>
          <a:xfrm rot="5400000">
            <a:off x="4140036" y="3718088"/>
            <a:ext cx="776294" cy="483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sz="2800" b="1" i="1" dirty="0" smtClean="0"/>
          </a:p>
          <a:p>
            <a:pPr algn="just">
              <a:buNone/>
            </a:pPr>
            <a:endParaRPr lang="es-ES" sz="2800" b="1" dirty="0" smtClean="0"/>
          </a:p>
          <a:p>
            <a:pPr algn="just">
              <a:buNone/>
            </a:pPr>
            <a:endParaRPr lang="es-ES" sz="2800" b="1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0" y="121442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</a:rPr>
              <a:t>¿Podemos apreciar el efecto Doppler en la luz?</a:t>
            </a:r>
            <a:endParaRPr lang="es-ES" sz="3600" b="1" dirty="0">
              <a:solidFill>
                <a:srgbClr val="002060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 rot="5400000">
            <a:off x="4140036" y="2075014"/>
            <a:ext cx="776294" cy="483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428728" y="2857496"/>
            <a:ext cx="642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Necesitamos una fuente a GRAN VELOCIDAD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4140036" y="3718088"/>
            <a:ext cx="776294" cy="483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 descr="colapso-del-universo2-960x6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429132"/>
            <a:ext cx="3907461" cy="21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EFECTO DOPPLER PARA LA LUZ</a:t>
            </a:r>
            <a:endParaRPr lang="es-ES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sz="2800" b="1" dirty="0" smtClean="0"/>
          </a:p>
          <a:p>
            <a:pPr algn="just">
              <a:buNone/>
            </a:pPr>
            <a:endParaRPr lang="es-ES" sz="2800" b="1" dirty="0" smtClean="0"/>
          </a:p>
          <a:p>
            <a:pPr algn="just">
              <a:buNone/>
            </a:pPr>
            <a:endParaRPr lang="es-ES" sz="2800" b="1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5286388"/>
            <a:ext cx="6429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</a:rPr>
              <a:t>Cuando se acerca           Ondas más cortas</a:t>
            </a:r>
            <a:endParaRPr lang="es-E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sz="2800" b="1" dirty="0" smtClean="0">
              <a:solidFill>
                <a:srgbClr val="002060"/>
              </a:solidFill>
            </a:endParaRPr>
          </a:p>
          <a:p>
            <a:r>
              <a:rPr lang="es-ES" sz="2800" b="1" dirty="0" smtClean="0">
                <a:solidFill>
                  <a:srgbClr val="002060"/>
                </a:solidFill>
              </a:rPr>
              <a:t>Cuando se aleja              Ondas más largas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214678" y="5429264"/>
            <a:ext cx="642942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2928926" y="6286520"/>
            <a:ext cx="928694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 descr="Redshift_blueshif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428736"/>
            <a:ext cx="5572164" cy="34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CORRIMIENTO AL ROJO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5 Imagen" descr="edwin-hub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74" y="1589889"/>
            <a:ext cx="2857500" cy="3810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70474" y="557214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EDWIN HUBBLE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017" y="1417638"/>
            <a:ext cx="2900654" cy="51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ÍNDICE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</a:rPr>
              <a:t>¿Qué es el efecto </a:t>
            </a:r>
            <a:r>
              <a:rPr lang="es-ES" sz="2800" b="1" dirty="0" err="1" smtClean="0">
                <a:solidFill>
                  <a:srgbClr val="002060"/>
                </a:solidFill>
              </a:rPr>
              <a:t>Doppler</a:t>
            </a:r>
            <a:r>
              <a:rPr lang="es-ES" sz="2800" b="1" dirty="0" smtClean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es-ES" sz="2400" b="1" dirty="0" smtClean="0">
                <a:solidFill>
                  <a:srgbClr val="002060"/>
                </a:solidFill>
              </a:rPr>
              <a:t>Conceptos previos</a:t>
            </a:r>
          </a:p>
          <a:p>
            <a:pPr lvl="1"/>
            <a:r>
              <a:rPr lang="es-ES" sz="2400" b="1" dirty="0" smtClean="0">
                <a:solidFill>
                  <a:srgbClr val="002060"/>
                </a:solidFill>
              </a:rPr>
              <a:t>Definición</a:t>
            </a:r>
          </a:p>
          <a:p>
            <a:pPr lvl="1"/>
            <a:r>
              <a:rPr lang="es-ES" sz="2400" b="1" dirty="0" smtClean="0">
                <a:solidFill>
                  <a:srgbClr val="002060"/>
                </a:solidFill>
              </a:rPr>
              <a:t>Desarrollo matemático</a:t>
            </a:r>
          </a:p>
          <a:p>
            <a:pPr lvl="1"/>
            <a:r>
              <a:rPr lang="es-ES" sz="2400" b="1" dirty="0" smtClean="0">
                <a:solidFill>
                  <a:srgbClr val="002060"/>
                </a:solidFill>
              </a:rPr>
              <a:t>Casos</a:t>
            </a:r>
          </a:p>
          <a:p>
            <a:pPr marL="457200" lvl="1" indent="0">
              <a:buNone/>
            </a:pPr>
            <a:endParaRPr lang="es-ES" sz="2400" b="1" dirty="0" smtClean="0">
              <a:solidFill>
                <a:srgbClr val="002060"/>
              </a:solidFill>
            </a:endParaRPr>
          </a:p>
          <a:p>
            <a:r>
              <a:rPr lang="es-ES" sz="2800" b="1" dirty="0" smtClean="0">
                <a:solidFill>
                  <a:srgbClr val="002060"/>
                </a:solidFill>
              </a:rPr>
              <a:t>Big </a:t>
            </a:r>
            <a:r>
              <a:rPr lang="es-ES" sz="2800" b="1" dirty="0" err="1" smtClean="0">
                <a:solidFill>
                  <a:srgbClr val="002060"/>
                </a:solidFill>
              </a:rPr>
              <a:t>Bang</a:t>
            </a:r>
            <a:endParaRPr lang="es-ES" sz="2400" b="1" dirty="0">
              <a:solidFill>
                <a:srgbClr val="002060"/>
              </a:solidFill>
            </a:endParaRPr>
          </a:p>
          <a:p>
            <a:pPr lvl="1"/>
            <a:r>
              <a:rPr lang="es-ES" sz="2400" b="1" dirty="0" smtClean="0">
                <a:solidFill>
                  <a:srgbClr val="002060"/>
                </a:solidFill>
              </a:rPr>
              <a:t>Corrimiento al rojo</a:t>
            </a:r>
          </a:p>
          <a:p>
            <a:pPr lvl="1"/>
            <a:r>
              <a:rPr lang="es-ES" sz="2400" b="1" dirty="0" smtClean="0">
                <a:solidFill>
                  <a:srgbClr val="002060"/>
                </a:solidFill>
              </a:rPr>
              <a:t>Ley de Hubble</a:t>
            </a:r>
            <a:endParaRPr lang="es-E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BIG BANG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6" y="1714261"/>
            <a:ext cx="6383867" cy="41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LEY DE HUBBLE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99619" y="278605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002060"/>
                </a:solidFill>
              </a:rPr>
              <a:t>V = H</a:t>
            </a:r>
            <a:r>
              <a:rPr lang="es-ES" sz="2800" b="1" dirty="0">
                <a:solidFill>
                  <a:srgbClr val="002060"/>
                </a:solidFill>
              </a:rPr>
              <a:t>0  </a:t>
            </a:r>
            <a:r>
              <a:rPr lang="es-ES" sz="4400" b="1" dirty="0">
                <a:solidFill>
                  <a:srgbClr val="002060"/>
                </a:solidFill>
              </a:rPr>
              <a:t>x</a:t>
            </a:r>
            <a:r>
              <a:rPr lang="es-ES" sz="5400" b="1" dirty="0">
                <a:solidFill>
                  <a:srgbClr val="002060"/>
                </a:solidFill>
              </a:rPr>
              <a:t> 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7158" y="150017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002060"/>
                </a:solidFill>
              </a:rPr>
              <a:t>“Las galaxias se alejan unas de otras a una velocidad proporcional a su distancia”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00100" y="450057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H</a:t>
            </a:r>
            <a:r>
              <a:rPr lang="es-ES" b="1" dirty="0">
                <a:solidFill>
                  <a:srgbClr val="002060"/>
                </a:solidFill>
              </a:rPr>
              <a:t>0</a:t>
            </a:r>
            <a:r>
              <a:rPr lang="es-ES" sz="2600" b="1" dirty="0">
                <a:solidFill>
                  <a:srgbClr val="002060"/>
                </a:solidFill>
              </a:rPr>
              <a:t>:</a:t>
            </a:r>
            <a:r>
              <a:rPr lang="es-ES" sz="2800" b="1" dirty="0">
                <a:solidFill>
                  <a:srgbClr val="002060"/>
                </a:solidFill>
              </a:rPr>
              <a:t> </a:t>
            </a:r>
            <a:r>
              <a:rPr lang="es-ES" sz="2600" b="1" dirty="0">
                <a:solidFill>
                  <a:srgbClr val="002060"/>
                </a:solidFill>
              </a:rPr>
              <a:t>Constante de Hubble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00100" y="4000504"/>
            <a:ext cx="3199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V</a:t>
            </a:r>
            <a:r>
              <a:rPr lang="es-ES" sz="2400" b="1" dirty="0">
                <a:solidFill>
                  <a:srgbClr val="002060"/>
                </a:solidFill>
              </a:rPr>
              <a:t>: Velocidad recesional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00100" y="5000636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D</a:t>
            </a:r>
            <a:r>
              <a:rPr lang="es-ES" sz="2600" b="1" dirty="0">
                <a:solidFill>
                  <a:srgbClr val="002060"/>
                </a:solidFill>
              </a:rPr>
              <a:t>: Distancia</a:t>
            </a:r>
          </a:p>
        </p:txBody>
      </p:sp>
      <p:pic>
        <p:nvPicPr>
          <p:cNvPr id="8" name="6 Imagen" descr="20 hubble corrimiento al roj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41" y="2783039"/>
            <a:ext cx="4140239" cy="338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LEY DE HUBBLE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57290" y="2500306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002060"/>
                </a:solidFill>
              </a:rPr>
              <a:t>EDAD DEL UNIVERSO: </a:t>
            </a:r>
          </a:p>
          <a:p>
            <a:pPr algn="ctr"/>
            <a:r>
              <a:rPr lang="es-ES" sz="4800" b="1" dirty="0">
                <a:solidFill>
                  <a:srgbClr val="002060"/>
                </a:solidFill>
              </a:rPr>
              <a:t>13.700 millones de años</a:t>
            </a:r>
          </a:p>
        </p:txBody>
      </p:sp>
    </p:spTree>
    <p:extLst>
      <p:ext uri="{BB962C8B-B14F-4D97-AF65-F5344CB8AC3E}">
        <p14:creationId xmlns:p14="http://schemas.microsoft.com/office/powerpoint/2010/main" val="23456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8" y="619978"/>
            <a:ext cx="8229600" cy="1143000"/>
          </a:xfrm>
        </p:spPr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FIN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Resultado de imagen de sheldon cooper dopp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07" y="1915378"/>
            <a:ext cx="6233583" cy="405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CONCEPTOS PREVIOS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u="sng" dirty="0" smtClean="0">
                <a:solidFill>
                  <a:srgbClr val="002060"/>
                </a:solidFill>
              </a:rPr>
              <a:t>LONGITUD DE ONDA </a:t>
            </a:r>
            <a:r>
              <a:rPr lang="es-ES" sz="2800" b="1" i="1" u="sng" dirty="0" smtClean="0">
                <a:solidFill>
                  <a:srgbClr val="002060"/>
                </a:solidFill>
              </a:rPr>
              <a:t>(λ)</a:t>
            </a:r>
            <a:r>
              <a:rPr lang="es-ES" sz="2800" dirty="0" smtClean="0">
                <a:solidFill>
                  <a:srgbClr val="002060"/>
                </a:solidFill>
              </a:rPr>
              <a:t>:</a:t>
            </a:r>
            <a:endParaRPr lang="es-ES" sz="2800" b="1" u="sng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s-ES" sz="2400" dirty="0" smtClean="0">
                <a:solidFill>
                  <a:srgbClr val="002060"/>
                </a:solidFill>
              </a:rPr>
              <a:t>     Distancia entre dos crestas consecutivas de una onda.</a:t>
            </a:r>
          </a:p>
          <a:p>
            <a:pPr algn="just">
              <a:buNone/>
            </a:pPr>
            <a:r>
              <a:rPr lang="es-ES" sz="2800" b="1" dirty="0" smtClean="0">
                <a:solidFill>
                  <a:srgbClr val="002060"/>
                </a:solidFill>
              </a:rPr>
              <a:t>   </a:t>
            </a:r>
          </a:p>
          <a:p>
            <a:pPr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u="sng" dirty="0" smtClean="0">
                <a:solidFill>
                  <a:srgbClr val="002060"/>
                </a:solidFill>
              </a:rPr>
              <a:t>FRECUENCIA DE UNA ONDA (</a:t>
            </a:r>
            <a:r>
              <a:rPr lang="es-ES" sz="2800" b="1" i="1" u="sng" dirty="0" smtClean="0">
                <a:solidFill>
                  <a:srgbClr val="002060"/>
                </a:solidFill>
              </a:rPr>
              <a:t>f</a:t>
            </a:r>
            <a:r>
              <a:rPr lang="es-ES" sz="2800" b="1" u="sng" dirty="0" smtClean="0">
                <a:solidFill>
                  <a:srgbClr val="002060"/>
                </a:solidFill>
              </a:rPr>
              <a:t>):</a:t>
            </a:r>
          </a:p>
          <a:p>
            <a:pPr>
              <a:buNone/>
            </a:pPr>
            <a:r>
              <a:rPr lang="es-ES" sz="2400" dirty="0" smtClean="0">
                <a:solidFill>
                  <a:srgbClr val="002060"/>
                </a:solidFill>
              </a:rPr>
              <a:t>     Número de crestas que pasan por un punto determinado en un segundo.</a:t>
            </a:r>
          </a:p>
          <a:p>
            <a:pPr algn="just">
              <a:buNone/>
            </a:pPr>
            <a:endParaRPr lang="es-ES" sz="2800" b="1" u="sng" dirty="0" smtClean="0">
              <a:solidFill>
                <a:srgbClr val="002060"/>
              </a:solidFill>
            </a:endParaRPr>
          </a:p>
        </p:txBody>
      </p:sp>
      <p:pic>
        <p:nvPicPr>
          <p:cNvPr id="10" name="9 Imagen" descr="Longitud de on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428868"/>
            <a:ext cx="3857652" cy="22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CONCEPTOS PREVIOS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u="sng" dirty="0" smtClean="0">
                <a:solidFill>
                  <a:srgbClr val="002060"/>
                </a:solidFill>
              </a:rPr>
              <a:t>LONGITUD DE ONDA </a:t>
            </a:r>
            <a:r>
              <a:rPr lang="es-ES" sz="2800" b="1" i="1" u="sng" dirty="0" smtClean="0">
                <a:solidFill>
                  <a:srgbClr val="002060"/>
                </a:solidFill>
              </a:rPr>
              <a:t>(λ)</a:t>
            </a:r>
            <a:r>
              <a:rPr lang="es-ES" sz="2800" dirty="0" smtClean="0">
                <a:solidFill>
                  <a:srgbClr val="002060"/>
                </a:solidFill>
              </a:rPr>
              <a:t>:</a:t>
            </a:r>
            <a:endParaRPr lang="es-ES" sz="2800" b="1" u="sng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s-ES" sz="2400" dirty="0" smtClean="0">
                <a:solidFill>
                  <a:srgbClr val="002060"/>
                </a:solidFill>
              </a:rPr>
              <a:t>     Distancia entre dos crestas consecutivas de una onda.</a:t>
            </a:r>
          </a:p>
          <a:p>
            <a:pPr algn="just">
              <a:buNone/>
            </a:pPr>
            <a:r>
              <a:rPr lang="es-ES" sz="2800" b="1" dirty="0" smtClean="0">
                <a:solidFill>
                  <a:srgbClr val="002060"/>
                </a:solidFill>
              </a:rPr>
              <a:t>   </a:t>
            </a:r>
          </a:p>
          <a:p>
            <a:pPr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u="sng" dirty="0" smtClean="0">
                <a:solidFill>
                  <a:srgbClr val="002060"/>
                </a:solidFill>
              </a:rPr>
              <a:t>FRECUENCIA DE UNA ONDA (</a:t>
            </a:r>
            <a:r>
              <a:rPr lang="es-ES" sz="2800" b="1" i="1" u="sng" dirty="0" smtClean="0">
                <a:solidFill>
                  <a:srgbClr val="002060"/>
                </a:solidFill>
              </a:rPr>
              <a:t>f</a:t>
            </a:r>
            <a:r>
              <a:rPr lang="es-ES" sz="2800" b="1" u="sng" dirty="0" smtClean="0">
                <a:solidFill>
                  <a:srgbClr val="002060"/>
                </a:solidFill>
              </a:rPr>
              <a:t>):</a:t>
            </a:r>
          </a:p>
          <a:p>
            <a:pPr>
              <a:buNone/>
            </a:pPr>
            <a:r>
              <a:rPr lang="es-ES" sz="2400" dirty="0" smtClean="0">
                <a:solidFill>
                  <a:srgbClr val="002060"/>
                </a:solidFill>
              </a:rPr>
              <a:t>     Número de crestas que pasan por un punto determinado en un segundo.</a:t>
            </a:r>
          </a:p>
          <a:p>
            <a:pPr algn="just">
              <a:buNone/>
            </a:pPr>
            <a:endParaRPr lang="es-ES" sz="2800" b="1" u="sng" dirty="0" smtClean="0">
              <a:solidFill>
                <a:srgbClr val="002060"/>
              </a:solidFill>
            </a:endParaRPr>
          </a:p>
        </p:txBody>
      </p:sp>
      <p:pic>
        <p:nvPicPr>
          <p:cNvPr id="10" name="9 Imagen" descr="Longitud de on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428868"/>
            <a:ext cx="3857652" cy="227785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585789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</a:rPr>
              <a:t>¡¡INVERSAMENTE PROPORCIONALES!! 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6" name="5 Imagen" descr="wavelength_frequency_formul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5715016"/>
            <a:ext cx="1143008" cy="9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RELACIONES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sz="2800" b="1" u="sng" dirty="0" smtClean="0">
              <a:solidFill>
                <a:srgbClr val="002060"/>
              </a:solidFill>
            </a:endParaRPr>
          </a:p>
          <a:p>
            <a:pPr lvl="0"/>
            <a:r>
              <a:rPr lang="es-ES" sz="2200" b="1" dirty="0" smtClean="0">
                <a:solidFill>
                  <a:srgbClr val="002060"/>
                </a:solidFill>
              </a:rPr>
              <a:t>Mayor frecuencia = Menor longitud de onda = </a:t>
            </a:r>
            <a:r>
              <a:rPr lang="es-ES" sz="2200" b="1" u="sng" dirty="0" smtClean="0">
                <a:solidFill>
                  <a:srgbClr val="002060"/>
                </a:solidFill>
              </a:rPr>
              <a:t>Sonido más AGUDO</a:t>
            </a:r>
          </a:p>
          <a:p>
            <a:pPr lvl="0"/>
            <a:endParaRPr lang="es-ES" sz="2200" b="1" u="sng" dirty="0" smtClean="0">
              <a:solidFill>
                <a:srgbClr val="002060"/>
              </a:solidFill>
            </a:endParaRPr>
          </a:p>
          <a:p>
            <a:pPr lvl="0"/>
            <a:r>
              <a:rPr lang="es-ES" sz="2200" b="1" dirty="0" smtClean="0">
                <a:solidFill>
                  <a:srgbClr val="002060"/>
                </a:solidFill>
              </a:rPr>
              <a:t>Menor frecuencia = Mayor longitud de onda = </a:t>
            </a:r>
            <a:r>
              <a:rPr lang="es-ES" sz="2200" b="1" u="sng" dirty="0" smtClean="0">
                <a:solidFill>
                  <a:srgbClr val="002060"/>
                </a:solidFill>
              </a:rPr>
              <a:t>Sonido más GRAVE</a:t>
            </a:r>
          </a:p>
          <a:p>
            <a:pPr algn="just">
              <a:buNone/>
            </a:pPr>
            <a:endParaRPr lang="es-ES" sz="2800" b="1" u="sng" dirty="0" smtClean="0">
              <a:solidFill>
                <a:srgbClr val="002060"/>
              </a:solidFill>
            </a:endParaRPr>
          </a:p>
        </p:txBody>
      </p:sp>
      <p:pic>
        <p:nvPicPr>
          <p:cNvPr id="7" name="6 Imagen" descr="ton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071810"/>
            <a:ext cx="4071966" cy="32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EFECTO DOPPLER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6896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sz="2800" b="1" dirty="0" smtClean="0"/>
          </a:p>
          <a:p>
            <a:pPr algn="just">
              <a:buNone/>
            </a:pPr>
            <a:endParaRPr lang="es-ES" sz="2800" b="1" dirty="0" smtClean="0"/>
          </a:p>
          <a:p>
            <a:pPr algn="just"/>
            <a:endParaRPr lang="es-ES" sz="2800" b="1" dirty="0" smtClean="0"/>
          </a:p>
          <a:p>
            <a:pPr algn="just"/>
            <a:r>
              <a:rPr lang="es-ES" sz="3000" b="1" dirty="0" smtClean="0">
                <a:solidFill>
                  <a:srgbClr val="002060"/>
                </a:solidFill>
              </a:rPr>
              <a:t>APARENTE CAMBIO DE FRECUENCIA DE UNA ONDA </a:t>
            </a:r>
            <a:r>
              <a:rPr lang="es-ES" sz="3000" dirty="0" smtClean="0">
                <a:solidFill>
                  <a:srgbClr val="002060"/>
                </a:solidFill>
              </a:rPr>
              <a:t>causado por el </a:t>
            </a:r>
            <a:r>
              <a:rPr lang="es-ES" sz="3000" b="1" dirty="0" smtClean="0">
                <a:solidFill>
                  <a:srgbClr val="002060"/>
                </a:solidFill>
              </a:rPr>
              <a:t>MOVIMIENTO</a:t>
            </a:r>
            <a:r>
              <a:rPr lang="es-ES" sz="3000" dirty="0" smtClean="0">
                <a:solidFill>
                  <a:srgbClr val="002060"/>
                </a:solidFill>
              </a:rPr>
              <a:t> relativo de la fuente con respecto al observador</a:t>
            </a:r>
            <a:r>
              <a:rPr lang="es-ES" sz="2800" dirty="0" smtClean="0"/>
              <a:t>.</a:t>
            </a:r>
            <a:endParaRPr lang="es-ES" sz="2800" b="1" u="sng" dirty="0" smtClean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12701" y="6246254"/>
            <a:ext cx="580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2"/>
              </a:rPr>
              <a:t>https://www.youtube.com/watch?v=3MNWPSdVuxI</a:t>
            </a:r>
            <a:r>
              <a:rPr lang="es-ES" dirty="0" smtClean="0"/>
              <a:t>     </a:t>
            </a:r>
            <a:r>
              <a:rPr lang="es-ES" b="1" dirty="0" smtClean="0"/>
              <a:t>1:04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028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EFECTO DOPPLER PARA EL SONIDO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sz="2800" b="1" dirty="0" smtClean="0"/>
          </a:p>
          <a:p>
            <a:pPr algn="just">
              <a:buNone/>
            </a:pPr>
            <a:endParaRPr lang="es-ES" sz="2800" b="1" dirty="0" smtClean="0"/>
          </a:p>
          <a:p>
            <a:pPr algn="just">
              <a:buNone/>
            </a:pPr>
            <a:endParaRPr lang="es-ES" sz="2800" b="1" dirty="0" smtClean="0"/>
          </a:p>
        </p:txBody>
      </p:sp>
      <p:pic>
        <p:nvPicPr>
          <p:cNvPr id="4" name="3 Imagen" descr="300px-DopplerEffectCar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16" y="1714194"/>
            <a:ext cx="4222296" cy="282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 descr="doppler-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55" y="1525506"/>
            <a:ext cx="3782888" cy="314972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596" y="4734513"/>
            <a:ext cx="6215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</a:rPr>
              <a:t>Cuando se acerca           MÁS AGUDO             </a:t>
            </a:r>
          </a:p>
          <a:p>
            <a:endParaRPr lang="es-ES" sz="2800" b="1" dirty="0" smtClean="0">
              <a:solidFill>
                <a:srgbClr val="002060"/>
              </a:solidFill>
            </a:endParaRPr>
          </a:p>
          <a:p>
            <a:r>
              <a:rPr lang="es-ES" sz="2800" b="1" dirty="0" smtClean="0">
                <a:solidFill>
                  <a:srgbClr val="002060"/>
                </a:solidFill>
              </a:rPr>
              <a:t>Cuando se aleja              MÁS GRAVE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214678" y="4893360"/>
            <a:ext cx="642942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2928926" y="5772127"/>
            <a:ext cx="928694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6041289" y="5125793"/>
            <a:ext cx="776294" cy="483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858016" y="4987028"/>
            <a:ext cx="2071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Depende de la VELOCIDAD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786045" y="6240157"/>
            <a:ext cx="610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/>
              </a:rPr>
              <a:t>https://www.youtube.com/watch?v=UEBNJqUW5Ok</a:t>
            </a:r>
            <a:r>
              <a:rPr lang="es-ES" dirty="0" smtClean="0"/>
              <a:t>  </a:t>
            </a:r>
            <a:r>
              <a:rPr lang="es-ES" b="1" dirty="0" smtClean="0"/>
              <a:t>0:17-0:52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015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02276" y="2341487"/>
            <a:ext cx="8139448" cy="2797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DESARROLLO MATEMÁTICO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57450"/>
                <a:ext cx="8229600" cy="24548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s-E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𝑣𝑒𝑙𝑜𝑐𝑖𝑑𝑎𝑑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𝑝𝑟𝑜𝑝𝑎𝑔𝑎𝑐𝑖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𝑜𝑛𝑑𝑎</m:t>
                      </m:r>
                    </m:oMath>
                  </m:oMathPara>
                </a14:m>
                <a:endParaRPr lang="es-E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𝑓𝑟𝑒𝑐𝑢𝑒𝑛𝑐𝑖𝑎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𝑒𝑚𝑖𝑡𝑖𝑑𝑎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𝑝𝑜𝑟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𝑓𝑢𝑒𝑛𝑡𝑒</m:t>
                      </m:r>
                    </m:oMath>
                  </m:oMathPara>
                </a14:m>
                <a:endParaRPr lang="es-ES" sz="2400" b="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s-E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𝑓𝑟𝑒𝑐𝑢𝑒𝑛𝑐𝑖𝑎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𝑝𝑒𝑟𝑐𝑖𝑏𝑖𝑑𝑎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𝑝𝑜𝑟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𝑒𝑙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𝑜𝑏𝑠𝑒𝑟𝑣𝑎𝑑𝑜𝑟</m:t>
                      </m:r>
                    </m:oMath>
                  </m:oMathPara>
                </a14:m>
                <a:endParaRPr lang="es-E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𝑣𝑒𝑙𝑜𝑐𝑖𝑑𝑎𝑑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𝑜𝑏𝑠𝑒𝑟𝑣𝑎𝑑𝑜𝑟</m:t>
                      </m:r>
                    </m:oMath>
                  </m:oMathPara>
                </a14:m>
                <a:endParaRPr lang="es-E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𝑣𝑒𝑙𝑜𝑐𝑖𝑑𝑎𝑑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𝑓𝑢𝑒𝑛𝑡𝑒</m:t>
                      </m:r>
                    </m:oMath>
                  </m:oMathPara>
                </a14:m>
                <a:endParaRPr lang="es-E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𝑙𝑜𝑛𝑔𝑖𝑡𝑢𝑑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𝑜𝑛𝑑𝑎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57450"/>
                <a:ext cx="8229600" cy="245481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CuadroTexto"/>
          <p:cNvSpPr txBox="1"/>
          <p:nvPr/>
        </p:nvSpPr>
        <p:spPr>
          <a:xfrm>
            <a:off x="3380306" y="1417638"/>
            <a:ext cx="257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u="sng" dirty="0" smtClean="0">
                <a:solidFill>
                  <a:srgbClr val="002060"/>
                </a:solidFill>
              </a:rPr>
              <a:t>NOTACIÓN</a:t>
            </a:r>
            <a:endParaRPr lang="es-ES" sz="4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7352" y="2341486"/>
            <a:ext cx="8139448" cy="3982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DESARROLLO MATEMÁTICO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430332" y="4958128"/>
            <a:ext cx="2150772" cy="1014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18941" y="1617952"/>
                <a:ext cx="92656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u="sng" dirty="0" smtClean="0">
                    <a:solidFill>
                      <a:srgbClr val="002060"/>
                    </a:solidFill>
                  </a:rPr>
                  <a:t>CASO 1.</a:t>
                </a:r>
                <a:r>
                  <a:rPr lang="es-ES" sz="2800" dirty="0" smtClean="0">
                    <a:solidFill>
                      <a:srgbClr val="002060"/>
                    </a:solidFill>
                  </a:rPr>
                  <a:t> Observador se acerca a la fuente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ES" sz="2800" b="1" dirty="0" smtClean="0">
                    <a:solidFill>
                      <a:srgbClr val="002060"/>
                    </a:solidFill>
                  </a:rPr>
                  <a:t> cte</a:t>
                </a:r>
                <a:endParaRPr lang="es-ES" sz="2800" b="1" u="sng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1" y="1617952"/>
                <a:ext cx="926563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382" t="-10465" b="-325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57450"/>
                <a:ext cx="8229600" cy="34538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𝑣𝑒𝑙𝑜𝑐𝑖𝑑𝑎𝑑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𝑙𝑎𝑠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𝑜𝑛𝑑𝑎𝑠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𝑟𝑒𝑠𝑝𝑒𝑐𝑡𝑜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𝑜𝑏𝑠𝑒𝑟𝑣𝑎𝑑𝑜𝑟</m:t>
                      </m:r>
                    </m:oMath>
                  </m:oMathPara>
                </a14:m>
                <a:endParaRPr lang="es-E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sz="2400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s-ES" sz="240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		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s-E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E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·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s-E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s-ES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s-E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s-E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ES" sz="24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57450"/>
                <a:ext cx="8229600" cy="345388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Flecha derecha"/>
          <p:cNvSpPr/>
          <p:nvPr/>
        </p:nvSpPr>
        <p:spPr>
          <a:xfrm>
            <a:off x="6395760" y="1833916"/>
            <a:ext cx="642942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417</Words>
  <Application>Microsoft Office PowerPoint</Application>
  <PresentationFormat>Presentación en pantalla (4:3)</PresentationFormat>
  <Paragraphs>131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23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Cambria Math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7_Tema de Office</vt:lpstr>
      <vt:lpstr>6_Tema de Office</vt:lpstr>
      <vt:lpstr>8_Tema de Office</vt:lpstr>
      <vt:lpstr>9_Tema de Office</vt:lpstr>
      <vt:lpstr>EFECTO DOPPLER Y  BIG BANG</vt:lpstr>
      <vt:lpstr>ÍNDICE</vt:lpstr>
      <vt:lpstr>CONCEPTOS PREVIOS</vt:lpstr>
      <vt:lpstr>CONCEPTOS PREVIOS</vt:lpstr>
      <vt:lpstr>RELACIONES</vt:lpstr>
      <vt:lpstr>EFECTO DOPPLER</vt:lpstr>
      <vt:lpstr>EFECTO DOPPLER PARA EL SONIDO</vt:lpstr>
      <vt:lpstr>DESARROLLO MATEMÁTICO</vt:lpstr>
      <vt:lpstr>DESARROLLO MATEMÁTICO</vt:lpstr>
      <vt:lpstr>DESARROLLO MATEMÁTICO</vt:lpstr>
      <vt:lpstr>DESARROLLO MATEMÁTICO</vt:lpstr>
      <vt:lpstr>DESARROLLO MATEMÁTICO</vt:lpstr>
      <vt:lpstr>DESARROLLO MATEMÁTICO</vt:lpstr>
      <vt:lpstr>DESARROLLO MATEMÁTICO</vt:lpstr>
      <vt:lpstr>DESARROLLO MATEMÁTICO</vt:lpstr>
      <vt:lpstr>Presentación de PowerPoint</vt:lpstr>
      <vt:lpstr>Presentación de PowerPoint</vt:lpstr>
      <vt:lpstr>EFECTO DOPPLER PARA LA LUZ</vt:lpstr>
      <vt:lpstr>CORRIMIENTO AL ROJO</vt:lpstr>
      <vt:lpstr>BIG BANG</vt:lpstr>
      <vt:lpstr>LEY DE HUBBLE</vt:lpstr>
      <vt:lpstr>LEY DE HUBBLE</vt:lpstr>
      <vt:lpstr>FIN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EFECTO DOPPLER Y  BIG BANG</dc:title>
  <dc:creator>usuario</dc:creator>
  <cp:lastModifiedBy>usuario</cp:lastModifiedBy>
  <cp:revision>16</cp:revision>
  <dcterms:created xsi:type="dcterms:W3CDTF">2019-11-09T23:51:27Z</dcterms:created>
  <dcterms:modified xsi:type="dcterms:W3CDTF">2019-11-13T10:39:14Z</dcterms:modified>
</cp:coreProperties>
</file>