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67" r:id="rId3"/>
    <p:sldId id="257" r:id="rId4"/>
    <p:sldId id="259" r:id="rId5"/>
    <p:sldId id="258" r:id="rId6"/>
    <p:sldId id="260" r:id="rId7"/>
    <p:sldId id="261" r:id="rId8"/>
    <p:sldId id="262" r:id="rId9"/>
    <p:sldId id="263" r:id="rId10"/>
    <p:sldId id="265" r:id="rId11"/>
    <p:sldId id="264" r:id="rId12"/>
    <p:sldId id="270" r:id="rId13"/>
    <p:sldId id="271" r:id="rId14"/>
    <p:sldId id="272" r:id="rId15"/>
    <p:sldId id="273" r:id="rId16"/>
    <p:sldId id="274" r:id="rId17"/>
    <p:sldId id="275" r:id="rId18"/>
    <p:sldId id="276" r:id="rId19"/>
    <p:sldId id="268" r:id="rId20"/>
    <p:sldId id="26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536" autoAdjust="0"/>
  </p:normalViewPr>
  <p:slideViewPr>
    <p:cSldViewPr snapToGrid="0">
      <p:cViewPr varScale="1">
        <p:scale>
          <a:sx n="61" d="100"/>
          <a:sy n="61" d="100"/>
        </p:scale>
        <p:origin x="884"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276204-9F45-4A2E-9C9C-E1558B904549}" type="datetimeFigureOut">
              <a:rPr lang="es-AR" smtClean="0"/>
              <a:t>3/12/2018</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3D54E9-917E-45BF-9198-6262D6491903}" type="slidenum">
              <a:rPr lang="es-AR" smtClean="0"/>
              <a:t>‹Nº›</a:t>
            </a:fld>
            <a:endParaRPr lang="es-AR"/>
          </a:p>
        </p:txBody>
      </p:sp>
    </p:spTree>
    <p:extLst>
      <p:ext uri="{BB962C8B-B14F-4D97-AF65-F5344CB8AC3E}">
        <p14:creationId xmlns:p14="http://schemas.microsoft.com/office/powerpoint/2010/main" val="4065270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200" b="0" i="0" u="none" strike="noStrike" kern="1200" baseline="0" dirty="0">
                <a:solidFill>
                  <a:schemeClr val="tx1"/>
                </a:solidFill>
                <a:latin typeface="+mn-lt"/>
                <a:ea typeface="+mn-ea"/>
                <a:cs typeface="+mn-cs"/>
              </a:rPr>
              <a:t>La ciencia se construye sobre la base del conocimiento anterior, aunque subiendo más alto(profundizando más). Hundir las raíces en la literatura previa es conveniente: es </a:t>
            </a:r>
            <a:r>
              <a:rPr lang="es-AR" sz="1200" b="1" i="0" u="none" strike="noStrike" kern="1200" baseline="0" dirty="0">
                <a:solidFill>
                  <a:schemeClr val="tx1"/>
                </a:solidFill>
                <a:latin typeface="+mn-lt"/>
                <a:ea typeface="+mn-ea"/>
                <a:cs typeface="+mn-cs"/>
              </a:rPr>
              <a:t>documentar el trabajo</a:t>
            </a:r>
            <a:r>
              <a:rPr lang="es-AR" sz="1200" b="0" i="0" u="none" strike="noStrike" kern="1200" baseline="0" dirty="0">
                <a:solidFill>
                  <a:schemeClr val="tx1"/>
                </a:solidFill>
                <a:latin typeface="+mn-lt"/>
                <a:ea typeface="+mn-ea"/>
                <a:cs typeface="+mn-cs"/>
              </a:rPr>
              <a:t>. Pero tienes que hacerlo bien: tanto si incluyes frases literales, datos o tablas, como si parafraseas o resumes las ideas de otro autor, tienes que </a:t>
            </a:r>
            <a:r>
              <a:rPr lang="es-AR" sz="1200" b="1" i="0" u="none" strike="noStrike" kern="1200" baseline="0" dirty="0">
                <a:solidFill>
                  <a:schemeClr val="tx1"/>
                </a:solidFill>
                <a:latin typeface="+mn-lt"/>
                <a:ea typeface="+mn-ea"/>
                <a:cs typeface="+mn-cs"/>
              </a:rPr>
              <a:t>citar </a:t>
            </a:r>
            <a:r>
              <a:rPr lang="es-AR" sz="1200" b="0" i="0" u="none" strike="noStrike" kern="1200" baseline="0" dirty="0">
                <a:solidFill>
                  <a:schemeClr val="tx1"/>
                </a:solidFill>
                <a:latin typeface="+mn-lt"/>
                <a:ea typeface="+mn-ea"/>
                <a:cs typeface="+mn-cs"/>
              </a:rPr>
              <a:t>la procedencia y </a:t>
            </a:r>
            <a:r>
              <a:rPr lang="es-AR" sz="1200" b="1" i="0" u="none" strike="noStrike" kern="1200" baseline="0" dirty="0">
                <a:solidFill>
                  <a:schemeClr val="tx1"/>
                </a:solidFill>
                <a:latin typeface="+mn-lt"/>
                <a:ea typeface="+mn-ea"/>
                <a:cs typeface="+mn-cs"/>
              </a:rPr>
              <a:t>referenciar </a:t>
            </a:r>
            <a:r>
              <a:rPr lang="es-AR" sz="1200" b="0" i="0" u="none" strike="noStrike" kern="1200" baseline="0" dirty="0">
                <a:solidFill>
                  <a:schemeClr val="tx1"/>
                </a:solidFill>
                <a:latin typeface="+mn-lt"/>
                <a:ea typeface="+mn-ea"/>
                <a:cs typeface="+mn-cs"/>
              </a:rPr>
              <a:t>la fuente. </a:t>
            </a:r>
            <a:endParaRPr lang="es-AR" dirty="0"/>
          </a:p>
        </p:txBody>
      </p:sp>
      <p:sp>
        <p:nvSpPr>
          <p:cNvPr id="4" name="Marcador de número de diapositiva 3"/>
          <p:cNvSpPr>
            <a:spLocks noGrp="1"/>
          </p:cNvSpPr>
          <p:nvPr>
            <p:ph type="sldNum" sz="quarter" idx="10"/>
          </p:nvPr>
        </p:nvSpPr>
        <p:spPr/>
        <p:txBody>
          <a:bodyPr/>
          <a:lstStyle/>
          <a:p>
            <a:fld id="{743D54E9-917E-45BF-9198-6262D6491903}" type="slidenum">
              <a:rPr lang="es-AR" smtClean="0"/>
              <a:t>1</a:t>
            </a:fld>
            <a:endParaRPr lang="es-AR"/>
          </a:p>
        </p:txBody>
      </p:sp>
    </p:spTree>
    <p:extLst>
      <p:ext uri="{BB962C8B-B14F-4D97-AF65-F5344CB8AC3E}">
        <p14:creationId xmlns:p14="http://schemas.microsoft.com/office/powerpoint/2010/main" val="1189145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200" b="0" i="0" u="none" strike="noStrike" kern="1200" baseline="0" dirty="0">
                <a:solidFill>
                  <a:schemeClr val="tx1"/>
                </a:solidFill>
                <a:latin typeface="+mn-lt"/>
                <a:ea typeface="+mn-ea"/>
                <a:cs typeface="+mn-cs"/>
              </a:rPr>
              <a:t>Es un servicio o software que permite capturar, archivar y organizar referencias y documentos, editar bibliografías</a:t>
            </a:r>
            <a:r>
              <a:rPr lang="es-AR" sz="1200" b="1" i="0" u="none" strike="noStrike" kern="1200" baseline="0" dirty="0">
                <a:solidFill>
                  <a:schemeClr val="tx1"/>
                </a:solidFill>
                <a:latin typeface="+mn-lt"/>
                <a:ea typeface="+mn-ea"/>
                <a:cs typeface="+mn-cs"/>
              </a:rPr>
              <a:t>* </a:t>
            </a:r>
            <a:r>
              <a:rPr lang="es-AR" sz="1200" b="0" i="0" u="none" strike="noStrike" kern="1200" baseline="0" dirty="0">
                <a:solidFill>
                  <a:schemeClr val="tx1"/>
                </a:solidFill>
                <a:latin typeface="+mn-lt"/>
                <a:ea typeface="+mn-ea"/>
                <a:cs typeface="+mn-cs"/>
              </a:rPr>
              <a:t>y textos con citas</a:t>
            </a:r>
            <a:r>
              <a:rPr lang="es-AR" sz="1200" b="1" i="0" u="none" strike="noStrike" kern="1200" baseline="0" dirty="0">
                <a:solidFill>
                  <a:schemeClr val="tx1"/>
                </a:solidFill>
                <a:latin typeface="+mn-lt"/>
                <a:ea typeface="+mn-ea"/>
                <a:cs typeface="+mn-cs"/>
              </a:rPr>
              <a:t>* </a:t>
            </a:r>
            <a:r>
              <a:rPr lang="es-AR" sz="1200" b="0" i="0" u="none" strike="noStrike" kern="1200" baseline="0" dirty="0">
                <a:solidFill>
                  <a:schemeClr val="tx1"/>
                </a:solidFill>
                <a:latin typeface="+mn-lt"/>
                <a:ea typeface="+mn-ea"/>
                <a:cs typeface="+mn-cs"/>
              </a:rPr>
              <a:t>y referencias en múltiples </a:t>
            </a:r>
            <a:r>
              <a:rPr lang="es-AR" sz="1200" b="0" i="1" u="none" strike="noStrike" kern="1200" baseline="0" dirty="0">
                <a:solidFill>
                  <a:schemeClr val="tx1"/>
                </a:solidFill>
                <a:latin typeface="+mn-lt"/>
                <a:ea typeface="+mn-ea"/>
                <a:cs typeface="+mn-cs"/>
              </a:rPr>
              <a:t>estilos</a:t>
            </a:r>
            <a:r>
              <a:rPr lang="es-AR" sz="1200" b="0" i="0" u="none" strike="noStrike" kern="1200" baseline="0" dirty="0">
                <a:solidFill>
                  <a:schemeClr val="tx1"/>
                </a:solidFill>
                <a:latin typeface="+mn-lt"/>
                <a:ea typeface="+mn-ea"/>
                <a:cs typeface="+mn-cs"/>
              </a:rPr>
              <a:t>, compartir información, etc. Es decir, te facilita tener una </a:t>
            </a:r>
            <a:r>
              <a:rPr lang="es-AR" sz="1200" b="1" i="0" u="none" strike="noStrike" kern="1200" baseline="0" dirty="0">
                <a:solidFill>
                  <a:schemeClr val="tx1"/>
                </a:solidFill>
                <a:latin typeface="+mn-lt"/>
                <a:ea typeface="+mn-ea"/>
                <a:cs typeface="+mn-cs"/>
              </a:rPr>
              <a:t>base de datos personal </a:t>
            </a:r>
            <a:r>
              <a:rPr lang="es-AR" sz="1200" b="0" i="0" u="none" strike="noStrike" kern="1200" baseline="0" dirty="0">
                <a:solidFill>
                  <a:schemeClr val="tx1"/>
                </a:solidFill>
                <a:latin typeface="+mn-lt"/>
                <a:ea typeface="+mn-ea"/>
                <a:cs typeface="+mn-cs"/>
              </a:rPr>
              <a:t>con tu propia documentación y sobre esa base de datos te proporciona diversas prestaciones. Es como ir construyendo tu propio sistema de información científica. </a:t>
            </a:r>
          </a:p>
          <a:p>
            <a:r>
              <a:rPr lang="es-AR" sz="1200" b="0" i="0" u="none" strike="noStrike" kern="1200" baseline="0" dirty="0">
                <a:solidFill>
                  <a:schemeClr val="tx1"/>
                </a:solidFill>
                <a:latin typeface="+mn-lt"/>
                <a:ea typeface="+mn-ea"/>
                <a:cs typeface="+mn-cs"/>
              </a:rPr>
              <a:t>También los ofrecen las </a:t>
            </a:r>
            <a:r>
              <a:rPr lang="es-AR" sz="1200" b="1" i="0" u="none" strike="noStrike" kern="1200" baseline="0" dirty="0">
                <a:solidFill>
                  <a:schemeClr val="tx1"/>
                </a:solidFill>
                <a:latin typeface="+mn-lt"/>
                <a:ea typeface="+mn-ea"/>
                <a:cs typeface="+mn-cs"/>
              </a:rPr>
              <a:t>bibliotecas universitarias</a:t>
            </a:r>
            <a:r>
              <a:rPr lang="es-AR" sz="1200" b="0" i="0" u="none" strike="noStrike" kern="1200" baseline="0" dirty="0">
                <a:solidFill>
                  <a:schemeClr val="tx1"/>
                </a:solidFill>
                <a:latin typeface="+mn-lt"/>
                <a:ea typeface="+mn-ea"/>
                <a:cs typeface="+mn-cs"/>
              </a:rPr>
              <a:t>. En efecto, casi todas cuentan con uno o varios gestores para los miembros de la universidad, como tú. </a:t>
            </a:r>
            <a:endParaRPr lang="es-AR" dirty="0"/>
          </a:p>
          <a:p>
            <a:r>
              <a:rPr lang="es-AR" dirty="0"/>
              <a:t>Los datos se pueden introducir de manera manual o automática, a partir de búsquedas en catálogos.</a:t>
            </a:r>
          </a:p>
          <a:p>
            <a:r>
              <a:rPr lang="es-AR" sz="1200" b="0" i="0" u="none" strike="noStrike" kern="1200" baseline="0" dirty="0">
                <a:solidFill>
                  <a:schemeClr val="tx1"/>
                </a:solidFill>
                <a:latin typeface="+mn-lt"/>
                <a:ea typeface="+mn-ea"/>
                <a:cs typeface="+mn-cs"/>
              </a:rPr>
              <a:t>La ventaja que tienes con un </a:t>
            </a:r>
            <a:r>
              <a:rPr lang="es-AR" sz="1200" b="1" i="0" u="none" strike="noStrike" kern="1200" baseline="0" dirty="0">
                <a:solidFill>
                  <a:schemeClr val="tx1"/>
                </a:solidFill>
                <a:latin typeface="+mn-lt"/>
                <a:ea typeface="+mn-ea"/>
                <a:cs typeface="+mn-cs"/>
              </a:rPr>
              <a:t>gestor bibliográfico </a:t>
            </a:r>
            <a:r>
              <a:rPr lang="es-AR" sz="1200" b="0" i="0" u="none" strike="noStrike" kern="1200" baseline="0" dirty="0">
                <a:solidFill>
                  <a:schemeClr val="tx1"/>
                </a:solidFill>
                <a:latin typeface="+mn-lt"/>
                <a:ea typeface="+mn-ea"/>
                <a:cs typeface="+mn-cs"/>
              </a:rPr>
              <a:t>es que te va a permitir trabajar con todos o la mayoría de ellos (estilos bibliográficos)</a:t>
            </a:r>
            <a:endParaRPr lang="es-AR" dirty="0"/>
          </a:p>
        </p:txBody>
      </p:sp>
      <p:sp>
        <p:nvSpPr>
          <p:cNvPr id="4" name="Marcador de número de diapositiva 3"/>
          <p:cNvSpPr>
            <a:spLocks noGrp="1"/>
          </p:cNvSpPr>
          <p:nvPr>
            <p:ph type="sldNum" sz="quarter" idx="10"/>
          </p:nvPr>
        </p:nvSpPr>
        <p:spPr/>
        <p:txBody>
          <a:bodyPr/>
          <a:lstStyle/>
          <a:p>
            <a:fld id="{743D54E9-917E-45BF-9198-6262D6491903}" type="slidenum">
              <a:rPr lang="es-AR" smtClean="0"/>
              <a:t>11</a:t>
            </a:fld>
            <a:endParaRPr lang="es-AR"/>
          </a:p>
        </p:txBody>
      </p:sp>
    </p:spTree>
    <p:extLst>
      <p:ext uri="{BB962C8B-B14F-4D97-AF65-F5344CB8AC3E}">
        <p14:creationId xmlns:p14="http://schemas.microsoft.com/office/powerpoint/2010/main" val="3195489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200" b="0" i="0" u="none" strike="noStrike" kern="1200" baseline="0" dirty="0">
                <a:solidFill>
                  <a:schemeClr val="tx1"/>
                </a:solidFill>
                <a:latin typeface="+mn-lt"/>
                <a:ea typeface="+mn-ea"/>
                <a:cs typeface="+mn-cs"/>
              </a:rPr>
              <a:t>Para </a:t>
            </a:r>
            <a:r>
              <a:rPr lang="es-AR" sz="1200" b="1" i="0" u="none" strike="noStrike" kern="1200" baseline="0" dirty="0">
                <a:solidFill>
                  <a:schemeClr val="tx1"/>
                </a:solidFill>
                <a:latin typeface="+mn-lt"/>
                <a:ea typeface="+mn-ea"/>
                <a:cs typeface="+mn-cs"/>
              </a:rPr>
              <a:t>usar un gestor bibliográfico </a:t>
            </a:r>
            <a:r>
              <a:rPr lang="es-AR" sz="1200" b="0" i="0" u="none" strike="noStrike" kern="1200" baseline="0" dirty="0">
                <a:solidFill>
                  <a:schemeClr val="tx1"/>
                </a:solidFill>
                <a:latin typeface="+mn-lt"/>
                <a:ea typeface="+mn-ea"/>
                <a:cs typeface="+mn-cs"/>
              </a:rPr>
              <a:t>tendrás que elegir </a:t>
            </a:r>
            <a:r>
              <a:rPr lang="es-AR" sz="1200" b="0" i="0" u="none" strike="noStrike" kern="1200" baseline="0" dirty="0" err="1">
                <a:solidFill>
                  <a:schemeClr val="tx1"/>
                </a:solidFill>
                <a:latin typeface="+mn-lt"/>
                <a:ea typeface="+mn-ea"/>
                <a:cs typeface="+mn-cs"/>
              </a:rPr>
              <a:t>cuál.En</a:t>
            </a:r>
            <a:r>
              <a:rPr lang="es-AR" sz="1200" b="0" i="0" u="none" strike="noStrike" kern="1200" baseline="0" dirty="0">
                <a:solidFill>
                  <a:schemeClr val="tx1"/>
                </a:solidFill>
                <a:latin typeface="+mn-lt"/>
                <a:ea typeface="+mn-ea"/>
                <a:cs typeface="+mn-cs"/>
              </a:rPr>
              <a:t> la biblioteca de la universidad te pueden asesorar, incluso es posible que den cursillos o formación. En cuanto te familiarices con su manejo, puedes ir incorporando referencias (y documentos, si son </a:t>
            </a:r>
            <a:r>
              <a:rPr lang="es-AR" sz="1200" b="0" i="0" u="none" strike="noStrike" kern="1200" baseline="0" dirty="0" err="1">
                <a:solidFill>
                  <a:schemeClr val="tx1"/>
                </a:solidFill>
                <a:latin typeface="+mn-lt"/>
                <a:ea typeface="+mn-ea"/>
                <a:cs typeface="+mn-cs"/>
              </a:rPr>
              <a:t>pdf</a:t>
            </a:r>
            <a:r>
              <a:rPr lang="es-AR" sz="1200" b="0" i="0" u="none" strike="noStrike" kern="1200" baseline="0" dirty="0">
                <a:solidFill>
                  <a:schemeClr val="tx1"/>
                </a:solidFill>
                <a:latin typeface="+mn-lt"/>
                <a:ea typeface="+mn-ea"/>
                <a:cs typeface="+mn-cs"/>
              </a:rPr>
              <a:t> o similares). Las puedes integrar capturándolas de buscadores y bases de datos, pero también </a:t>
            </a:r>
            <a:r>
              <a:rPr lang="es-AR" sz="1200" b="0" i="1" u="none" strike="noStrike" kern="1200" baseline="0" dirty="0">
                <a:solidFill>
                  <a:schemeClr val="tx1"/>
                </a:solidFill>
                <a:latin typeface="+mn-lt"/>
                <a:ea typeface="+mn-ea"/>
                <a:cs typeface="+mn-cs"/>
              </a:rPr>
              <a:t>tecleando </a:t>
            </a:r>
            <a:r>
              <a:rPr lang="es-AR" sz="1200" b="0" i="0" u="none" strike="noStrike" kern="1200" baseline="0" dirty="0">
                <a:solidFill>
                  <a:schemeClr val="tx1"/>
                </a:solidFill>
                <a:latin typeface="+mn-lt"/>
                <a:ea typeface="+mn-ea"/>
                <a:cs typeface="+mn-cs"/>
              </a:rPr>
              <a:t>los datos, por supuesto. O con ambos procedimientos: añadiendo y modificando datos a los que importes automáticamente (por ejemplo, etiquetas para clasificar tu material). </a:t>
            </a:r>
          </a:p>
          <a:p>
            <a:r>
              <a:rPr lang="es-AR" sz="1200" b="0" i="0" u="none" strike="noStrike" kern="1200" baseline="0" dirty="0">
                <a:solidFill>
                  <a:schemeClr val="tx1"/>
                </a:solidFill>
                <a:latin typeface="+mn-lt"/>
                <a:ea typeface="+mn-ea"/>
                <a:cs typeface="+mn-cs"/>
              </a:rPr>
              <a:t>Además de gestionar tu documentación, podrás hacer búsquedas, listados, bibliografías</a:t>
            </a:r>
            <a:r>
              <a:rPr lang="es-AR" sz="1200" b="1" i="0" u="none" strike="noStrike" kern="1200" baseline="0" dirty="0">
                <a:solidFill>
                  <a:schemeClr val="tx1"/>
                </a:solidFill>
                <a:latin typeface="+mn-lt"/>
                <a:ea typeface="+mn-ea"/>
                <a:cs typeface="+mn-cs"/>
              </a:rPr>
              <a:t>*</a:t>
            </a:r>
            <a:r>
              <a:rPr lang="es-AR" sz="1200" b="0" i="0" u="none" strike="noStrike" kern="1200" baseline="0" dirty="0">
                <a:solidFill>
                  <a:schemeClr val="tx1"/>
                </a:solidFill>
                <a:latin typeface="+mn-lt"/>
                <a:ea typeface="+mn-ea"/>
                <a:cs typeface="+mn-cs"/>
              </a:rPr>
              <a:t>, cuando te haga falta. E incorporar las citas</a:t>
            </a:r>
            <a:r>
              <a:rPr lang="es-AR" sz="1200" b="1" i="0" u="none" strike="noStrike" kern="1200" baseline="0" dirty="0">
                <a:solidFill>
                  <a:schemeClr val="tx1"/>
                </a:solidFill>
                <a:latin typeface="+mn-lt"/>
                <a:ea typeface="+mn-ea"/>
                <a:cs typeface="+mn-cs"/>
              </a:rPr>
              <a:t>* </a:t>
            </a:r>
            <a:r>
              <a:rPr lang="es-AR" sz="1200" b="0" i="0" u="none" strike="noStrike" kern="1200" baseline="0" dirty="0">
                <a:solidFill>
                  <a:schemeClr val="tx1"/>
                </a:solidFill>
                <a:latin typeface="+mn-lt"/>
                <a:ea typeface="+mn-ea"/>
                <a:cs typeface="+mn-cs"/>
              </a:rPr>
              <a:t>y referencias a tus trabajos, mediante una extensión asociada a </a:t>
            </a:r>
            <a:r>
              <a:rPr lang="es-AR" sz="1200" b="0" i="1" u="none" strike="noStrike" kern="1200" baseline="0" dirty="0">
                <a:solidFill>
                  <a:schemeClr val="tx1"/>
                </a:solidFill>
                <a:latin typeface="+mn-lt"/>
                <a:ea typeface="+mn-ea"/>
                <a:cs typeface="+mn-cs"/>
              </a:rPr>
              <a:t>Word, </a:t>
            </a:r>
            <a:r>
              <a:rPr lang="es-AR" sz="1200" b="0" i="0" u="none" strike="noStrike" kern="1200" baseline="0" dirty="0">
                <a:solidFill>
                  <a:schemeClr val="tx1"/>
                </a:solidFill>
                <a:latin typeface="+mn-lt"/>
                <a:ea typeface="+mn-ea"/>
                <a:cs typeface="+mn-cs"/>
              </a:rPr>
              <a:t>lo cual es muy útil si son muchas, en un trabajo fin de grado, fin de máster, etc. Y todo en el </a:t>
            </a:r>
            <a:r>
              <a:rPr lang="es-AR" sz="1200" b="0" i="1" u="none" strike="noStrike" kern="1200" baseline="0" dirty="0">
                <a:solidFill>
                  <a:schemeClr val="tx1"/>
                </a:solidFill>
                <a:latin typeface="+mn-lt"/>
                <a:ea typeface="+mn-ea"/>
                <a:cs typeface="+mn-cs"/>
              </a:rPr>
              <a:t>estilo bibliográfico </a:t>
            </a:r>
            <a:r>
              <a:rPr lang="es-AR" sz="1200" b="0" i="0" u="none" strike="noStrike" kern="1200" baseline="0" dirty="0">
                <a:solidFill>
                  <a:schemeClr val="tx1"/>
                </a:solidFill>
                <a:latin typeface="+mn-lt"/>
                <a:ea typeface="+mn-ea"/>
                <a:cs typeface="+mn-cs"/>
              </a:rPr>
              <a:t>que te pidan.</a:t>
            </a:r>
          </a:p>
          <a:p>
            <a:pPr marL="0" indent="0">
              <a:buNone/>
            </a:pPr>
            <a:r>
              <a:rPr lang="es-AR" dirty="0"/>
              <a:t>Hay numerosos sistemas de gestión bibliográfica, pero quizá una media docena son los más famosos y utilizados. Aparte de las diferencias en el detalle de las prestaciones hay dos grandes factores que los caracterizan: </a:t>
            </a:r>
          </a:p>
          <a:p>
            <a:r>
              <a:rPr lang="es-AR" dirty="0"/>
              <a:t> Su funcionamiento </a:t>
            </a:r>
            <a:r>
              <a:rPr lang="es-AR" b="1" i="1" dirty="0"/>
              <a:t>en la nube / desktop</a:t>
            </a:r>
            <a:r>
              <a:rPr lang="es-AR" i="1" dirty="0"/>
              <a:t>: </a:t>
            </a:r>
            <a:r>
              <a:rPr lang="es-AR" dirty="0"/>
              <a:t>en qué medida operan como servicios en línea donde tu base de datos la tienes accesible en cualquier punto de Internet o como software de escritorio con tus contenidos radicados en tu ordenador. </a:t>
            </a:r>
          </a:p>
          <a:p>
            <a:r>
              <a:rPr lang="es-AR" dirty="0"/>
              <a:t> Su </a:t>
            </a:r>
            <a:r>
              <a:rPr lang="es-AR" b="1" dirty="0"/>
              <a:t>modelo de negocio</a:t>
            </a:r>
            <a:r>
              <a:rPr lang="es-AR" dirty="0"/>
              <a:t>: si cobran al usuario final o institución suscriptora o si se financian por otras vías (publicidad, etc.). </a:t>
            </a:r>
          </a:p>
          <a:p>
            <a:endParaRPr lang="es-AR" dirty="0"/>
          </a:p>
        </p:txBody>
      </p:sp>
      <p:sp>
        <p:nvSpPr>
          <p:cNvPr id="4" name="Marcador de número de diapositiva 3"/>
          <p:cNvSpPr>
            <a:spLocks noGrp="1"/>
          </p:cNvSpPr>
          <p:nvPr>
            <p:ph type="sldNum" sz="quarter" idx="10"/>
          </p:nvPr>
        </p:nvSpPr>
        <p:spPr/>
        <p:txBody>
          <a:bodyPr/>
          <a:lstStyle/>
          <a:p>
            <a:fld id="{743D54E9-917E-45BF-9198-6262D6491903}" type="slidenum">
              <a:rPr lang="es-AR" smtClean="0"/>
              <a:t>12</a:t>
            </a:fld>
            <a:endParaRPr lang="es-AR"/>
          </a:p>
        </p:txBody>
      </p:sp>
    </p:spTree>
    <p:extLst>
      <p:ext uri="{BB962C8B-B14F-4D97-AF65-F5344CB8AC3E}">
        <p14:creationId xmlns:p14="http://schemas.microsoft.com/office/powerpoint/2010/main" val="154242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200" b="1" i="1" u="none" strike="noStrike" kern="1200" baseline="0" dirty="0" err="1">
                <a:solidFill>
                  <a:schemeClr val="tx1"/>
                </a:solidFill>
                <a:latin typeface="+mn-lt"/>
                <a:ea typeface="+mn-ea"/>
                <a:cs typeface="+mn-cs"/>
              </a:rPr>
              <a:t>CiteULike</a:t>
            </a:r>
            <a:r>
              <a:rPr lang="es-AR" sz="1200" b="0" i="1" u="none" strike="noStrike" kern="1200" baseline="0" dirty="0">
                <a:solidFill>
                  <a:schemeClr val="tx1"/>
                </a:solidFill>
                <a:latin typeface="+mn-lt"/>
                <a:ea typeface="+mn-ea"/>
                <a:cs typeface="+mn-cs"/>
              </a:rPr>
              <a:t>: </a:t>
            </a:r>
            <a:r>
              <a:rPr lang="es-AR" sz="1200" b="0" i="0" u="none" strike="noStrike" kern="1200" baseline="0" dirty="0">
                <a:solidFill>
                  <a:schemeClr val="tx1"/>
                </a:solidFill>
                <a:latin typeface="+mn-lt"/>
                <a:ea typeface="+mn-ea"/>
                <a:cs typeface="+mn-cs"/>
              </a:rPr>
              <a:t>servicio en línea de uso gratuito en Internet: contenidos </a:t>
            </a:r>
            <a:r>
              <a:rPr lang="es-AR" sz="1200" b="0" i="1" u="none" strike="noStrike" kern="1200" baseline="0" dirty="0">
                <a:solidFill>
                  <a:schemeClr val="tx1"/>
                </a:solidFill>
                <a:latin typeface="+mn-lt"/>
                <a:ea typeface="+mn-ea"/>
                <a:cs typeface="+mn-cs"/>
              </a:rPr>
              <a:t>en la nube. </a:t>
            </a:r>
            <a:r>
              <a:rPr lang="es-AR" sz="1200" b="0" i="0" u="none" strike="noStrike" kern="1200" baseline="0" dirty="0">
                <a:solidFill>
                  <a:schemeClr val="tx1"/>
                </a:solidFill>
                <a:latin typeface="+mn-lt"/>
                <a:ea typeface="+mn-ea"/>
                <a:cs typeface="+mn-cs"/>
              </a:rPr>
              <a:t>Funciona al estilo de una web social de </a:t>
            </a:r>
            <a:r>
              <a:rPr lang="es-AR" sz="1200" b="0" i="1" u="none" strike="noStrike" kern="1200" baseline="0" dirty="0">
                <a:solidFill>
                  <a:schemeClr val="tx1"/>
                </a:solidFill>
                <a:latin typeface="+mn-lt"/>
                <a:ea typeface="+mn-ea"/>
                <a:cs typeface="+mn-cs"/>
              </a:rPr>
              <a:t>favoritos</a:t>
            </a:r>
            <a:r>
              <a:rPr lang="es-AR" sz="1200" b="0" i="0" u="none" strike="noStrike" kern="1200" baseline="0" dirty="0">
                <a:solidFill>
                  <a:schemeClr val="tx1"/>
                </a:solidFill>
                <a:latin typeface="+mn-lt"/>
                <a:ea typeface="+mn-ea"/>
                <a:cs typeface="+mn-cs"/>
              </a:rPr>
              <a:t>, bajo la filosofía de compartir referencias de documentos científicos. Captura referencias de la Web </a:t>
            </a:r>
            <a:r>
              <a:rPr lang="es-AR" sz="1200" b="0" i="1" u="none" strike="noStrike" kern="1200" baseline="0" dirty="0">
                <a:solidFill>
                  <a:schemeClr val="tx1"/>
                </a:solidFill>
                <a:latin typeface="+mn-lt"/>
                <a:ea typeface="+mn-ea"/>
                <a:cs typeface="+mn-cs"/>
              </a:rPr>
              <a:t>extrayendo </a:t>
            </a:r>
            <a:r>
              <a:rPr lang="es-AR" sz="1200" b="0" i="0" u="none" strike="noStrike" kern="1200" baseline="0" dirty="0">
                <a:solidFill>
                  <a:schemeClr val="tx1"/>
                </a:solidFill>
                <a:latin typeface="+mn-lt"/>
                <a:ea typeface="+mn-ea"/>
                <a:cs typeface="+mn-cs"/>
              </a:rPr>
              <a:t>los datos bibliográficos. Permite organizarlas mediante etiquetas. Es posible generar bibliografías en muchos estilos. Se puede compartir en grupos. No sirve para editar textos con citas y referencias. http://www.citeulike.org/ </a:t>
            </a:r>
          </a:p>
          <a:p>
            <a:endParaRPr lang="es-AR" sz="1200" b="0" i="0" u="none" strike="noStrike" kern="1200" baseline="0" dirty="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743D54E9-917E-45BF-9198-6262D6491903}" type="slidenum">
              <a:rPr lang="es-AR" smtClean="0"/>
              <a:t>13</a:t>
            </a:fld>
            <a:endParaRPr lang="es-AR"/>
          </a:p>
        </p:txBody>
      </p:sp>
    </p:spTree>
    <p:extLst>
      <p:ext uri="{BB962C8B-B14F-4D97-AF65-F5344CB8AC3E}">
        <p14:creationId xmlns:p14="http://schemas.microsoft.com/office/powerpoint/2010/main" val="2662911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200" b="1" i="1" u="none" strike="noStrike" kern="1200" baseline="0" dirty="0" err="1">
                <a:solidFill>
                  <a:schemeClr val="tx1"/>
                </a:solidFill>
                <a:latin typeface="+mn-lt"/>
                <a:ea typeface="+mn-ea"/>
                <a:cs typeface="+mn-cs"/>
              </a:rPr>
              <a:t>EndNote</a:t>
            </a:r>
            <a:r>
              <a:rPr lang="es-AR" sz="1200" b="0" i="1" u="none" strike="noStrike" kern="1200" baseline="0" dirty="0">
                <a:solidFill>
                  <a:schemeClr val="tx1"/>
                </a:solidFill>
                <a:latin typeface="+mn-lt"/>
                <a:ea typeface="+mn-ea"/>
                <a:cs typeface="+mn-cs"/>
              </a:rPr>
              <a:t>: </a:t>
            </a:r>
            <a:r>
              <a:rPr lang="es-AR" sz="1200" b="0" i="0" u="none" strike="noStrike" kern="1200" baseline="0" dirty="0">
                <a:solidFill>
                  <a:schemeClr val="tx1"/>
                </a:solidFill>
                <a:latin typeface="+mn-lt"/>
                <a:ea typeface="+mn-ea"/>
                <a:cs typeface="+mn-cs"/>
              </a:rPr>
              <a:t>servicio en línea de pago asociado a la plataforma de bases de datos </a:t>
            </a:r>
            <a:r>
              <a:rPr lang="es-AR" sz="1200" b="0" i="1" u="none" strike="noStrike" kern="1200" baseline="0" dirty="0">
                <a:solidFill>
                  <a:schemeClr val="tx1"/>
                </a:solidFill>
                <a:latin typeface="+mn-lt"/>
                <a:ea typeface="+mn-ea"/>
                <a:cs typeface="+mn-cs"/>
              </a:rPr>
              <a:t>Web </a:t>
            </a:r>
            <a:r>
              <a:rPr lang="es-AR" sz="1200" b="0" i="1" u="none" strike="noStrike" kern="1200" baseline="0" dirty="0" err="1">
                <a:solidFill>
                  <a:schemeClr val="tx1"/>
                </a:solidFill>
                <a:latin typeface="+mn-lt"/>
                <a:ea typeface="+mn-ea"/>
                <a:cs typeface="+mn-cs"/>
              </a:rPr>
              <a:t>of</a:t>
            </a:r>
            <a:r>
              <a:rPr lang="es-AR" sz="1200" b="0" i="1" u="none" strike="noStrike" kern="1200" baseline="0" dirty="0">
                <a:solidFill>
                  <a:schemeClr val="tx1"/>
                </a:solidFill>
                <a:latin typeface="+mn-lt"/>
                <a:ea typeface="+mn-ea"/>
                <a:cs typeface="+mn-cs"/>
              </a:rPr>
              <a:t> </a:t>
            </a:r>
            <a:r>
              <a:rPr lang="es-AR" sz="1200" b="0" i="1" u="none" strike="noStrike" kern="1200" baseline="0" dirty="0" err="1">
                <a:solidFill>
                  <a:schemeClr val="tx1"/>
                </a:solidFill>
                <a:latin typeface="+mn-lt"/>
                <a:ea typeface="+mn-ea"/>
                <a:cs typeface="+mn-cs"/>
              </a:rPr>
              <a:t>Knowledge</a:t>
            </a:r>
            <a:r>
              <a:rPr lang="es-AR" sz="1200" b="0" i="1" u="none" strike="noStrike" kern="1200" baseline="0" dirty="0">
                <a:solidFill>
                  <a:schemeClr val="tx1"/>
                </a:solidFill>
                <a:latin typeface="+mn-lt"/>
                <a:ea typeface="+mn-ea"/>
                <a:cs typeface="+mn-cs"/>
              </a:rPr>
              <a:t> </a:t>
            </a:r>
            <a:r>
              <a:rPr lang="es-AR" sz="1200" b="0" i="0" u="none" strike="noStrike" kern="1200" baseline="0" dirty="0">
                <a:solidFill>
                  <a:schemeClr val="tx1"/>
                </a:solidFill>
                <a:latin typeface="+mn-lt"/>
                <a:ea typeface="+mn-ea"/>
                <a:cs typeface="+mn-cs"/>
              </a:rPr>
              <a:t>y por esta razón disponible en todas las universidades. Los contenidos están </a:t>
            </a:r>
            <a:r>
              <a:rPr lang="es-AR" sz="1200" b="0" i="1" u="none" strike="noStrike" kern="1200" baseline="0" dirty="0">
                <a:solidFill>
                  <a:schemeClr val="tx1"/>
                </a:solidFill>
                <a:latin typeface="+mn-lt"/>
                <a:ea typeface="+mn-ea"/>
                <a:cs typeface="+mn-cs"/>
              </a:rPr>
              <a:t>en la nube</a:t>
            </a:r>
            <a:r>
              <a:rPr lang="es-AR" sz="1200" b="0" i="0" u="none" strike="noStrike" kern="1200" baseline="0" dirty="0">
                <a:solidFill>
                  <a:schemeClr val="tx1"/>
                </a:solidFill>
                <a:latin typeface="+mn-lt"/>
                <a:ea typeface="+mn-ea"/>
                <a:cs typeface="+mn-cs"/>
              </a:rPr>
              <a:t>, utilizables desde cualquier sitio. Importa referencias y documentos de cientos de fuentes electrónicas. Permite editar textos con citas y referencias, así como generar bibliografías en numerosos estilos. Se pueden compartir referencias y documentos con colegas y grupos. </a:t>
            </a:r>
            <a:endParaRPr lang="es-AR" dirty="0"/>
          </a:p>
        </p:txBody>
      </p:sp>
      <p:sp>
        <p:nvSpPr>
          <p:cNvPr id="4" name="Marcador de número de diapositiva 3"/>
          <p:cNvSpPr>
            <a:spLocks noGrp="1"/>
          </p:cNvSpPr>
          <p:nvPr>
            <p:ph type="sldNum" sz="quarter" idx="10"/>
          </p:nvPr>
        </p:nvSpPr>
        <p:spPr/>
        <p:txBody>
          <a:bodyPr/>
          <a:lstStyle/>
          <a:p>
            <a:fld id="{743D54E9-917E-45BF-9198-6262D6491903}" type="slidenum">
              <a:rPr lang="es-AR" smtClean="0"/>
              <a:t>14</a:t>
            </a:fld>
            <a:endParaRPr lang="es-AR"/>
          </a:p>
        </p:txBody>
      </p:sp>
    </p:spTree>
    <p:extLst>
      <p:ext uri="{BB962C8B-B14F-4D97-AF65-F5344CB8AC3E}">
        <p14:creationId xmlns:p14="http://schemas.microsoft.com/office/powerpoint/2010/main" val="2841420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200" b="1" i="1" u="none" strike="noStrike" kern="1200" baseline="0" dirty="0">
                <a:solidFill>
                  <a:schemeClr val="tx1"/>
                </a:solidFill>
                <a:latin typeface="+mn-lt"/>
                <a:ea typeface="+mn-ea"/>
                <a:cs typeface="+mn-cs"/>
              </a:rPr>
              <a:t>Mendeley</a:t>
            </a:r>
            <a:r>
              <a:rPr lang="es-AR" sz="1200" b="0" i="1" u="none" strike="noStrike" kern="1200" baseline="0" dirty="0">
                <a:solidFill>
                  <a:schemeClr val="tx1"/>
                </a:solidFill>
                <a:latin typeface="+mn-lt"/>
                <a:ea typeface="+mn-ea"/>
                <a:cs typeface="+mn-cs"/>
              </a:rPr>
              <a:t>: </a:t>
            </a:r>
            <a:r>
              <a:rPr lang="es-AR" sz="1200" b="0" i="0" u="none" strike="noStrike" kern="1200" baseline="0" dirty="0">
                <a:solidFill>
                  <a:schemeClr val="tx1"/>
                </a:solidFill>
                <a:latin typeface="+mn-lt"/>
                <a:ea typeface="+mn-ea"/>
                <a:cs typeface="+mn-cs"/>
              </a:rPr>
              <a:t>gestor de referencias y red social académica que opera mediante un software que se instala en múltiples ordenadores y dispositivos móviles y se sincroniza con un servicio en línea. Su versión normal es gratuita, aunque tiene versiones </a:t>
            </a:r>
            <a:r>
              <a:rPr lang="es-AR" sz="1200" b="0" i="1" u="none" strike="noStrike" kern="1200" baseline="0" dirty="0">
                <a:solidFill>
                  <a:schemeClr val="tx1"/>
                </a:solidFill>
                <a:latin typeface="+mn-lt"/>
                <a:ea typeface="+mn-ea"/>
                <a:cs typeface="+mn-cs"/>
              </a:rPr>
              <a:t>premium </a:t>
            </a:r>
            <a:r>
              <a:rPr lang="es-AR" sz="1200" b="0" i="0" u="none" strike="noStrike" kern="1200" baseline="0" dirty="0">
                <a:solidFill>
                  <a:schemeClr val="tx1"/>
                </a:solidFill>
                <a:latin typeface="+mn-lt"/>
                <a:ea typeface="+mn-ea"/>
                <a:cs typeface="+mn-cs"/>
              </a:rPr>
              <a:t>e </a:t>
            </a:r>
            <a:r>
              <a:rPr lang="es-AR" sz="1200" b="0" i="0" u="none" strike="noStrike" kern="1200" baseline="0" dirty="0" err="1">
                <a:solidFill>
                  <a:schemeClr val="tx1"/>
                </a:solidFill>
                <a:latin typeface="+mn-lt"/>
                <a:ea typeface="+mn-ea"/>
                <a:cs typeface="+mn-cs"/>
              </a:rPr>
              <a:t>institicionales</a:t>
            </a:r>
            <a:r>
              <a:rPr lang="es-AR" sz="1200" b="0" i="0" u="none" strike="noStrike" kern="1200" baseline="0" dirty="0">
                <a:solidFill>
                  <a:schemeClr val="tx1"/>
                </a:solidFill>
                <a:latin typeface="+mn-lt"/>
                <a:ea typeface="+mn-ea"/>
                <a:cs typeface="+mn-cs"/>
              </a:rPr>
              <a:t> de pago. Permite importar referencias, archivar documentos, generar bibliografías, editar textos, compartir en grupo y acceder desde instalaciones con software. </a:t>
            </a:r>
            <a:endParaRPr lang="es-AR" dirty="0"/>
          </a:p>
        </p:txBody>
      </p:sp>
      <p:sp>
        <p:nvSpPr>
          <p:cNvPr id="4" name="Marcador de número de diapositiva 3"/>
          <p:cNvSpPr>
            <a:spLocks noGrp="1"/>
          </p:cNvSpPr>
          <p:nvPr>
            <p:ph type="sldNum" sz="quarter" idx="10"/>
          </p:nvPr>
        </p:nvSpPr>
        <p:spPr/>
        <p:txBody>
          <a:bodyPr/>
          <a:lstStyle/>
          <a:p>
            <a:fld id="{743D54E9-917E-45BF-9198-6262D6491903}" type="slidenum">
              <a:rPr lang="es-AR" smtClean="0"/>
              <a:t>15</a:t>
            </a:fld>
            <a:endParaRPr lang="es-AR"/>
          </a:p>
        </p:txBody>
      </p:sp>
    </p:spTree>
    <p:extLst>
      <p:ext uri="{BB962C8B-B14F-4D97-AF65-F5344CB8AC3E}">
        <p14:creationId xmlns:p14="http://schemas.microsoft.com/office/powerpoint/2010/main" val="3963405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200" b="1" i="1" u="none" strike="noStrike" kern="1200" baseline="0" dirty="0" err="1">
                <a:solidFill>
                  <a:schemeClr val="tx1"/>
                </a:solidFill>
                <a:latin typeface="+mn-lt"/>
                <a:ea typeface="+mn-ea"/>
                <a:cs typeface="+mn-cs"/>
              </a:rPr>
              <a:t>Papers</a:t>
            </a:r>
            <a:r>
              <a:rPr lang="es-AR" sz="1200" b="0" i="1" u="none" strike="noStrike" kern="1200" baseline="0" dirty="0">
                <a:solidFill>
                  <a:schemeClr val="tx1"/>
                </a:solidFill>
                <a:latin typeface="+mn-lt"/>
                <a:ea typeface="+mn-ea"/>
                <a:cs typeface="+mn-cs"/>
              </a:rPr>
              <a:t>: </a:t>
            </a:r>
            <a:r>
              <a:rPr lang="es-AR" sz="1200" b="0" i="0" u="none" strike="noStrike" kern="1200" baseline="0" dirty="0">
                <a:solidFill>
                  <a:schemeClr val="tx1"/>
                </a:solidFill>
                <a:latin typeface="+mn-lt"/>
                <a:ea typeface="+mn-ea"/>
                <a:cs typeface="+mn-cs"/>
              </a:rPr>
              <a:t>software de escritorio, de pago, que se instala en ordenadores para gestionar en modo local referencias y documentos. Busca, importa y clasifica los contenidos. Permite incluir anotaciones en los documentos. Ayuda a editar textos con citas y referencias. Tiene una herramienta para compartir y discutir información con los colegas. Interfaz estilo iTunes</a:t>
            </a:r>
            <a:r>
              <a:rPr lang="es-AR" sz="1200" b="0" i="1" u="none" strike="noStrike" kern="1200" baseline="0" dirty="0">
                <a:solidFill>
                  <a:schemeClr val="tx1"/>
                </a:solidFill>
                <a:latin typeface="+mn-lt"/>
                <a:ea typeface="+mn-ea"/>
                <a:cs typeface="+mn-cs"/>
              </a:rPr>
              <a:t>. </a:t>
            </a:r>
            <a:endParaRPr lang="es-AR" dirty="0"/>
          </a:p>
        </p:txBody>
      </p:sp>
      <p:sp>
        <p:nvSpPr>
          <p:cNvPr id="4" name="Marcador de número de diapositiva 3"/>
          <p:cNvSpPr>
            <a:spLocks noGrp="1"/>
          </p:cNvSpPr>
          <p:nvPr>
            <p:ph type="sldNum" sz="quarter" idx="10"/>
          </p:nvPr>
        </p:nvSpPr>
        <p:spPr/>
        <p:txBody>
          <a:bodyPr/>
          <a:lstStyle/>
          <a:p>
            <a:fld id="{743D54E9-917E-45BF-9198-6262D6491903}" type="slidenum">
              <a:rPr lang="es-AR" smtClean="0"/>
              <a:t>16</a:t>
            </a:fld>
            <a:endParaRPr lang="es-AR"/>
          </a:p>
        </p:txBody>
      </p:sp>
    </p:spTree>
    <p:extLst>
      <p:ext uri="{BB962C8B-B14F-4D97-AF65-F5344CB8AC3E}">
        <p14:creationId xmlns:p14="http://schemas.microsoft.com/office/powerpoint/2010/main" val="1652991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200" b="1" i="1" u="none" strike="noStrike" kern="1200" baseline="0" dirty="0" err="1">
                <a:solidFill>
                  <a:schemeClr val="tx1"/>
                </a:solidFill>
                <a:latin typeface="+mn-lt"/>
                <a:ea typeface="+mn-ea"/>
                <a:cs typeface="+mn-cs"/>
              </a:rPr>
              <a:t>RefWorks</a:t>
            </a:r>
            <a:r>
              <a:rPr lang="es-AR" sz="1200" b="0" i="1" u="none" strike="noStrike" kern="1200" baseline="0" dirty="0">
                <a:solidFill>
                  <a:schemeClr val="tx1"/>
                </a:solidFill>
                <a:latin typeface="+mn-lt"/>
                <a:ea typeface="+mn-ea"/>
                <a:cs typeface="+mn-cs"/>
              </a:rPr>
              <a:t>: </a:t>
            </a:r>
            <a:r>
              <a:rPr lang="es-AR" sz="1200" b="0" i="0" u="none" strike="noStrike" kern="1200" baseline="0" dirty="0">
                <a:solidFill>
                  <a:schemeClr val="tx1"/>
                </a:solidFill>
                <a:latin typeface="+mn-lt"/>
                <a:ea typeface="+mn-ea"/>
                <a:cs typeface="+mn-cs"/>
              </a:rPr>
              <a:t>servicio en línea, de pago, contratado por las bibliotecas en la mayoría de las universidades españolas para su uso por parte de profesores, investigadores y estudiantes. Facilita todas las prestaciones típicas de los gestores bibliográficos desde cualquier punto de Internet, sin instalación, mediante un código de grupo que permite su uso fuera del campus, también en dispositivos móviles. Se pueden importar referencias y documentos íntegros, archivarlos, organizarlos, generar bibliografías, editar textos con citas y referencias, compartir en la Red, etc. </a:t>
            </a:r>
          </a:p>
          <a:p>
            <a:r>
              <a:rPr lang="es-AR" sz="1200" b="0" i="0" u="none" strike="noStrike" kern="1200" baseline="0" dirty="0">
                <a:solidFill>
                  <a:schemeClr val="tx1"/>
                </a:solidFill>
                <a:latin typeface="+mn-lt"/>
                <a:ea typeface="+mn-ea"/>
                <a:cs typeface="+mn-cs"/>
              </a:rPr>
              <a:t>http://www.refworks.com/es/ </a:t>
            </a:r>
            <a:endParaRPr lang="es-AR" dirty="0"/>
          </a:p>
        </p:txBody>
      </p:sp>
      <p:sp>
        <p:nvSpPr>
          <p:cNvPr id="4" name="Marcador de número de diapositiva 3"/>
          <p:cNvSpPr>
            <a:spLocks noGrp="1"/>
          </p:cNvSpPr>
          <p:nvPr>
            <p:ph type="sldNum" sz="quarter" idx="10"/>
          </p:nvPr>
        </p:nvSpPr>
        <p:spPr/>
        <p:txBody>
          <a:bodyPr/>
          <a:lstStyle/>
          <a:p>
            <a:fld id="{743D54E9-917E-45BF-9198-6262D6491903}" type="slidenum">
              <a:rPr lang="es-AR" smtClean="0"/>
              <a:t>17</a:t>
            </a:fld>
            <a:endParaRPr lang="es-AR"/>
          </a:p>
        </p:txBody>
      </p:sp>
    </p:spTree>
    <p:extLst>
      <p:ext uri="{BB962C8B-B14F-4D97-AF65-F5344CB8AC3E}">
        <p14:creationId xmlns:p14="http://schemas.microsoft.com/office/powerpoint/2010/main" val="1087491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200" b="1" i="1" u="none" strike="noStrike" kern="1200" baseline="0" dirty="0">
                <a:solidFill>
                  <a:schemeClr val="tx1"/>
                </a:solidFill>
                <a:latin typeface="+mn-lt"/>
                <a:ea typeface="+mn-ea"/>
                <a:cs typeface="+mn-cs"/>
              </a:rPr>
              <a:t>Zotero</a:t>
            </a:r>
            <a:r>
              <a:rPr lang="es-AR" sz="1200" b="0" i="1" u="none" strike="noStrike" kern="1200" baseline="0" dirty="0">
                <a:solidFill>
                  <a:schemeClr val="tx1"/>
                </a:solidFill>
                <a:latin typeface="+mn-lt"/>
                <a:ea typeface="+mn-ea"/>
                <a:cs typeface="+mn-cs"/>
              </a:rPr>
              <a:t>: </a:t>
            </a:r>
            <a:r>
              <a:rPr lang="es-AR" sz="1200" b="0" i="0" u="none" strike="noStrike" kern="1200" baseline="0" dirty="0">
                <a:solidFill>
                  <a:schemeClr val="tx1"/>
                </a:solidFill>
                <a:latin typeface="+mn-lt"/>
                <a:ea typeface="+mn-ea"/>
                <a:cs typeface="+mn-cs"/>
              </a:rPr>
              <a:t>gestor bibliográfico que funciona mediante un software que se instala en tu ordenador y se puede ejecutar también en otros dispositivos, </a:t>
            </a:r>
            <a:r>
              <a:rPr lang="es-AR" sz="1200" b="0" i="0" u="none" strike="noStrike" kern="1200" baseline="0" dirty="0" err="1">
                <a:solidFill>
                  <a:schemeClr val="tx1"/>
                </a:solidFill>
                <a:latin typeface="+mn-lt"/>
                <a:ea typeface="+mn-ea"/>
                <a:cs typeface="+mn-cs"/>
              </a:rPr>
              <a:t>sincronizá-dose</a:t>
            </a:r>
            <a:r>
              <a:rPr lang="es-AR" sz="1200" b="0" i="0" u="none" strike="noStrike" kern="1200" baseline="0" dirty="0">
                <a:solidFill>
                  <a:schemeClr val="tx1"/>
                </a:solidFill>
                <a:latin typeface="+mn-lt"/>
                <a:ea typeface="+mn-ea"/>
                <a:cs typeface="+mn-cs"/>
              </a:rPr>
              <a:t> con un servicio en línea. Es un programa gratuito, de software libre, inicialmente asociado al navegador Firefox. Con </a:t>
            </a:r>
            <a:r>
              <a:rPr lang="es-AR" sz="1200" b="0" i="1" u="none" strike="noStrike" kern="1200" baseline="0" dirty="0">
                <a:solidFill>
                  <a:schemeClr val="tx1"/>
                </a:solidFill>
                <a:latin typeface="+mn-lt"/>
                <a:ea typeface="+mn-ea"/>
                <a:cs typeface="+mn-cs"/>
              </a:rPr>
              <a:t>Zotero </a:t>
            </a:r>
            <a:r>
              <a:rPr lang="es-AR" sz="1200" b="0" i="0" u="none" strike="noStrike" kern="1200" baseline="0" dirty="0">
                <a:solidFill>
                  <a:schemeClr val="tx1"/>
                </a:solidFill>
                <a:latin typeface="+mn-lt"/>
                <a:ea typeface="+mn-ea"/>
                <a:cs typeface="+mn-cs"/>
              </a:rPr>
              <a:t>puedes capturar referencias de cualquier página web, organizar datos y documentos, producir citas y bibliografías y colaborar con otras personas. </a:t>
            </a:r>
          </a:p>
          <a:p>
            <a:r>
              <a:rPr lang="es-AR" sz="1200" b="0" i="0" u="none" strike="noStrike" kern="1200" baseline="0" dirty="0">
                <a:solidFill>
                  <a:schemeClr val="tx1"/>
                </a:solidFill>
                <a:latin typeface="+mn-lt"/>
                <a:ea typeface="+mn-ea"/>
                <a:cs typeface="+mn-cs"/>
              </a:rPr>
              <a:t>https://www.zotero.org/ </a:t>
            </a:r>
            <a:endParaRPr lang="es-AR" dirty="0"/>
          </a:p>
        </p:txBody>
      </p:sp>
      <p:sp>
        <p:nvSpPr>
          <p:cNvPr id="4" name="Marcador de número de diapositiva 3"/>
          <p:cNvSpPr>
            <a:spLocks noGrp="1"/>
          </p:cNvSpPr>
          <p:nvPr>
            <p:ph type="sldNum" sz="quarter" idx="10"/>
          </p:nvPr>
        </p:nvSpPr>
        <p:spPr/>
        <p:txBody>
          <a:bodyPr/>
          <a:lstStyle/>
          <a:p>
            <a:fld id="{743D54E9-917E-45BF-9198-6262D6491903}" type="slidenum">
              <a:rPr lang="es-AR" smtClean="0"/>
              <a:t>18</a:t>
            </a:fld>
            <a:endParaRPr lang="es-AR"/>
          </a:p>
        </p:txBody>
      </p:sp>
    </p:spTree>
    <p:extLst>
      <p:ext uri="{BB962C8B-B14F-4D97-AF65-F5344CB8AC3E}">
        <p14:creationId xmlns:p14="http://schemas.microsoft.com/office/powerpoint/2010/main" val="4137493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200" b="0" i="0" u="none" strike="noStrike" kern="1200" baseline="0" dirty="0">
                <a:solidFill>
                  <a:schemeClr val="tx1"/>
                </a:solidFill>
                <a:latin typeface="+mn-lt"/>
                <a:ea typeface="+mn-ea"/>
                <a:cs typeface="+mn-cs"/>
              </a:rPr>
              <a:t>La ciencia se construye sobre la base del conocimiento anterior, aunque subiendo más alto(profundizando más). Hundir las raíces en la literatura previa es conveniente: es </a:t>
            </a:r>
            <a:r>
              <a:rPr lang="es-AR" sz="1200" b="1" i="0" u="none" strike="noStrike" kern="1200" baseline="0" dirty="0">
                <a:solidFill>
                  <a:schemeClr val="tx1"/>
                </a:solidFill>
                <a:latin typeface="+mn-lt"/>
                <a:ea typeface="+mn-ea"/>
                <a:cs typeface="+mn-cs"/>
              </a:rPr>
              <a:t>documentar el trabajo</a:t>
            </a:r>
            <a:r>
              <a:rPr lang="es-AR" sz="1200" b="0" i="0" u="none" strike="noStrike" kern="1200" baseline="0" dirty="0">
                <a:solidFill>
                  <a:schemeClr val="tx1"/>
                </a:solidFill>
                <a:latin typeface="+mn-lt"/>
                <a:ea typeface="+mn-ea"/>
                <a:cs typeface="+mn-cs"/>
              </a:rPr>
              <a:t>. Pero tienes que hacerlo bien: tanto si incluyes frases literales, datos o tablas, como si parafraseas o resumes las ideas de otro autor, tienes que </a:t>
            </a:r>
            <a:r>
              <a:rPr lang="es-AR" sz="1200" b="1" i="0" u="none" strike="noStrike" kern="1200" baseline="0" dirty="0">
                <a:solidFill>
                  <a:schemeClr val="tx1"/>
                </a:solidFill>
                <a:latin typeface="+mn-lt"/>
                <a:ea typeface="+mn-ea"/>
                <a:cs typeface="+mn-cs"/>
              </a:rPr>
              <a:t>citar </a:t>
            </a:r>
            <a:r>
              <a:rPr lang="es-AR" sz="1200" b="0" i="0" u="none" strike="noStrike" kern="1200" baseline="0" dirty="0">
                <a:solidFill>
                  <a:schemeClr val="tx1"/>
                </a:solidFill>
                <a:latin typeface="+mn-lt"/>
                <a:ea typeface="+mn-ea"/>
                <a:cs typeface="+mn-cs"/>
              </a:rPr>
              <a:t>la procedencia y </a:t>
            </a:r>
            <a:r>
              <a:rPr lang="es-AR" sz="1200" b="1" i="0" u="none" strike="noStrike" kern="1200" baseline="0" dirty="0">
                <a:solidFill>
                  <a:schemeClr val="tx1"/>
                </a:solidFill>
                <a:latin typeface="+mn-lt"/>
                <a:ea typeface="+mn-ea"/>
                <a:cs typeface="+mn-cs"/>
              </a:rPr>
              <a:t>referenciar </a:t>
            </a:r>
            <a:r>
              <a:rPr lang="es-AR" sz="1200" b="0" i="0" u="none" strike="noStrike" kern="1200" baseline="0" dirty="0">
                <a:solidFill>
                  <a:schemeClr val="tx1"/>
                </a:solidFill>
                <a:latin typeface="+mn-lt"/>
                <a:ea typeface="+mn-ea"/>
                <a:cs typeface="+mn-cs"/>
              </a:rPr>
              <a:t>la fuente. </a:t>
            </a:r>
            <a:endParaRPr lang="es-AR" dirty="0"/>
          </a:p>
        </p:txBody>
      </p:sp>
      <p:sp>
        <p:nvSpPr>
          <p:cNvPr id="4" name="Marcador de número de diapositiva 3"/>
          <p:cNvSpPr>
            <a:spLocks noGrp="1"/>
          </p:cNvSpPr>
          <p:nvPr>
            <p:ph type="sldNum" sz="quarter" idx="10"/>
          </p:nvPr>
        </p:nvSpPr>
        <p:spPr/>
        <p:txBody>
          <a:bodyPr/>
          <a:lstStyle/>
          <a:p>
            <a:fld id="{743D54E9-917E-45BF-9198-6262D6491903}" type="slidenum">
              <a:rPr lang="es-AR" smtClean="0"/>
              <a:t>20</a:t>
            </a:fld>
            <a:endParaRPr lang="es-AR"/>
          </a:p>
        </p:txBody>
      </p:sp>
    </p:spTree>
    <p:extLst>
      <p:ext uri="{BB962C8B-B14F-4D97-AF65-F5344CB8AC3E}">
        <p14:creationId xmlns:p14="http://schemas.microsoft.com/office/powerpoint/2010/main" val="3558165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200" b="0" i="0" u="none" strike="noStrike" kern="1200" baseline="0" dirty="0">
                <a:solidFill>
                  <a:schemeClr val="tx1"/>
                </a:solidFill>
                <a:latin typeface="+mn-lt"/>
                <a:ea typeface="+mn-ea"/>
                <a:cs typeface="+mn-cs"/>
              </a:rPr>
              <a:t>Llamamos cita a la remisión o vínculo que insertas en tu texto a las ideas, frases, datos o documentos de otros autores. Es decir, es la forma de señalar al lector la procedencia de la información prestada, reseñada o aludida, reconociéndolo. Puede efectuarse mediante claves, números, notas a pie de página o al final del texto, etc., hay </a:t>
            </a:r>
            <a:r>
              <a:rPr lang="es-AR" sz="1200" b="0" i="1" u="none" strike="noStrike" kern="1200" baseline="0" dirty="0">
                <a:solidFill>
                  <a:schemeClr val="tx1"/>
                </a:solidFill>
                <a:latin typeface="+mn-lt"/>
                <a:ea typeface="+mn-ea"/>
                <a:cs typeface="+mn-cs"/>
              </a:rPr>
              <a:t>diversos métodos</a:t>
            </a:r>
            <a:r>
              <a:rPr lang="es-AR" sz="1200" b="0" i="0" u="none" strike="noStrike" kern="1200" baseline="0" dirty="0">
                <a:solidFill>
                  <a:schemeClr val="tx1"/>
                </a:solidFill>
                <a:latin typeface="+mn-lt"/>
                <a:ea typeface="+mn-ea"/>
                <a:cs typeface="+mn-cs"/>
              </a:rPr>
              <a:t>. Por ejemplo: </a:t>
            </a:r>
          </a:p>
          <a:p>
            <a:r>
              <a:rPr lang="es-AR" sz="1200" b="0" i="0" u="none" strike="noStrike" kern="1200" baseline="0" dirty="0">
                <a:solidFill>
                  <a:schemeClr val="tx1"/>
                </a:solidFill>
                <a:latin typeface="+mn-lt"/>
                <a:ea typeface="+mn-ea"/>
                <a:cs typeface="+mn-cs"/>
              </a:rPr>
              <a:t>La </a:t>
            </a:r>
            <a:r>
              <a:rPr lang="es-AR" sz="1200" b="1" i="0" u="none" strike="noStrike" kern="1200" baseline="0" dirty="0">
                <a:solidFill>
                  <a:schemeClr val="tx1"/>
                </a:solidFill>
                <a:latin typeface="+mn-lt"/>
                <a:ea typeface="+mn-ea"/>
                <a:cs typeface="+mn-cs"/>
              </a:rPr>
              <a:t>cita </a:t>
            </a:r>
            <a:r>
              <a:rPr lang="es-AR" sz="1200" b="0" i="0" u="none" strike="noStrike" kern="1200" baseline="0" dirty="0">
                <a:solidFill>
                  <a:schemeClr val="tx1"/>
                </a:solidFill>
                <a:latin typeface="+mn-lt"/>
                <a:ea typeface="+mn-ea"/>
                <a:cs typeface="+mn-cs"/>
              </a:rPr>
              <a:t>es una alusión, una indicación de que la información incorporada no es original tuya sino que tiene otro origen. Es como un enlace o hipervínculo. Pero el documento de donde procede esa información debe estar identificado en otra parte del texto. Si el sistema de documentación usado son las </a:t>
            </a:r>
            <a:r>
              <a:rPr lang="es-AR" sz="1200" b="1" i="0" u="none" strike="noStrike" kern="1200" baseline="0" dirty="0">
                <a:solidFill>
                  <a:schemeClr val="tx1"/>
                </a:solidFill>
                <a:latin typeface="+mn-lt"/>
                <a:ea typeface="+mn-ea"/>
                <a:cs typeface="+mn-cs"/>
              </a:rPr>
              <a:t>notas</a:t>
            </a:r>
            <a:r>
              <a:rPr lang="es-AR" sz="1200" b="0" i="0" u="none" strike="noStrike" kern="1200" baseline="0" dirty="0">
                <a:solidFill>
                  <a:schemeClr val="tx1"/>
                </a:solidFill>
                <a:latin typeface="+mn-lt"/>
                <a:ea typeface="+mn-ea"/>
                <a:cs typeface="+mn-cs"/>
              </a:rPr>
              <a:t>, a pie de página o al final del texto, se identifica en las notas. Si se emplean </a:t>
            </a:r>
            <a:r>
              <a:rPr lang="es-AR" sz="1200" b="1" i="0" u="none" strike="noStrike" kern="1200" baseline="0" dirty="0">
                <a:solidFill>
                  <a:schemeClr val="tx1"/>
                </a:solidFill>
                <a:latin typeface="+mn-lt"/>
                <a:ea typeface="+mn-ea"/>
                <a:cs typeface="+mn-cs"/>
              </a:rPr>
              <a:t>números </a:t>
            </a:r>
            <a:r>
              <a:rPr lang="es-AR" sz="1200" b="0" i="0" u="none" strike="noStrike" kern="1200" baseline="0" dirty="0">
                <a:solidFill>
                  <a:schemeClr val="tx1"/>
                </a:solidFill>
                <a:latin typeface="+mn-lt"/>
                <a:ea typeface="+mn-ea"/>
                <a:cs typeface="+mn-cs"/>
              </a:rPr>
              <a:t>o </a:t>
            </a:r>
            <a:r>
              <a:rPr lang="es-AR" sz="1200" b="1" i="0" u="none" strike="noStrike" kern="1200" baseline="0" dirty="0">
                <a:solidFill>
                  <a:schemeClr val="tx1"/>
                </a:solidFill>
                <a:latin typeface="+mn-lt"/>
                <a:ea typeface="+mn-ea"/>
                <a:cs typeface="+mn-cs"/>
              </a:rPr>
              <a:t>claves</a:t>
            </a:r>
            <a:r>
              <a:rPr lang="es-AR" sz="1200" b="0" i="0" u="none" strike="noStrike" kern="1200" baseline="0" dirty="0">
                <a:solidFill>
                  <a:schemeClr val="tx1"/>
                </a:solidFill>
                <a:latin typeface="+mn-lt"/>
                <a:ea typeface="+mn-ea"/>
                <a:cs typeface="+mn-cs"/>
              </a:rPr>
              <a:t>, se describen los documentos citados al final, poniendo la lista de referencias citadas. </a:t>
            </a:r>
          </a:p>
          <a:p>
            <a:endParaRPr lang="es-AR" sz="1200" b="0" i="0" u="none" strike="noStrike" kern="1200" baseline="0" dirty="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743D54E9-917E-45BF-9198-6262D6491903}" type="slidenum">
              <a:rPr lang="es-AR" smtClean="0"/>
              <a:t>3</a:t>
            </a:fld>
            <a:endParaRPr lang="es-AR"/>
          </a:p>
        </p:txBody>
      </p:sp>
    </p:spTree>
    <p:extLst>
      <p:ext uri="{BB962C8B-B14F-4D97-AF65-F5344CB8AC3E}">
        <p14:creationId xmlns:p14="http://schemas.microsoft.com/office/powerpoint/2010/main" val="3436265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200" b="0" i="0" u="none" strike="noStrike" kern="1200" baseline="0" dirty="0">
                <a:solidFill>
                  <a:schemeClr val="tx1"/>
                </a:solidFill>
                <a:latin typeface="+mn-lt"/>
                <a:ea typeface="+mn-ea"/>
                <a:cs typeface="+mn-cs"/>
              </a:rPr>
              <a:t>Llamamos cita a la remisión o vínculo que insertas en tu texto a las ideas, frases, datos o documentos de otros autores. Es decir, es la forma de señalar al lector la procedencia de la información prestada, reseñada o aludida, reconociéndolo. Puede efectuarse mediante claves, números, notas a pie de página o al final del texto, etc., hay </a:t>
            </a:r>
            <a:r>
              <a:rPr lang="es-AR" sz="1200" b="0" i="1" u="none" strike="noStrike" kern="1200" baseline="0" dirty="0">
                <a:solidFill>
                  <a:schemeClr val="tx1"/>
                </a:solidFill>
                <a:latin typeface="+mn-lt"/>
                <a:ea typeface="+mn-ea"/>
                <a:cs typeface="+mn-cs"/>
              </a:rPr>
              <a:t>diversos métodos</a:t>
            </a:r>
            <a:r>
              <a:rPr lang="es-AR" sz="1200" b="0" i="0" u="none" strike="noStrike" kern="1200" baseline="0" dirty="0">
                <a:solidFill>
                  <a:schemeClr val="tx1"/>
                </a:solidFill>
                <a:latin typeface="+mn-lt"/>
                <a:ea typeface="+mn-ea"/>
                <a:cs typeface="+mn-cs"/>
              </a:rPr>
              <a:t>. Por ejemplo: </a:t>
            </a:r>
          </a:p>
          <a:p>
            <a:r>
              <a:rPr lang="es-AR" sz="1200" b="0" i="0" u="none" strike="noStrike" kern="1200" baseline="0" dirty="0">
                <a:solidFill>
                  <a:schemeClr val="tx1"/>
                </a:solidFill>
                <a:latin typeface="+mn-lt"/>
                <a:ea typeface="+mn-ea"/>
                <a:cs typeface="+mn-cs"/>
              </a:rPr>
              <a:t>La </a:t>
            </a:r>
            <a:r>
              <a:rPr lang="es-AR" sz="1200" b="1" i="0" u="none" strike="noStrike" kern="1200" baseline="0" dirty="0">
                <a:solidFill>
                  <a:schemeClr val="tx1"/>
                </a:solidFill>
                <a:latin typeface="+mn-lt"/>
                <a:ea typeface="+mn-ea"/>
                <a:cs typeface="+mn-cs"/>
              </a:rPr>
              <a:t>cita </a:t>
            </a:r>
            <a:r>
              <a:rPr lang="es-AR" sz="1200" b="0" i="0" u="none" strike="noStrike" kern="1200" baseline="0" dirty="0">
                <a:solidFill>
                  <a:schemeClr val="tx1"/>
                </a:solidFill>
                <a:latin typeface="+mn-lt"/>
                <a:ea typeface="+mn-ea"/>
                <a:cs typeface="+mn-cs"/>
              </a:rPr>
              <a:t>es una alusión, una indicación de que la información incorporada no es original tuya sino que tiene otro origen. Es como un enlace o hipervínculo. Pero el documento de donde procede esa información debe estar identificado en otra parte del texto. Si el sistema de documentación usado son las </a:t>
            </a:r>
            <a:r>
              <a:rPr lang="es-AR" sz="1200" b="1" i="0" u="none" strike="noStrike" kern="1200" baseline="0" dirty="0">
                <a:solidFill>
                  <a:schemeClr val="tx1"/>
                </a:solidFill>
                <a:latin typeface="+mn-lt"/>
                <a:ea typeface="+mn-ea"/>
                <a:cs typeface="+mn-cs"/>
              </a:rPr>
              <a:t>notas</a:t>
            </a:r>
            <a:r>
              <a:rPr lang="es-AR" sz="1200" b="0" i="0" u="none" strike="noStrike" kern="1200" baseline="0" dirty="0">
                <a:solidFill>
                  <a:schemeClr val="tx1"/>
                </a:solidFill>
                <a:latin typeface="+mn-lt"/>
                <a:ea typeface="+mn-ea"/>
                <a:cs typeface="+mn-cs"/>
              </a:rPr>
              <a:t>, a pie de página o al final del texto, se identifica en las notas. Si se emplean </a:t>
            </a:r>
            <a:r>
              <a:rPr lang="es-AR" sz="1200" b="1" i="0" u="none" strike="noStrike" kern="1200" baseline="0" dirty="0">
                <a:solidFill>
                  <a:schemeClr val="tx1"/>
                </a:solidFill>
                <a:latin typeface="+mn-lt"/>
                <a:ea typeface="+mn-ea"/>
                <a:cs typeface="+mn-cs"/>
              </a:rPr>
              <a:t>números </a:t>
            </a:r>
            <a:r>
              <a:rPr lang="es-AR" sz="1200" b="0" i="0" u="none" strike="noStrike" kern="1200" baseline="0" dirty="0">
                <a:solidFill>
                  <a:schemeClr val="tx1"/>
                </a:solidFill>
                <a:latin typeface="+mn-lt"/>
                <a:ea typeface="+mn-ea"/>
                <a:cs typeface="+mn-cs"/>
              </a:rPr>
              <a:t>o </a:t>
            </a:r>
            <a:r>
              <a:rPr lang="es-AR" sz="1200" b="1" i="0" u="none" strike="noStrike" kern="1200" baseline="0" dirty="0">
                <a:solidFill>
                  <a:schemeClr val="tx1"/>
                </a:solidFill>
                <a:latin typeface="+mn-lt"/>
                <a:ea typeface="+mn-ea"/>
                <a:cs typeface="+mn-cs"/>
              </a:rPr>
              <a:t>claves</a:t>
            </a:r>
            <a:r>
              <a:rPr lang="es-AR" sz="1200" b="0" i="0" u="none" strike="noStrike" kern="1200" baseline="0" dirty="0">
                <a:solidFill>
                  <a:schemeClr val="tx1"/>
                </a:solidFill>
                <a:latin typeface="+mn-lt"/>
                <a:ea typeface="+mn-ea"/>
                <a:cs typeface="+mn-cs"/>
              </a:rPr>
              <a:t>, se describen los documentos citados al final, poniendo la lista de referencias citadas. </a:t>
            </a:r>
          </a:p>
          <a:p>
            <a:endParaRPr lang="es-AR" sz="1200" b="0" i="0" u="none" strike="noStrike" kern="1200" baseline="0" dirty="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743D54E9-917E-45BF-9198-6262D6491903}" type="slidenum">
              <a:rPr lang="es-AR" smtClean="0"/>
              <a:t>4</a:t>
            </a:fld>
            <a:endParaRPr lang="es-AR"/>
          </a:p>
        </p:txBody>
      </p:sp>
    </p:spTree>
    <p:extLst>
      <p:ext uri="{BB962C8B-B14F-4D97-AF65-F5344CB8AC3E}">
        <p14:creationId xmlns:p14="http://schemas.microsoft.com/office/powerpoint/2010/main" val="788712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200" b="0" i="0" u="none" strike="noStrike" kern="1200" baseline="0" dirty="0">
                <a:solidFill>
                  <a:schemeClr val="tx1"/>
                </a:solidFill>
                <a:latin typeface="+mn-lt"/>
                <a:ea typeface="+mn-ea"/>
                <a:cs typeface="+mn-cs"/>
              </a:rPr>
              <a:t>El </a:t>
            </a:r>
            <a:r>
              <a:rPr lang="es-AR" sz="1200" b="1" i="0" u="none" strike="noStrike" kern="1200" baseline="0" dirty="0">
                <a:solidFill>
                  <a:schemeClr val="tx1"/>
                </a:solidFill>
                <a:latin typeface="+mn-lt"/>
                <a:ea typeface="+mn-ea"/>
                <a:cs typeface="+mn-cs"/>
              </a:rPr>
              <a:t>sistema de citas </a:t>
            </a:r>
            <a:r>
              <a:rPr lang="es-AR" sz="1200" b="0" i="0" u="none" strike="noStrike" kern="1200" baseline="0" dirty="0">
                <a:solidFill>
                  <a:schemeClr val="tx1"/>
                </a:solidFill>
                <a:latin typeface="+mn-lt"/>
                <a:ea typeface="+mn-ea"/>
                <a:cs typeface="+mn-cs"/>
              </a:rPr>
              <a:t>es fundamental para sortear el riesgo de plagio, para distinguir lo propio de lo ajeno. Es un instrumento de claridad intelectual y de construcción respetuosa y comunitaria del conocimiento público. </a:t>
            </a:r>
          </a:p>
          <a:p>
            <a:r>
              <a:rPr lang="es-AR" sz="1200" b="0" i="0" u="none" strike="noStrike" kern="1200" baseline="0" dirty="0">
                <a:solidFill>
                  <a:schemeClr val="tx1"/>
                </a:solidFill>
                <a:latin typeface="+mn-lt"/>
                <a:ea typeface="+mn-ea"/>
                <a:cs typeface="+mn-cs"/>
              </a:rPr>
              <a:t>El </a:t>
            </a:r>
            <a:r>
              <a:rPr lang="es-AR" sz="1200" b="1" i="0" u="none" strike="noStrike" kern="1200" baseline="0" dirty="0">
                <a:solidFill>
                  <a:schemeClr val="tx1"/>
                </a:solidFill>
                <a:latin typeface="+mn-lt"/>
                <a:ea typeface="+mn-ea"/>
                <a:cs typeface="+mn-cs"/>
              </a:rPr>
              <a:t>sistema de citas </a:t>
            </a:r>
            <a:r>
              <a:rPr lang="es-AR" sz="1200" b="0" i="0" u="none" strike="noStrike" kern="1200" baseline="0" dirty="0">
                <a:solidFill>
                  <a:schemeClr val="tx1"/>
                </a:solidFill>
                <a:latin typeface="+mn-lt"/>
                <a:ea typeface="+mn-ea"/>
                <a:cs typeface="+mn-cs"/>
              </a:rPr>
              <a:t>también se usa en la investigación científica como una forma de valorar o medir la influencia en la comunidad investigadora de los artículos publicados. A más citas, más repercusión. </a:t>
            </a:r>
            <a:endParaRPr lang="es-AR" dirty="0"/>
          </a:p>
        </p:txBody>
      </p:sp>
      <p:sp>
        <p:nvSpPr>
          <p:cNvPr id="4" name="Marcador de número de diapositiva 3"/>
          <p:cNvSpPr>
            <a:spLocks noGrp="1"/>
          </p:cNvSpPr>
          <p:nvPr>
            <p:ph type="sldNum" sz="quarter" idx="10"/>
          </p:nvPr>
        </p:nvSpPr>
        <p:spPr/>
        <p:txBody>
          <a:bodyPr/>
          <a:lstStyle/>
          <a:p>
            <a:fld id="{743D54E9-917E-45BF-9198-6262D6491903}" type="slidenum">
              <a:rPr lang="es-AR" smtClean="0"/>
              <a:t>5</a:t>
            </a:fld>
            <a:endParaRPr lang="es-AR"/>
          </a:p>
        </p:txBody>
      </p:sp>
    </p:spTree>
    <p:extLst>
      <p:ext uri="{BB962C8B-B14F-4D97-AF65-F5344CB8AC3E}">
        <p14:creationId xmlns:p14="http://schemas.microsoft.com/office/powerpoint/2010/main" val="3438189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200" b="1" i="0" u="none" strike="noStrike" kern="1200" baseline="0" dirty="0">
                <a:solidFill>
                  <a:schemeClr val="tx1"/>
                </a:solidFill>
                <a:latin typeface="+mn-lt"/>
                <a:ea typeface="+mn-ea"/>
                <a:cs typeface="+mn-cs"/>
              </a:rPr>
              <a:t>¿Qué tienes que citar? </a:t>
            </a:r>
            <a:endParaRPr lang="es-AR" sz="1200" b="0" i="0" u="none" strike="noStrike" kern="1200" baseline="0" dirty="0">
              <a:solidFill>
                <a:schemeClr val="tx1"/>
              </a:solidFill>
              <a:latin typeface="+mn-lt"/>
              <a:ea typeface="+mn-ea"/>
              <a:cs typeface="+mn-cs"/>
            </a:endParaRPr>
          </a:p>
          <a:p>
            <a:r>
              <a:rPr lang="es-AR" sz="1200" b="0" i="0" u="none" strike="noStrike" kern="1200" baseline="0" dirty="0">
                <a:solidFill>
                  <a:schemeClr val="tx1"/>
                </a:solidFill>
                <a:latin typeface="+mn-lt"/>
                <a:ea typeface="+mn-ea"/>
                <a:cs typeface="+mn-cs"/>
              </a:rPr>
              <a:t>Obviamente, la información que tomes de otros documentos, pero ¿hasta qué punto, en qué casos? Quizá sea más fácil plantearlo en negativo: </a:t>
            </a:r>
          </a:p>
          <a:p>
            <a:r>
              <a:rPr lang="es-AR" sz="1200" b="1" i="0" u="none" strike="noStrike" kern="1200" baseline="0" dirty="0">
                <a:solidFill>
                  <a:schemeClr val="tx1"/>
                </a:solidFill>
                <a:latin typeface="+mn-lt"/>
                <a:ea typeface="+mn-ea"/>
                <a:cs typeface="+mn-cs"/>
              </a:rPr>
              <a:t>¿Qué no tienes que citar? </a:t>
            </a:r>
            <a:endParaRPr lang="es-AR" sz="1200" b="0" i="0" u="none" strike="noStrike" kern="1200" baseline="0" dirty="0">
              <a:solidFill>
                <a:schemeClr val="tx1"/>
              </a:solidFill>
              <a:latin typeface="+mn-lt"/>
              <a:ea typeface="+mn-ea"/>
              <a:cs typeface="+mn-cs"/>
            </a:endParaRPr>
          </a:p>
          <a:p>
            <a:r>
              <a:rPr lang="es-AR" sz="1200" b="0" i="0" u="none" strike="noStrike" kern="1200" baseline="0" dirty="0">
                <a:solidFill>
                  <a:schemeClr val="tx1"/>
                </a:solidFill>
                <a:latin typeface="+mn-lt"/>
                <a:ea typeface="+mn-ea"/>
                <a:cs typeface="+mn-cs"/>
              </a:rPr>
              <a:t>► </a:t>
            </a:r>
            <a:r>
              <a:rPr lang="es-AR" sz="1200" b="1" i="0" u="none" strike="noStrike" kern="1200" baseline="0" dirty="0">
                <a:solidFill>
                  <a:schemeClr val="tx1"/>
                </a:solidFill>
                <a:latin typeface="+mn-lt"/>
                <a:ea typeface="+mn-ea"/>
                <a:cs typeface="+mn-cs"/>
              </a:rPr>
              <a:t>Tus propias ideas</a:t>
            </a:r>
            <a:r>
              <a:rPr lang="es-AR" sz="1200" b="0" i="0" u="none" strike="noStrike" kern="1200" baseline="0" dirty="0">
                <a:solidFill>
                  <a:schemeClr val="tx1"/>
                </a:solidFill>
                <a:latin typeface="+mn-lt"/>
                <a:ea typeface="+mn-ea"/>
                <a:cs typeface="+mn-cs"/>
              </a:rPr>
              <a:t>, argumentos, datos o conclusiones, como es natural. </a:t>
            </a:r>
          </a:p>
          <a:p>
            <a:r>
              <a:rPr lang="es-AR" sz="1200" b="0" i="0" u="none" strike="noStrike" kern="1200" baseline="0" dirty="0">
                <a:solidFill>
                  <a:schemeClr val="tx1"/>
                </a:solidFill>
                <a:latin typeface="+mn-lt"/>
                <a:ea typeface="+mn-ea"/>
                <a:cs typeface="+mn-cs"/>
              </a:rPr>
              <a:t>► </a:t>
            </a:r>
            <a:r>
              <a:rPr lang="es-AR" sz="1200" b="1" i="0" u="none" strike="noStrike" kern="1200" baseline="0" dirty="0">
                <a:solidFill>
                  <a:schemeClr val="tx1"/>
                </a:solidFill>
                <a:latin typeface="+mn-lt"/>
                <a:ea typeface="+mn-ea"/>
                <a:cs typeface="+mn-cs"/>
              </a:rPr>
              <a:t>Conocimientos comunes</a:t>
            </a:r>
            <a:r>
              <a:rPr lang="es-AR" sz="1200" b="0" i="0" u="none" strike="noStrike" kern="1200" baseline="0" dirty="0">
                <a:solidFill>
                  <a:schemeClr val="tx1"/>
                </a:solidFill>
                <a:latin typeface="+mn-lt"/>
                <a:ea typeface="+mn-ea"/>
                <a:cs typeface="+mn-cs"/>
              </a:rPr>
              <a:t>, de dominio público, sabidos por todos o que aparecen sistemáticamente en las publicaciones de la especialidad, perteneciendo por tanto al cuerpo de conocimientos de cualquier experto del sector. Como esto no siempre es fácil de dilucidar, si no estás seguro, </a:t>
            </a:r>
            <a:r>
              <a:rPr lang="es-AR" sz="1200" b="0" i="1" u="none" strike="noStrike" kern="1200" baseline="0" dirty="0">
                <a:solidFill>
                  <a:schemeClr val="tx1"/>
                </a:solidFill>
                <a:latin typeface="+mn-lt"/>
                <a:ea typeface="+mn-ea"/>
                <a:cs typeface="+mn-cs"/>
              </a:rPr>
              <a:t>cita: </a:t>
            </a:r>
            <a:r>
              <a:rPr lang="es-AR" sz="1200" b="0" i="0" u="none" strike="noStrike" kern="1200" baseline="0" dirty="0">
                <a:solidFill>
                  <a:schemeClr val="tx1"/>
                </a:solidFill>
                <a:latin typeface="+mn-lt"/>
                <a:ea typeface="+mn-ea"/>
                <a:cs typeface="+mn-cs"/>
              </a:rPr>
              <a:t>puedes estar ante un conocimiento privativo que se ha hecho público. Pero </a:t>
            </a:r>
            <a:r>
              <a:rPr lang="es-AR" sz="1200" b="0" i="1" u="none" strike="noStrike" kern="1200" baseline="0" dirty="0">
                <a:solidFill>
                  <a:schemeClr val="tx1"/>
                </a:solidFill>
                <a:latin typeface="+mn-lt"/>
                <a:ea typeface="+mn-ea"/>
                <a:cs typeface="+mn-cs"/>
              </a:rPr>
              <a:t>no </a:t>
            </a:r>
            <a:r>
              <a:rPr lang="es-AR" sz="1200" b="0" i="0" u="none" strike="noStrike" kern="1200" baseline="0" dirty="0">
                <a:solidFill>
                  <a:schemeClr val="tx1"/>
                </a:solidFill>
                <a:latin typeface="+mn-lt"/>
                <a:ea typeface="+mn-ea"/>
                <a:cs typeface="+mn-cs"/>
              </a:rPr>
              <a:t>vayas a citar trivialidades: • </a:t>
            </a:r>
            <a:r>
              <a:rPr lang="es-AR" sz="1200" b="0" i="1" u="none" strike="noStrike" kern="1200" baseline="0" dirty="0">
                <a:solidFill>
                  <a:schemeClr val="tx1"/>
                </a:solidFill>
                <a:latin typeface="+mn-lt"/>
                <a:ea typeface="+mn-ea"/>
                <a:cs typeface="+mn-cs"/>
              </a:rPr>
              <a:t>La sal común, como explica González, está formada por cloro y sodio. </a:t>
            </a:r>
            <a:endParaRPr lang="es-AR" sz="1200" b="0" i="0" u="none" strike="noStrike" kern="1200" baseline="0" dirty="0">
              <a:solidFill>
                <a:schemeClr val="tx1"/>
              </a:solidFill>
              <a:latin typeface="+mn-lt"/>
              <a:ea typeface="+mn-ea"/>
              <a:cs typeface="+mn-cs"/>
            </a:endParaRPr>
          </a:p>
          <a:p>
            <a:r>
              <a:rPr lang="es-AR" sz="1200" b="0" i="0" u="none" strike="noStrike" kern="1200" baseline="0" dirty="0">
                <a:solidFill>
                  <a:schemeClr val="tx1"/>
                </a:solidFill>
                <a:latin typeface="+mn-lt"/>
                <a:ea typeface="+mn-ea"/>
                <a:cs typeface="+mn-cs"/>
              </a:rPr>
              <a:t>• </a:t>
            </a:r>
            <a:r>
              <a:rPr lang="es-AR" sz="1200" b="0" i="1" u="none" strike="noStrike" kern="1200" baseline="0" dirty="0">
                <a:solidFill>
                  <a:schemeClr val="tx1"/>
                </a:solidFill>
                <a:latin typeface="+mn-lt"/>
                <a:ea typeface="+mn-ea"/>
                <a:cs typeface="+mn-cs"/>
              </a:rPr>
              <a:t>Tras la Guerra de la Independencia, afirma González, reinó Fernando VII. </a:t>
            </a:r>
            <a:endParaRPr lang="es-AR" sz="1200" b="0" i="0" u="none" strike="noStrike" kern="1200" baseline="0" dirty="0">
              <a:solidFill>
                <a:schemeClr val="tx1"/>
              </a:solidFill>
              <a:latin typeface="+mn-lt"/>
              <a:ea typeface="+mn-ea"/>
              <a:cs typeface="+mn-cs"/>
            </a:endParaRPr>
          </a:p>
          <a:p>
            <a:endParaRPr lang="es-AR" sz="1200" b="0" i="0" u="none" strike="noStrike" kern="1200" baseline="0" dirty="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743D54E9-917E-45BF-9198-6262D6491903}" type="slidenum">
              <a:rPr lang="es-AR" smtClean="0"/>
              <a:t>6</a:t>
            </a:fld>
            <a:endParaRPr lang="es-AR"/>
          </a:p>
        </p:txBody>
      </p:sp>
    </p:spTree>
    <p:extLst>
      <p:ext uri="{BB962C8B-B14F-4D97-AF65-F5344CB8AC3E}">
        <p14:creationId xmlns:p14="http://schemas.microsoft.com/office/powerpoint/2010/main" val="59413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200" b="1" i="0" u="none" strike="noStrike" kern="1200" baseline="0" dirty="0">
                <a:solidFill>
                  <a:schemeClr val="tx1"/>
                </a:solidFill>
                <a:latin typeface="+mn-lt"/>
                <a:ea typeface="+mn-ea"/>
                <a:cs typeface="+mn-cs"/>
              </a:rPr>
              <a:t>Resumir ideas de otro autor </a:t>
            </a:r>
            <a:r>
              <a:rPr lang="es-AR" sz="1200" b="0" i="0" u="none" strike="noStrike" kern="1200" baseline="0" dirty="0">
                <a:solidFill>
                  <a:schemeClr val="tx1"/>
                </a:solidFill>
                <a:latin typeface="+mn-lt"/>
                <a:ea typeface="+mn-ea"/>
                <a:cs typeface="+mn-cs"/>
              </a:rPr>
              <a:t>Exponerlas en tu propio lenguaje, parafrasearlas, comentarlas, aludir a ellas, etc. En este caso debes reflejarlas con tus palabras pero de manera fiel. Por un lado, no manipules o fuerces la intención del autor a tu favor, en apoyo de tus ideas. Por otro, tampoco sigas de cerca las expresiones literales originales, pues se te podría también acusar de plagio, aunque cites la fuente Puede ser un método interesante sobre todo para condensar, para abreviar, especialmente si tienes que referirte a varios documentos. Incluye la cita, por supuesto. 	</a:t>
            </a:r>
          </a:p>
          <a:p>
            <a:r>
              <a:rPr lang="es-AR" sz="1200" b="1" i="0" u="none" strike="noStrike" kern="1200" baseline="0" dirty="0">
                <a:solidFill>
                  <a:schemeClr val="tx1"/>
                </a:solidFill>
                <a:latin typeface="+mn-lt"/>
                <a:ea typeface="+mn-ea"/>
                <a:cs typeface="+mn-cs"/>
              </a:rPr>
              <a:t>Insertar un fragmento breve </a:t>
            </a:r>
            <a:r>
              <a:rPr lang="es-AR" sz="1200" b="0" i="0" u="none" strike="noStrike" kern="1200" baseline="0" dirty="0">
                <a:solidFill>
                  <a:schemeClr val="tx1"/>
                </a:solidFill>
                <a:latin typeface="+mn-lt"/>
                <a:ea typeface="+mn-ea"/>
                <a:cs typeface="+mn-cs"/>
              </a:rPr>
              <a:t>Si el texto del otro autor que vas a incorporar es de hasta tres o cuatro líneas, lo puedes interpolar sin más en tu propio texto entre comillas y/o en letra cursiva. Incluye la cita, en este caso con mención de la página exacta donde figura en la publicación citada. 	</a:t>
            </a:r>
          </a:p>
          <a:p>
            <a:r>
              <a:rPr lang="es-AR" sz="1200" b="1" i="0" u="none" strike="noStrike" kern="1200" baseline="0" dirty="0">
                <a:solidFill>
                  <a:schemeClr val="tx1"/>
                </a:solidFill>
                <a:latin typeface="+mn-lt"/>
                <a:ea typeface="+mn-ea"/>
                <a:cs typeface="+mn-cs"/>
              </a:rPr>
              <a:t>Insertar un fragmento largo </a:t>
            </a:r>
            <a:r>
              <a:rPr lang="es-AR" sz="1200" b="0" i="0" u="none" strike="noStrike" kern="1200" baseline="0" dirty="0">
                <a:solidFill>
                  <a:schemeClr val="tx1"/>
                </a:solidFill>
                <a:latin typeface="+mn-lt"/>
                <a:ea typeface="+mn-ea"/>
                <a:cs typeface="+mn-cs"/>
              </a:rPr>
              <a:t>Si el texto del otro autor es largo, cópialo en un párrafo aparte especial, sangrado por la derecha y la izquierda y en caracteres más pequeños. Usa […] para omitir alguna parte no relevante e interpola tus propias palabras entre [ ] para aclarar o completar el sentido de las frases citadas si es necesario. Incluye la cita también con mención de página exacta. Salvo un tipo de trabajo especial, de análisis de textos, obviamente, no abuses de citas textuales. Documentarse es bueno, pero ¡no se puede hacer un trabajo a base de citas textuales, por mucho que cites con rigor! Alarga mucho el contenido, además.	</a:t>
            </a:r>
          </a:p>
          <a:p>
            <a:pPr marL="0" marR="0" lvl="0" indent="0" algn="l" defTabSz="914400" rtl="0" eaLnBrk="1" fontAlgn="auto" latinLnBrk="0" hangingPunct="1">
              <a:lnSpc>
                <a:spcPct val="100000"/>
              </a:lnSpc>
              <a:spcBef>
                <a:spcPts val="0"/>
              </a:spcBef>
              <a:spcAft>
                <a:spcPts val="0"/>
              </a:spcAft>
              <a:buClrTx/>
              <a:buSzTx/>
              <a:buFontTx/>
              <a:buNone/>
              <a:tabLst/>
              <a:defRPr/>
            </a:pPr>
            <a:r>
              <a:rPr lang="es-AR" sz="1200" b="1" i="0" u="none" strike="noStrike" kern="1200" baseline="0" dirty="0">
                <a:solidFill>
                  <a:schemeClr val="tx1"/>
                </a:solidFill>
                <a:latin typeface="+mn-lt"/>
                <a:ea typeface="+mn-ea"/>
                <a:cs typeface="+mn-cs"/>
              </a:rPr>
              <a:t>Incluir una imagen o tabla </a:t>
            </a:r>
            <a:r>
              <a:rPr lang="es-AR" sz="1200" b="0" i="0" u="none" strike="noStrike" kern="1200" baseline="0" dirty="0">
                <a:solidFill>
                  <a:schemeClr val="tx1"/>
                </a:solidFill>
                <a:latin typeface="+mn-lt"/>
                <a:ea typeface="+mn-ea"/>
                <a:cs typeface="+mn-cs"/>
              </a:rPr>
              <a:t>	Si la información del otro autor es gráfica o numérica (fotografías, estadísticas, etc.) en lugar de textual y ocupa por tanto una posición especial en tu documento puede merecer llevar una indicación singular como un pie breve pero explícito con la mención de la procedencia o la cita: </a:t>
            </a:r>
            <a:r>
              <a:rPr lang="es-AR" sz="1200" b="0" i="1" u="none" strike="noStrike" kern="1200" baseline="0" dirty="0">
                <a:solidFill>
                  <a:schemeClr val="tx1"/>
                </a:solidFill>
                <a:latin typeface="+mn-lt"/>
                <a:ea typeface="+mn-ea"/>
                <a:cs typeface="+mn-cs"/>
              </a:rPr>
              <a:t>Fuente:… </a:t>
            </a:r>
            <a:r>
              <a:rPr lang="es-AR" sz="1200" b="0" i="0" u="none" strike="noStrike" kern="1200" baseline="0" dirty="0">
                <a:solidFill>
                  <a:schemeClr val="tx1"/>
                </a:solidFill>
                <a:latin typeface="+mn-lt"/>
                <a:ea typeface="+mn-ea"/>
                <a:cs typeface="+mn-cs"/>
              </a:rPr>
              <a:t>	</a:t>
            </a:r>
            <a:endParaRPr lang="es-AR" dirty="0"/>
          </a:p>
          <a:p>
            <a:r>
              <a:rPr lang="es-AR" sz="1200" b="0" i="0" u="none" strike="noStrike" kern="1200" baseline="0" dirty="0">
                <a:solidFill>
                  <a:schemeClr val="tx1"/>
                </a:solidFill>
                <a:latin typeface="+mn-lt"/>
                <a:ea typeface="+mn-ea"/>
                <a:cs typeface="+mn-cs"/>
              </a:rPr>
              <a:t>Recuerda que hoy día existe mucha tecnología también para detectar el copiado y el </a:t>
            </a:r>
            <a:r>
              <a:rPr lang="es-AR" sz="1200" b="1" i="0" u="none" strike="noStrike" kern="1200" baseline="0" dirty="0">
                <a:solidFill>
                  <a:schemeClr val="tx1"/>
                </a:solidFill>
                <a:latin typeface="+mn-lt"/>
                <a:ea typeface="+mn-ea"/>
                <a:cs typeface="+mn-cs"/>
              </a:rPr>
              <a:t>software anti-plagio </a:t>
            </a:r>
            <a:r>
              <a:rPr lang="es-AR" sz="1200" b="0" i="0" u="none" strike="noStrike" kern="1200" baseline="0" dirty="0">
                <a:solidFill>
                  <a:schemeClr val="tx1"/>
                </a:solidFill>
                <a:latin typeface="+mn-lt"/>
                <a:ea typeface="+mn-ea"/>
                <a:cs typeface="+mn-cs"/>
              </a:rPr>
              <a:t>está a la orden del día en muchos sitios y para muchas personas. </a:t>
            </a:r>
            <a:endParaRPr lang="es-AR" dirty="0"/>
          </a:p>
        </p:txBody>
      </p:sp>
      <p:sp>
        <p:nvSpPr>
          <p:cNvPr id="4" name="Marcador de número de diapositiva 3"/>
          <p:cNvSpPr>
            <a:spLocks noGrp="1"/>
          </p:cNvSpPr>
          <p:nvPr>
            <p:ph type="sldNum" sz="quarter" idx="10"/>
          </p:nvPr>
        </p:nvSpPr>
        <p:spPr/>
        <p:txBody>
          <a:bodyPr/>
          <a:lstStyle/>
          <a:p>
            <a:fld id="{743D54E9-917E-45BF-9198-6262D6491903}" type="slidenum">
              <a:rPr lang="es-AR" smtClean="0"/>
              <a:t>7</a:t>
            </a:fld>
            <a:endParaRPr lang="es-AR"/>
          </a:p>
        </p:txBody>
      </p:sp>
    </p:spTree>
    <p:extLst>
      <p:ext uri="{BB962C8B-B14F-4D97-AF65-F5344CB8AC3E}">
        <p14:creationId xmlns:p14="http://schemas.microsoft.com/office/powerpoint/2010/main" val="2275593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200" b="0" i="0" u="none" strike="noStrike" kern="1200" baseline="0" dirty="0">
                <a:solidFill>
                  <a:schemeClr val="tx1"/>
                </a:solidFill>
                <a:latin typeface="+mn-lt"/>
                <a:ea typeface="+mn-ea"/>
                <a:cs typeface="+mn-cs"/>
              </a:rPr>
              <a:t>Ahora bien, cuando alguien produce o publica un </a:t>
            </a:r>
            <a:r>
              <a:rPr lang="es-AR" sz="1200" b="1" i="0" u="none" strike="noStrike" kern="1200" baseline="0" dirty="0">
                <a:solidFill>
                  <a:schemeClr val="tx1"/>
                </a:solidFill>
                <a:latin typeface="+mn-lt"/>
                <a:ea typeface="+mn-ea"/>
                <a:cs typeface="+mn-cs"/>
              </a:rPr>
              <a:t>conjunto de referencias</a:t>
            </a:r>
            <a:r>
              <a:rPr lang="es-AR" sz="1200" b="0" i="0" u="none" strike="noStrike" kern="1200" baseline="0" dirty="0">
                <a:solidFill>
                  <a:schemeClr val="tx1"/>
                </a:solidFill>
                <a:latin typeface="+mn-lt"/>
                <a:ea typeface="+mn-ea"/>
                <a:cs typeface="+mn-cs"/>
              </a:rPr>
              <a:t>, conviene que las presente de una forma </a:t>
            </a:r>
            <a:r>
              <a:rPr lang="es-AR" sz="1200" b="1" i="0" u="none" strike="noStrike" kern="1200" baseline="0" dirty="0">
                <a:solidFill>
                  <a:schemeClr val="tx1"/>
                </a:solidFill>
                <a:latin typeface="+mn-lt"/>
                <a:ea typeface="+mn-ea"/>
                <a:cs typeface="+mn-cs"/>
              </a:rPr>
              <a:t>coherente, organizada y uniforme</a:t>
            </a:r>
            <a:r>
              <a:rPr lang="es-AR" sz="1200" b="0" i="0" u="none" strike="noStrike" kern="1200" baseline="0" dirty="0">
                <a:solidFill>
                  <a:schemeClr val="tx1"/>
                </a:solidFill>
                <a:latin typeface="+mn-lt"/>
                <a:ea typeface="+mn-ea"/>
                <a:cs typeface="+mn-cs"/>
              </a:rPr>
              <a:t>. Esto es necesario para que los lectores, de tu trabajo, por ejemplo, las entiendan sin confusiones ni desorden, para ofrecerlas con claridad y brevedad. </a:t>
            </a:r>
          </a:p>
          <a:p>
            <a:r>
              <a:rPr lang="es-AR" sz="1200" b="0" i="0" u="none" strike="noStrike" kern="1200" baseline="0" dirty="0">
                <a:solidFill>
                  <a:schemeClr val="tx1"/>
                </a:solidFill>
                <a:latin typeface="+mn-lt"/>
                <a:ea typeface="+mn-ea"/>
                <a:cs typeface="+mn-cs"/>
              </a:rPr>
              <a:t>Por eso existen </a:t>
            </a:r>
            <a:r>
              <a:rPr lang="es-AR" sz="1200" b="1" i="0" u="none" strike="noStrike" kern="1200" baseline="0" dirty="0">
                <a:solidFill>
                  <a:schemeClr val="tx1"/>
                </a:solidFill>
                <a:latin typeface="+mn-lt"/>
                <a:ea typeface="+mn-ea"/>
                <a:cs typeface="+mn-cs"/>
              </a:rPr>
              <a:t>pautas o estilos bibliográficos</a:t>
            </a:r>
            <a:r>
              <a:rPr lang="es-AR" sz="1200" b="0" i="0" u="none" strike="noStrike" kern="1200" baseline="0" dirty="0">
                <a:solidFill>
                  <a:schemeClr val="tx1"/>
                </a:solidFill>
                <a:latin typeface="+mn-lt"/>
                <a:ea typeface="+mn-ea"/>
                <a:cs typeface="+mn-cs"/>
              </a:rPr>
              <a:t>, que normalizan cómo se describen o identifican los documentos, cómo se citan dentro del texto, etc. También se llaman </a:t>
            </a:r>
            <a:r>
              <a:rPr lang="es-AR" sz="1200" b="0" i="1" u="none" strike="noStrike" kern="1200" baseline="0" dirty="0">
                <a:solidFill>
                  <a:schemeClr val="tx1"/>
                </a:solidFill>
                <a:latin typeface="+mn-lt"/>
                <a:ea typeface="+mn-ea"/>
                <a:cs typeface="+mn-cs"/>
              </a:rPr>
              <a:t>estilos de documentación. </a:t>
            </a:r>
            <a:endParaRPr lang="es-AR" sz="1200" b="0" i="0" u="none" strike="noStrike" kern="1200" baseline="0" dirty="0">
              <a:solidFill>
                <a:schemeClr val="tx1"/>
              </a:solidFill>
              <a:latin typeface="+mn-lt"/>
              <a:ea typeface="+mn-ea"/>
              <a:cs typeface="+mn-cs"/>
            </a:endParaRPr>
          </a:p>
          <a:p>
            <a:r>
              <a:rPr lang="es-AR" sz="1200" b="0" i="0" u="none" strike="noStrike" kern="1200" baseline="0" dirty="0">
                <a:solidFill>
                  <a:schemeClr val="tx1"/>
                </a:solidFill>
                <a:latin typeface="+mn-lt"/>
                <a:ea typeface="+mn-ea"/>
                <a:cs typeface="+mn-cs"/>
              </a:rPr>
              <a:t>Puedes pensar que no deja de ser </a:t>
            </a:r>
            <a:r>
              <a:rPr lang="es-AR" sz="1200" b="1" i="0" u="none" strike="noStrike" kern="1200" baseline="0" dirty="0">
                <a:solidFill>
                  <a:schemeClr val="tx1"/>
                </a:solidFill>
                <a:latin typeface="+mn-lt"/>
                <a:ea typeface="+mn-ea"/>
                <a:cs typeface="+mn-cs"/>
              </a:rPr>
              <a:t>paradójico </a:t>
            </a:r>
            <a:r>
              <a:rPr lang="es-AR" sz="1200" b="0" i="0" u="none" strike="noStrike" kern="1200" baseline="0" dirty="0">
                <a:solidFill>
                  <a:schemeClr val="tx1"/>
                </a:solidFill>
                <a:latin typeface="+mn-lt"/>
                <a:ea typeface="+mn-ea"/>
                <a:cs typeface="+mn-cs"/>
              </a:rPr>
              <a:t>que por un lado se requieran pautas para que las citas y referencias sean coherentes y por otro haya decenas de tipos de pautas para ello, con lo que difícilmente se puede conseguir de forma universal. Sin embargo, la explicación reside en que el sistema de documentación está a la base misma de la construcción de la ciencia, y son las </a:t>
            </a:r>
            <a:r>
              <a:rPr lang="es-AR" sz="1200" b="1" i="0" u="none" strike="noStrike" kern="1200" baseline="0" dirty="0">
                <a:solidFill>
                  <a:schemeClr val="tx1"/>
                </a:solidFill>
                <a:latin typeface="+mn-lt"/>
                <a:ea typeface="+mn-ea"/>
                <a:cs typeface="+mn-cs"/>
              </a:rPr>
              <a:t>comunidades científicas </a:t>
            </a:r>
            <a:r>
              <a:rPr lang="es-AR" sz="1200" b="0" i="0" u="none" strike="noStrike" kern="1200" baseline="0" dirty="0">
                <a:solidFill>
                  <a:schemeClr val="tx1"/>
                </a:solidFill>
                <a:latin typeface="+mn-lt"/>
                <a:ea typeface="+mn-ea"/>
                <a:cs typeface="+mn-cs"/>
              </a:rPr>
              <a:t>en su compleja diversidad y plural articulación las que libremente hacen que se desenvuelva el asunto de esta forma heterogénea. </a:t>
            </a:r>
          </a:p>
          <a:p>
            <a:r>
              <a:rPr lang="es-AR" sz="1200" b="0" i="0" u="none" strike="noStrike" kern="1200" baseline="0" dirty="0">
                <a:solidFill>
                  <a:schemeClr val="tx1"/>
                </a:solidFill>
                <a:latin typeface="+mn-lt"/>
                <a:ea typeface="+mn-ea"/>
                <a:cs typeface="+mn-cs"/>
              </a:rPr>
              <a:t>Así pues, hay </a:t>
            </a:r>
            <a:r>
              <a:rPr lang="es-AR" sz="1200" b="1" i="0" u="none" strike="noStrike" kern="1200" baseline="0" dirty="0">
                <a:solidFill>
                  <a:schemeClr val="tx1"/>
                </a:solidFill>
                <a:latin typeface="+mn-lt"/>
                <a:ea typeface="+mn-ea"/>
                <a:cs typeface="+mn-cs"/>
              </a:rPr>
              <a:t>estilos bibliográficos </a:t>
            </a:r>
            <a:r>
              <a:rPr lang="es-AR" sz="1200" b="0" i="0" u="none" strike="noStrike" kern="1200" baseline="0" dirty="0">
                <a:solidFill>
                  <a:schemeClr val="tx1"/>
                </a:solidFill>
                <a:latin typeface="+mn-lt"/>
                <a:ea typeface="+mn-ea"/>
                <a:cs typeface="+mn-cs"/>
              </a:rPr>
              <a:t>que responden a diferentes tradiciones académicas y culturales o a distintas ramas de la ciencia. Los más potentes están auspiciados por sociedades científicas, pero son muy importantes los manuales de estilo editoriales y las normas de publicación de las revistas de investigación. </a:t>
            </a:r>
          </a:p>
          <a:p>
            <a:r>
              <a:rPr lang="es-AR" sz="1200" b="0" i="0" u="none" strike="noStrike" kern="1200" baseline="0" dirty="0">
                <a:solidFill>
                  <a:schemeClr val="tx1"/>
                </a:solidFill>
                <a:latin typeface="+mn-lt"/>
                <a:ea typeface="+mn-ea"/>
                <a:cs typeface="+mn-cs"/>
              </a:rPr>
              <a:t>Si contamos estas normas para autores de las revistas, podría haber cientos de estilos, a veces con diferencias mínimas entre ellos. La verdad es que los importantes son muchos menos, aunque aun así resultan bastantes </a:t>
            </a:r>
            <a:endParaRPr lang="es-AR" dirty="0"/>
          </a:p>
        </p:txBody>
      </p:sp>
      <p:sp>
        <p:nvSpPr>
          <p:cNvPr id="4" name="Marcador de número de diapositiva 3"/>
          <p:cNvSpPr>
            <a:spLocks noGrp="1"/>
          </p:cNvSpPr>
          <p:nvPr>
            <p:ph type="sldNum" sz="quarter" idx="10"/>
          </p:nvPr>
        </p:nvSpPr>
        <p:spPr/>
        <p:txBody>
          <a:bodyPr/>
          <a:lstStyle/>
          <a:p>
            <a:fld id="{743D54E9-917E-45BF-9198-6262D6491903}" type="slidenum">
              <a:rPr lang="es-AR" smtClean="0"/>
              <a:t>8</a:t>
            </a:fld>
            <a:endParaRPr lang="es-AR"/>
          </a:p>
        </p:txBody>
      </p:sp>
    </p:spTree>
    <p:extLst>
      <p:ext uri="{BB962C8B-B14F-4D97-AF65-F5344CB8AC3E}">
        <p14:creationId xmlns:p14="http://schemas.microsoft.com/office/powerpoint/2010/main" val="2820301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200" b="0" i="0" u="none" strike="noStrike" kern="1200" baseline="0" dirty="0">
                <a:solidFill>
                  <a:schemeClr val="tx1"/>
                </a:solidFill>
                <a:latin typeface="+mn-lt"/>
                <a:ea typeface="+mn-ea"/>
                <a:cs typeface="+mn-cs"/>
              </a:rPr>
              <a:t>El estilo de la </a:t>
            </a:r>
            <a:r>
              <a:rPr lang="es-AR" sz="1200" b="1" i="0" u="none" strike="noStrike" kern="1200" baseline="0" dirty="0">
                <a:solidFill>
                  <a:schemeClr val="tx1"/>
                </a:solidFill>
                <a:latin typeface="+mn-lt"/>
                <a:ea typeface="+mn-ea"/>
                <a:cs typeface="+mn-cs"/>
              </a:rPr>
              <a:t>American </a:t>
            </a:r>
            <a:r>
              <a:rPr lang="es-AR" sz="1200" b="1" i="0" u="none" strike="noStrike" kern="1200" baseline="0" dirty="0" err="1">
                <a:solidFill>
                  <a:schemeClr val="tx1"/>
                </a:solidFill>
                <a:latin typeface="+mn-lt"/>
                <a:ea typeface="+mn-ea"/>
                <a:cs typeface="+mn-cs"/>
              </a:rPr>
              <a:t>Psychological</a:t>
            </a:r>
            <a:r>
              <a:rPr lang="es-AR" sz="1200" b="1" i="0" u="none" strike="noStrike" kern="1200" baseline="0" dirty="0">
                <a:solidFill>
                  <a:schemeClr val="tx1"/>
                </a:solidFill>
                <a:latin typeface="+mn-lt"/>
                <a:ea typeface="+mn-ea"/>
                <a:cs typeface="+mn-cs"/>
              </a:rPr>
              <a:t> </a:t>
            </a:r>
            <a:r>
              <a:rPr lang="es-AR" sz="1200" b="1" i="0" u="none" strike="noStrike" kern="1200" baseline="0" dirty="0" err="1">
                <a:solidFill>
                  <a:schemeClr val="tx1"/>
                </a:solidFill>
                <a:latin typeface="+mn-lt"/>
                <a:ea typeface="+mn-ea"/>
                <a:cs typeface="+mn-cs"/>
              </a:rPr>
              <a:t>Association</a:t>
            </a:r>
            <a:r>
              <a:rPr lang="es-AR" sz="1200" b="1" i="0" u="none" strike="noStrike" kern="1200" baseline="0" dirty="0">
                <a:solidFill>
                  <a:schemeClr val="tx1"/>
                </a:solidFill>
                <a:latin typeface="+mn-lt"/>
                <a:ea typeface="+mn-ea"/>
                <a:cs typeface="+mn-cs"/>
              </a:rPr>
              <a:t> </a:t>
            </a:r>
            <a:r>
              <a:rPr lang="es-AR" sz="1200" b="0" i="0" u="none" strike="noStrike" kern="1200" baseline="0" dirty="0">
                <a:solidFill>
                  <a:schemeClr val="tx1"/>
                </a:solidFill>
                <a:latin typeface="+mn-lt"/>
                <a:ea typeface="+mn-ea"/>
                <a:cs typeface="+mn-cs"/>
              </a:rPr>
              <a:t>es ampliamente utilizado en el mundo más allá de las fronteras norteamericanas y de los límites de la Psicología. Hay muchas guías, presentaciones, versiones, e instrucciones para usarlo. </a:t>
            </a:r>
          </a:p>
          <a:p>
            <a:r>
              <a:rPr lang="es-AR" sz="1200" b="0" i="0" u="none" strike="noStrike" kern="1200" baseline="0" dirty="0">
                <a:solidFill>
                  <a:schemeClr val="tx1"/>
                </a:solidFill>
                <a:latin typeface="+mn-lt"/>
                <a:ea typeface="+mn-ea"/>
                <a:cs typeface="+mn-cs"/>
              </a:rPr>
              <a:t>• </a:t>
            </a:r>
            <a:r>
              <a:rPr lang="es-AR" sz="1200" b="0" i="0" u="sng" strike="noStrike" kern="1200" baseline="0" dirty="0">
                <a:solidFill>
                  <a:schemeClr val="tx1"/>
                </a:solidFill>
                <a:latin typeface="+mn-lt"/>
                <a:ea typeface="+mn-ea"/>
                <a:cs typeface="+mn-cs"/>
              </a:rPr>
              <a:t>http://www.apastyle.org/ </a:t>
            </a:r>
            <a:endParaRPr lang="es-AR" sz="1200" b="0" i="0" u="none" strike="noStrike" kern="1200" baseline="0" dirty="0">
              <a:solidFill>
                <a:schemeClr val="tx1"/>
              </a:solidFill>
              <a:latin typeface="+mn-lt"/>
              <a:ea typeface="+mn-ea"/>
              <a:cs typeface="+mn-cs"/>
            </a:endParaRPr>
          </a:p>
          <a:p>
            <a:r>
              <a:rPr lang="es-AR" sz="1200" b="0" i="0" u="none" strike="noStrike" kern="1200" baseline="0" dirty="0">
                <a:solidFill>
                  <a:schemeClr val="tx1"/>
                </a:solidFill>
                <a:latin typeface="+mn-lt"/>
                <a:ea typeface="+mn-ea"/>
                <a:cs typeface="+mn-cs"/>
              </a:rPr>
              <a:t>• En castellano, en la web de la Biblioteca de la Universidad de Alcalá (</a:t>
            </a:r>
            <a:r>
              <a:rPr lang="es-AR" sz="1200" b="0" i="0" u="none" strike="noStrike" kern="1200" baseline="0" dirty="0" err="1">
                <a:solidFill>
                  <a:schemeClr val="tx1"/>
                </a:solidFill>
                <a:latin typeface="+mn-lt"/>
                <a:ea typeface="+mn-ea"/>
                <a:cs typeface="+mn-cs"/>
              </a:rPr>
              <a:t>pdf</a:t>
            </a:r>
            <a:r>
              <a:rPr lang="es-AR" sz="1200" b="0" i="0" u="none" strike="noStrike" kern="1200" baseline="0" dirty="0">
                <a:solidFill>
                  <a:schemeClr val="tx1"/>
                </a:solidFill>
                <a:latin typeface="+mn-lt"/>
                <a:ea typeface="+mn-ea"/>
                <a:cs typeface="+mn-cs"/>
              </a:rPr>
              <a:t>): </a:t>
            </a:r>
            <a:r>
              <a:rPr lang="es-AR" sz="1200" b="0" i="0" u="sng" strike="noStrike" kern="1200" baseline="0" dirty="0">
                <a:solidFill>
                  <a:schemeClr val="tx1"/>
                </a:solidFill>
                <a:latin typeface="+mn-lt"/>
                <a:ea typeface="+mn-ea"/>
                <a:cs typeface="+mn-cs"/>
              </a:rPr>
              <a:t>http://www.uah.es/biblioteca/ayuda_formacion/estilos_citas.html#apa </a:t>
            </a:r>
            <a:endParaRPr lang="es-AR" sz="1200" b="0" i="0" u="none" strike="noStrike" kern="1200" baseline="0" dirty="0">
              <a:solidFill>
                <a:schemeClr val="tx1"/>
              </a:solidFill>
              <a:latin typeface="+mn-lt"/>
              <a:ea typeface="+mn-ea"/>
              <a:cs typeface="+mn-cs"/>
            </a:endParaRPr>
          </a:p>
          <a:p>
            <a:r>
              <a:rPr lang="es-AR" sz="1200" b="0" i="0" u="none" strike="noStrike" kern="1200" baseline="0" dirty="0">
                <a:solidFill>
                  <a:schemeClr val="tx1"/>
                </a:solidFill>
                <a:latin typeface="+mn-lt"/>
                <a:ea typeface="+mn-ea"/>
                <a:cs typeface="+mn-cs"/>
              </a:rPr>
              <a:t>• </a:t>
            </a:r>
            <a:r>
              <a:rPr lang="es-AR" sz="1200" b="0" i="1" u="none" strike="noStrike" kern="1200" baseline="0" dirty="0" err="1">
                <a:solidFill>
                  <a:schemeClr val="tx1"/>
                </a:solidFill>
                <a:latin typeface="+mn-lt"/>
                <a:ea typeface="+mn-ea"/>
                <a:cs typeface="+mn-cs"/>
              </a:rPr>
              <a:t>Citation</a:t>
            </a:r>
            <a:r>
              <a:rPr lang="es-AR" sz="1200" b="0" i="1" u="none" strike="noStrike" kern="1200" baseline="0" dirty="0">
                <a:solidFill>
                  <a:schemeClr val="tx1"/>
                </a:solidFill>
                <a:latin typeface="+mn-lt"/>
                <a:ea typeface="+mn-ea"/>
                <a:cs typeface="+mn-cs"/>
              </a:rPr>
              <a:t> </a:t>
            </a:r>
            <a:r>
              <a:rPr lang="es-AR" sz="1200" b="0" i="1" u="none" strike="noStrike" kern="1200" baseline="0" dirty="0" err="1">
                <a:solidFill>
                  <a:schemeClr val="tx1"/>
                </a:solidFill>
                <a:latin typeface="+mn-lt"/>
                <a:ea typeface="+mn-ea"/>
                <a:cs typeface="+mn-cs"/>
              </a:rPr>
              <a:t>Builder</a:t>
            </a:r>
            <a:r>
              <a:rPr lang="es-AR" sz="1200" b="0" i="1" u="none" strike="noStrike" kern="1200" baseline="0" dirty="0">
                <a:solidFill>
                  <a:schemeClr val="tx1"/>
                </a:solidFill>
                <a:latin typeface="+mn-lt"/>
                <a:ea typeface="+mn-ea"/>
                <a:cs typeface="+mn-cs"/>
              </a:rPr>
              <a:t> </a:t>
            </a:r>
            <a:r>
              <a:rPr lang="es-AR" sz="1200" b="0" i="0" u="none" strike="noStrike" kern="1200" baseline="0" dirty="0">
                <a:solidFill>
                  <a:schemeClr val="tx1"/>
                </a:solidFill>
                <a:latin typeface="+mn-lt"/>
                <a:ea typeface="+mn-ea"/>
                <a:cs typeface="+mn-cs"/>
              </a:rPr>
              <a:t>[generador automático] de NCSU </a:t>
            </a:r>
            <a:r>
              <a:rPr lang="es-AR" sz="1200" b="0" i="0" u="none" strike="noStrike" kern="1200" baseline="0" dirty="0" err="1">
                <a:solidFill>
                  <a:schemeClr val="tx1"/>
                </a:solidFill>
                <a:latin typeface="+mn-lt"/>
                <a:ea typeface="+mn-ea"/>
                <a:cs typeface="+mn-cs"/>
              </a:rPr>
              <a:t>Libraries</a:t>
            </a:r>
            <a:r>
              <a:rPr lang="es-AR" sz="1200" b="0" i="0" u="none" strike="noStrike" kern="1200" baseline="0" dirty="0">
                <a:solidFill>
                  <a:schemeClr val="tx1"/>
                </a:solidFill>
                <a:latin typeface="+mn-lt"/>
                <a:ea typeface="+mn-ea"/>
                <a:cs typeface="+mn-cs"/>
              </a:rPr>
              <a:t> [North Carolina </a:t>
            </a:r>
            <a:r>
              <a:rPr lang="es-AR" sz="1200" b="0" i="0" u="none" strike="noStrike" kern="1200" baseline="0" dirty="0" err="1">
                <a:solidFill>
                  <a:schemeClr val="tx1"/>
                </a:solidFill>
                <a:latin typeface="+mn-lt"/>
                <a:ea typeface="+mn-ea"/>
                <a:cs typeface="+mn-cs"/>
              </a:rPr>
              <a:t>State</a:t>
            </a:r>
            <a:r>
              <a:rPr lang="es-AR" sz="1200" b="0" i="0" u="none" strike="noStrike" kern="1200" baseline="0" dirty="0">
                <a:solidFill>
                  <a:schemeClr val="tx1"/>
                </a:solidFill>
                <a:latin typeface="+mn-lt"/>
                <a:ea typeface="+mn-ea"/>
                <a:cs typeface="+mn-cs"/>
              </a:rPr>
              <a:t> </a:t>
            </a:r>
            <a:r>
              <a:rPr lang="es-AR" sz="1200" b="0" i="0" u="none" strike="noStrike" kern="1200" baseline="0" dirty="0" err="1">
                <a:solidFill>
                  <a:schemeClr val="tx1"/>
                </a:solidFill>
                <a:latin typeface="+mn-lt"/>
                <a:ea typeface="+mn-ea"/>
                <a:cs typeface="+mn-cs"/>
              </a:rPr>
              <a:t>University</a:t>
            </a:r>
            <a:r>
              <a:rPr lang="es-AR" sz="1200" b="0" i="0" u="none" strike="noStrike" kern="1200" baseline="0" dirty="0">
                <a:solidFill>
                  <a:schemeClr val="tx1"/>
                </a:solidFill>
                <a:latin typeface="+mn-lt"/>
                <a:ea typeface="+mn-ea"/>
                <a:cs typeface="+mn-cs"/>
              </a:rPr>
              <a:t>]: </a:t>
            </a:r>
            <a:r>
              <a:rPr lang="es-AR" sz="1200" b="0" i="0" u="sng" strike="noStrike" kern="1200" baseline="0" dirty="0">
                <a:solidFill>
                  <a:schemeClr val="tx1"/>
                </a:solidFill>
                <a:latin typeface="+mn-lt"/>
                <a:ea typeface="+mn-ea"/>
                <a:cs typeface="+mn-cs"/>
              </a:rPr>
              <a:t>http://www.lib.ncsu.edu/citationbuilder/index.php </a:t>
            </a:r>
            <a:endParaRPr lang="es-AR" sz="1200" b="0" i="0" u="none" strike="noStrike" kern="1200" baseline="0" dirty="0">
              <a:solidFill>
                <a:schemeClr val="tx1"/>
              </a:solidFill>
              <a:latin typeface="+mn-lt"/>
              <a:ea typeface="+mn-ea"/>
              <a:cs typeface="+mn-cs"/>
            </a:endParaRPr>
          </a:p>
          <a:p>
            <a:r>
              <a:rPr lang="es-AR" sz="1200" b="0" i="0" u="none" strike="noStrike" kern="1200" baseline="0" dirty="0">
                <a:solidFill>
                  <a:schemeClr val="tx1"/>
                </a:solidFill>
                <a:latin typeface="+mn-lt"/>
                <a:ea typeface="+mn-ea"/>
                <a:cs typeface="+mn-cs"/>
              </a:rPr>
              <a:t>	</a:t>
            </a:r>
          </a:p>
          <a:p>
            <a:r>
              <a:rPr lang="es-AR" sz="1200" b="0" i="0" u="none" strike="noStrike" kern="1200" baseline="0" dirty="0">
                <a:solidFill>
                  <a:schemeClr val="tx1"/>
                </a:solidFill>
                <a:latin typeface="+mn-lt"/>
                <a:ea typeface="+mn-ea"/>
                <a:cs typeface="+mn-cs"/>
              </a:rPr>
              <a:t>Las normas del </a:t>
            </a:r>
            <a:r>
              <a:rPr lang="es-AR" sz="1200" b="1" i="0" u="none" strike="noStrike" kern="1200" baseline="0" dirty="0">
                <a:solidFill>
                  <a:schemeClr val="tx1"/>
                </a:solidFill>
                <a:latin typeface="+mn-lt"/>
                <a:ea typeface="+mn-ea"/>
                <a:cs typeface="+mn-cs"/>
              </a:rPr>
              <a:t>Manual de estilo Chicago</a:t>
            </a:r>
            <a:r>
              <a:rPr lang="es-AR" sz="1200" b="0" i="0" u="none" strike="noStrike" kern="1200" baseline="0" dirty="0">
                <a:solidFill>
                  <a:schemeClr val="tx1"/>
                </a:solidFill>
                <a:latin typeface="+mn-lt"/>
                <a:ea typeface="+mn-ea"/>
                <a:cs typeface="+mn-cs"/>
              </a:rPr>
              <a:t>, también conocido a veces como estilo Chicago/</a:t>
            </a:r>
            <a:r>
              <a:rPr lang="es-AR" sz="1200" b="0" i="0" u="none" strike="noStrike" kern="1200" baseline="0" dirty="0" err="1">
                <a:solidFill>
                  <a:schemeClr val="tx1"/>
                </a:solidFill>
                <a:latin typeface="+mn-lt"/>
                <a:ea typeface="+mn-ea"/>
                <a:cs typeface="+mn-cs"/>
              </a:rPr>
              <a:t>Turabian</a:t>
            </a:r>
            <a:r>
              <a:rPr lang="es-AR" sz="1200" b="0" i="0" u="none" strike="noStrike" kern="1200" baseline="0" dirty="0">
                <a:solidFill>
                  <a:schemeClr val="tx1"/>
                </a:solidFill>
                <a:latin typeface="+mn-lt"/>
                <a:ea typeface="+mn-ea"/>
                <a:cs typeface="+mn-cs"/>
              </a:rPr>
              <a:t> se usan internacionalmente más en el ámbito de las humanidades, donde es más frecuente la citación mediante notas a pie de página o al final del texto </a:t>
            </a:r>
          </a:p>
          <a:p>
            <a:r>
              <a:rPr lang="es-AR" sz="1200" b="0" i="0" u="none" strike="noStrike" kern="1200" baseline="0" dirty="0">
                <a:solidFill>
                  <a:schemeClr val="tx1"/>
                </a:solidFill>
                <a:latin typeface="+mn-lt"/>
                <a:ea typeface="+mn-ea"/>
                <a:cs typeface="+mn-cs"/>
              </a:rPr>
              <a:t>• </a:t>
            </a:r>
            <a:r>
              <a:rPr lang="es-AR" sz="1200" b="0" i="0" u="sng" strike="noStrike" kern="1200" baseline="0" dirty="0">
                <a:solidFill>
                  <a:schemeClr val="tx1"/>
                </a:solidFill>
                <a:latin typeface="+mn-lt"/>
                <a:ea typeface="+mn-ea"/>
                <a:cs typeface="+mn-cs"/>
              </a:rPr>
              <a:t>http://www.chicagomanualofstyle.org/tools_citationguide.html </a:t>
            </a:r>
            <a:endParaRPr lang="es-AR"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Chicago/Turabian Documentation Style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en</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The Writer’s Handbook </a:t>
            </a:r>
            <a:r>
              <a:rPr lang="en-US" sz="1200" b="0" i="0" u="none" strike="noStrike" kern="1200" baseline="0" dirty="0">
                <a:solidFill>
                  <a:schemeClr val="tx1"/>
                </a:solidFill>
                <a:latin typeface="+mn-lt"/>
                <a:ea typeface="+mn-ea"/>
                <a:cs typeface="+mn-cs"/>
              </a:rPr>
              <a:t>de </a:t>
            </a:r>
            <a:r>
              <a:rPr lang="en-US" sz="1200" b="0" i="0" u="none" strike="noStrike" kern="1200" baseline="0" dirty="0" err="1">
                <a:solidFill>
                  <a:schemeClr val="tx1"/>
                </a:solidFill>
                <a:latin typeface="+mn-lt"/>
                <a:ea typeface="+mn-ea"/>
                <a:cs typeface="+mn-cs"/>
              </a:rPr>
              <a:t>Univer-sity</a:t>
            </a:r>
            <a:r>
              <a:rPr lang="en-US" sz="1200" b="0" i="0" u="none" strike="noStrike" kern="1200" baseline="0" dirty="0">
                <a:solidFill>
                  <a:schemeClr val="tx1"/>
                </a:solidFill>
                <a:latin typeface="+mn-lt"/>
                <a:ea typeface="+mn-ea"/>
                <a:cs typeface="+mn-cs"/>
              </a:rPr>
              <a:t> of Wisconsin-Madison: </a:t>
            </a:r>
            <a:r>
              <a:rPr lang="en-US" sz="1200" b="0" i="0" u="sng" strike="noStrike" kern="1200" baseline="0" dirty="0">
                <a:solidFill>
                  <a:schemeClr val="tx1"/>
                </a:solidFill>
                <a:latin typeface="+mn-lt"/>
                <a:ea typeface="+mn-ea"/>
                <a:cs typeface="+mn-cs"/>
              </a:rPr>
              <a:t>http://writing.wisc.edu/Handbook/DocChicago.html </a:t>
            </a:r>
            <a:endParaRPr lang="en-US" sz="1200" b="0" i="0" u="none" strike="noStrike" kern="1200" baseline="0" dirty="0">
              <a:solidFill>
                <a:schemeClr val="tx1"/>
              </a:solidFill>
              <a:latin typeface="+mn-lt"/>
              <a:ea typeface="+mn-ea"/>
              <a:cs typeface="+mn-cs"/>
            </a:endParaRPr>
          </a:p>
          <a:p>
            <a:r>
              <a:rPr lang="es-AR" sz="1200" b="0" i="0" u="none" strike="noStrike" kern="1200" baseline="0" dirty="0">
                <a:solidFill>
                  <a:schemeClr val="tx1"/>
                </a:solidFill>
                <a:latin typeface="+mn-lt"/>
                <a:ea typeface="+mn-ea"/>
                <a:cs typeface="+mn-cs"/>
              </a:rPr>
              <a:t>	</a:t>
            </a:r>
          </a:p>
          <a:p>
            <a:endParaRPr lang="es-AR" sz="1200" b="0" i="0" u="none" strike="noStrike" kern="1200" baseline="0" dirty="0">
              <a:solidFill>
                <a:schemeClr val="tx1"/>
              </a:solidFill>
              <a:latin typeface="+mn-lt"/>
              <a:ea typeface="+mn-ea"/>
              <a:cs typeface="+mn-cs"/>
            </a:endParaRPr>
          </a:p>
          <a:p>
            <a:r>
              <a:rPr lang="es-AR" sz="1200" b="0" i="0" u="none" strike="noStrike" kern="1200" baseline="0" dirty="0">
                <a:solidFill>
                  <a:schemeClr val="tx1"/>
                </a:solidFill>
                <a:latin typeface="+mn-lt"/>
                <a:ea typeface="+mn-ea"/>
                <a:cs typeface="+mn-cs"/>
              </a:rPr>
              <a:t>Las directrices de la </a:t>
            </a:r>
            <a:r>
              <a:rPr lang="es-AR" sz="1200" b="1" i="0" u="none" strike="noStrike" kern="1200" baseline="0" dirty="0">
                <a:solidFill>
                  <a:schemeClr val="tx1"/>
                </a:solidFill>
                <a:latin typeface="+mn-lt"/>
                <a:ea typeface="+mn-ea"/>
                <a:cs typeface="+mn-cs"/>
              </a:rPr>
              <a:t>International </a:t>
            </a:r>
            <a:r>
              <a:rPr lang="es-AR" sz="1200" b="1" i="0" u="none" strike="noStrike" kern="1200" baseline="0" dirty="0" err="1">
                <a:solidFill>
                  <a:schemeClr val="tx1"/>
                </a:solidFill>
                <a:latin typeface="+mn-lt"/>
                <a:ea typeface="+mn-ea"/>
                <a:cs typeface="+mn-cs"/>
              </a:rPr>
              <a:t>Standards</a:t>
            </a:r>
            <a:r>
              <a:rPr lang="es-AR" sz="1200" b="1" i="0" u="none" strike="noStrike" kern="1200" baseline="0" dirty="0">
                <a:solidFill>
                  <a:schemeClr val="tx1"/>
                </a:solidFill>
                <a:latin typeface="+mn-lt"/>
                <a:ea typeface="+mn-ea"/>
                <a:cs typeface="+mn-cs"/>
              </a:rPr>
              <a:t> </a:t>
            </a:r>
            <a:r>
              <a:rPr lang="es-AR" sz="1200" b="1" i="0" u="none" strike="noStrike" kern="1200" baseline="0" dirty="0" err="1">
                <a:solidFill>
                  <a:schemeClr val="tx1"/>
                </a:solidFill>
                <a:latin typeface="+mn-lt"/>
                <a:ea typeface="+mn-ea"/>
                <a:cs typeface="+mn-cs"/>
              </a:rPr>
              <a:t>Organization</a:t>
            </a:r>
            <a:r>
              <a:rPr lang="es-AR" sz="1200" b="1" i="0" u="none" strike="noStrike" kern="1200" baseline="0" dirty="0">
                <a:solidFill>
                  <a:schemeClr val="tx1"/>
                </a:solidFill>
                <a:latin typeface="+mn-lt"/>
                <a:ea typeface="+mn-ea"/>
                <a:cs typeface="+mn-cs"/>
              </a:rPr>
              <a:t> </a:t>
            </a:r>
            <a:r>
              <a:rPr lang="es-AR" sz="1200" b="0" i="0" u="none" strike="noStrike" kern="1200" baseline="0" dirty="0">
                <a:solidFill>
                  <a:schemeClr val="tx1"/>
                </a:solidFill>
                <a:latin typeface="+mn-lt"/>
                <a:ea typeface="+mn-ea"/>
                <a:cs typeface="+mn-cs"/>
              </a:rPr>
              <a:t>son recomendaciones muy generales y abiertas para redactar referencias bibliográficas y citar recursos de información en cualquier campo de conocimiento, soporte físico y país, permitiendo varios estilos de citación (autor-fecha, numérico y notas a pie de página). </a:t>
            </a:r>
          </a:p>
          <a:p>
            <a:r>
              <a:rPr lang="es-AR" sz="1200" b="0" i="0" u="none" strike="noStrike" kern="1200" baseline="0" dirty="0">
                <a:solidFill>
                  <a:schemeClr val="tx1"/>
                </a:solidFill>
                <a:latin typeface="+mn-lt"/>
                <a:ea typeface="+mn-ea"/>
                <a:cs typeface="+mn-cs"/>
              </a:rPr>
              <a:t>• </a:t>
            </a:r>
            <a:r>
              <a:rPr lang="es-AR" sz="1200" b="0" i="1" u="none" strike="noStrike" kern="1200" baseline="0" dirty="0">
                <a:solidFill>
                  <a:schemeClr val="tx1"/>
                </a:solidFill>
                <a:latin typeface="+mn-lt"/>
                <a:ea typeface="+mn-ea"/>
                <a:cs typeface="+mn-cs"/>
              </a:rPr>
              <a:t>ISO 690:2010: </a:t>
            </a:r>
            <a:r>
              <a:rPr lang="es-AR" sz="1200" b="0" i="1" u="none" strike="noStrike" kern="1200" baseline="0" dirty="0" err="1">
                <a:solidFill>
                  <a:schemeClr val="tx1"/>
                </a:solidFill>
                <a:latin typeface="+mn-lt"/>
                <a:ea typeface="+mn-ea"/>
                <a:cs typeface="+mn-cs"/>
              </a:rPr>
              <a:t>Information</a:t>
            </a:r>
            <a:r>
              <a:rPr lang="es-AR" sz="1200" b="0" i="1" u="none" strike="noStrike" kern="1200" baseline="0" dirty="0">
                <a:solidFill>
                  <a:schemeClr val="tx1"/>
                </a:solidFill>
                <a:latin typeface="+mn-lt"/>
                <a:ea typeface="+mn-ea"/>
                <a:cs typeface="+mn-cs"/>
              </a:rPr>
              <a:t> and </a:t>
            </a:r>
            <a:r>
              <a:rPr lang="es-AR" sz="1200" b="0" i="1" u="none" strike="noStrike" kern="1200" baseline="0" dirty="0" err="1">
                <a:solidFill>
                  <a:schemeClr val="tx1"/>
                </a:solidFill>
                <a:latin typeface="+mn-lt"/>
                <a:ea typeface="+mn-ea"/>
                <a:cs typeface="+mn-cs"/>
              </a:rPr>
              <a:t>Documentation</a:t>
            </a:r>
            <a:r>
              <a:rPr lang="es-AR" sz="1200" b="0" i="1" u="none" strike="noStrike" kern="1200" baseline="0" dirty="0">
                <a:solidFill>
                  <a:schemeClr val="tx1"/>
                </a:solidFill>
                <a:latin typeface="+mn-lt"/>
                <a:ea typeface="+mn-ea"/>
                <a:cs typeface="+mn-cs"/>
              </a:rPr>
              <a:t>: </a:t>
            </a:r>
            <a:r>
              <a:rPr lang="es-AR" sz="1200" b="0" i="1" u="none" strike="noStrike" kern="1200" baseline="0" dirty="0" err="1">
                <a:solidFill>
                  <a:schemeClr val="tx1"/>
                </a:solidFill>
                <a:latin typeface="+mn-lt"/>
                <a:ea typeface="+mn-ea"/>
                <a:cs typeface="+mn-cs"/>
              </a:rPr>
              <a:t>Guidelines</a:t>
            </a:r>
            <a:r>
              <a:rPr lang="es-AR" sz="1200" b="0" i="1" u="none" strike="noStrike" kern="1200" baseline="0" dirty="0">
                <a:solidFill>
                  <a:schemeClr val="tx1"/>
                </a:solidFill>
                <a:latin typeface="+mn-lt"/>
                <a:ea typeface="+mn-ea"/>
                <a:cs typeface="+mn-cs"/>
              </a:rPr>
              <a:t> </a:t>
            </a:r>
            <a:r>
              <a:rPr lang="es-AR" sz="1200" b="0" i="1" u="none" strike="noStrike" kern="1200" baseline="0" dirty="0" err="1">
                <a:solidFill>
                  <a:schemeClr val="tx1"/>
                </a:solidFill>
                <a:latin typeface="+mn-lt"/>
                <a:ea typeface="+mn-ea"/>
                <a:cs typeface="+mn-cs"/>
              </a:rPr>
              <a:t>for</a:t>
            </a:r>
            <a:r>
              <a:rPr lang="es-AR" sz="1200" b="0" i="1" u="none" strike="noStrike" kern="1200" baseline="0" dirty="0">
                <a:solidFill>
                  <a:schemeClr val="tx1"/>
                </a:solidFill>
                <a:latin typeface="+mn-lt"/>
                <a:ea typeface="+mn-ea"/>
                <a:cs typeface="+mn-cs"/>
              </a:rPr>
              <a:t> </a:t>
            </a:r>
            <a:r>
              <a:rPr lang="es-AR" sz="1200" b="0" i="1" u="none" strike="noStrike" kern="1200" baseline="0" dirty="0" err="1">
                <a:solidFill>
                  <a:schemeClr val="tx1"/>
                </a:solidFill>
                <a:latin typeface="+mn-lt"/>
                <a:ea typeface="+mn-ea"/>
                <a:cs typeface="+mn-cs"/>
              </a:rPr>
              <a:t>bibliographic</a:t>
            </a:r>
            <a:r>
              <a:rPr lang="es-AR" sz="1200" b="0" i="1" u="none" strike="noStrike" kern="1200" baseline="0" dirty="0">
                <a:solidFill>
                  <a:schemeClr val="tx1"/>
                </a:solidFill>
                <a:latin typeface="+mn-lt"/>
                <a:ea typeface="+mn-ea"/>
                <a:cs typeface="+mn-cs"/>
              </a:rPr>
              <a:t> </a:t>
            </a:r>
            <a:r>
              <a:rPr lang="es-AR" sz="1200" b="0" i="1" u="none" strike="noStrike" kern="1200" baseline="0" dirty="0" err="1">
                <a:solidFill>
                  <a:schemeClr val="tx1"/>
                </a:solidFill>
                <a:latin typeface="+mn-lt"/>
                <a:ea typeface="+mn-ea"/>
                <a:cs typeface="+mn-cs"/>
              </a:rPr>
              <a:t>references</a:t>
            </a:r>
            <a:r>
              <a:rPr lang="es-AR" sz="1200" b="0" i="1" u="none" strike="noStrike" kern="1200" baseline="0" dirty="0">
                <a:solidFill>
                  <a:schemeClr val="tx1"/>
                </a:solidFill>
                <a:latin typeface="+mn-lt"/>
                <a:ea typeface="+mn-ea"/>
                <a:cs typeface="+mn-cs"/>
              </a:rPr>
              <a:t> and </a:t>
            </a:r>
            <a:r>
              <a:rPr lang="es-AR" sz="1200" b="0" i="1" u="none" strike="noStrike" kern="1200" baseline="0" dirty="0" err="1">
                <a:solidFill>
                  <a:schemeClr val="tx1"/>
                </a:solidFill>
                <a:latin typeface="+mn-lt"/>
                <a:ea typeface="+mn-ea"/>
                <a:cs typeface="+mn-cs"/>
              </a:rPr>
              <a:t>citations</a:t>
            </a:r>
            <a:r>
              <a:rPr lang="es-AR" sz="1200" b="0" i="1" u="none" strike="noStrike" kern="1200" baseline="0" dirty="0">
                <a:solidFill>
                  <a:schemeClr val="tx1"/>
                </a:solidFill>
                <a:latin typeface="+mn-lt"/>
                <a:ea typeface="+mn-ea"/>
                <a:cs typeface="+mn-cs"/>
              </a:rPr>
              <a:t> </a:t>
            </a:r>
            <a:r>
              <a:rPr lang="es-AR" sz="1200" b="0" i="1" u="none" strike="noStrike" kern="1200" baseline="0" dirty="0" err="1">
                <a:solidFill>
                  <a:schemeClr val="tx1"/>
                </a:solidFill>
                <a:latin typeface="+mn-lt"/>
                <a:ea typeface="+mn-ea"/>
                <a:cs typeface="+mn-cs"/>
              </a:rPr>
              <a:t>to</a:t>
            </a:r>
            <a:r>
              <a:rPr lang="es-AR" sz="1200" b="0" i="1" u="none" strike="noStrike" kern="1200" baseline="0" dirty="0">
                <a:solidFill>
                  <a:schemeClr val="tx1"/>
                </a:solidFill>
                <a:latin typeface="+mn-lt"/>
                <a:ea typeface="+mn-ea"/>
                <a:cs typeface="+mn-cs"/>
              </a:rPr>
              <a:t> </a:t>
            </a:r>
            <a:r>
              <a:rPr lang="es-AR" sz="1200" b="0" i="1" u="none" strike="noStrike" kern="1200" baseline="0" dirty="0" err="1">
                <a:solidFill>
                  <a:schemeClr val="tx1"/>
                </a:solidFill>
                <a:latin typeface="+mn-lt"/>
                <a:ea typeface="+mn-ea"/>
                <a:cs typeface="+mn-cs"/>
              </a:rPr>
              <a:t>information</a:t>
            </a:r>
            <a:r>
              <a:rPr lang="es-AR" sz="1200" b="0" i="1" u="none" strike="noStrike" kern="1200" baseline="0" dirty="0">
                <a:solidFill>
                  <a:schemeClr val="tx1"/>
                </a:solidFill>
                <a:latin typeface="+mn-lt"/>
                <a:ea typeface="+mn-ea"/>
                <a:cs typeface="+mn-cs"/>
              </a:rPr>
              <a:t> </a:t>
            </a:r>
            <a:r>
              <a:rPr lang="es-AR" sz="1200" b="0" i="1" u="none" strike="noStrike" kern="1200" baseline="0" dirty="0" err="1">
                <a:solidFill>
                  <a:schemeClr val="tx1"/>
                </a:solidFill>
                <a:latin typeface="+mn-lt"/>
                <a:ea typeface="+mn-ea"/>
                <a:cs typeface="+mn-cs"/>
              </a:rPr>
              <a:t>resources</a:t>
            </a:r>
            <a:r>
              <a:rPr lang="es-AR" sz="1200" b="0" i="1" u="none" strike="noStrike" kern="1200" baseline="0" dirty="0">
                <a:solidFill>
                  <a:schemeClr val="tx1"/>
                </a:solidFill>
                <a:latin typeface="+mn-lt"/>
                <a:ea typeface="+mn-ea"/>
                <a:cs typeface="+mn-cs"/>
              </a:rPr>
              <a:t>: </a:t>
            </a:r>
            <a:endParaRPr lang="es-AR" sz="1200" b="0" i="0" u="none" strike="noStrike" kern="1200" baseline="0" dirty="0">
              <a:solidFill>
                <a:schemeClr val="tx1"/>
              </a:solidFill>
              <a:latin typeface="+mn-lt"/>
              <a:ea typeface="+mn-ea"/>
              <a:cs typeface="+mn-cs"/>
            </a:endParaRPr>
          </a:p>
          <a:p>
            <a:r>
              <a:rPr lang="es-AR" sz="1200" b="0" i="0" u="sng" strike="noStrike" kern="1200" baseline="0" dirty="0">
                <a:solidFill>
                  <a:schemeClr val="tx1"/>
                </a:solidFill>
                <a:latin typeface="+mn-lt"/>
                <a:ea typeface="+mn-ea"/>
                <a:cs typeface="+mn-cs"/>
              </a:rPr>
              <a:t>http://www.iso.org/iso/catalogue_detail.htm?csnumber=43320 </a:t>
            </a:r>
            <a:endParaRPr lang="es-AR" sz="1200" b="0" i="0" u="none" strike="noStrike" kern="1200" baseline="0" dirty="0">
              <a:solidFill>
                <a:schemeClr val="tx1"/>
              </a:solidFill>
              <a:latin typeface="+mn-lt"/>
              <a:ea typeface="+mn-ea"/>
              <a:cs typeface="+mn-cs"/>
            </a:endParaRPr>
          </a:p>
          <a:p>
            <a:r>
              <a:rPr lang="es-AR" sz="1200" b="0" i="0" u="none" strike="noStrike" kern="1200" baseline="0" dirty="0">
                <a:solidFill>
                  <a:schemeClr val="tx1"/>
                </a:solidFill>
                <a:latin typeface="+mn-lt"/>
                <a:ea typeface="+mn-ea"/>
                <a:cs typeface="+mn-cs"/>
              </a:rPr>
              <a:t>• </a:t>
            </a:r>
            <a:r>
              <a:rPr lang="es-AR" sz="1200" b="0" i="1" u="none" strike="noStrike" kern="1200" baseline="0" dirty="0">
                <a:solidFill>
                  <a:schemeClr val="tx1"/>
                </a:solidFill>
                <a:latin typeface="+mn-lt"/>
                <a:ea typeface="+mn-ea"/>
                <a:cs typeface="+mn-cs"/>
              </a:rPr>
              <a:t>Harvard </a:t>
            </a:r>
            <a:r>
              <a:rPr lang="es-AR" sz="1200" b="0" i="1" u="none" strike="noStrike" kern="1200" baseline="0" dirty="0" err="1">
                <a:solidFill>
                  <a:schemeClr val="tx1"/>
                </a:solidFill>
                <a:latin typeface="+mn-lt"/>
                <a:ea typeface="+mn-ea"/>
                <a:cs typeface="+mn-cs"/>
              </a:rPr>
              <a:t>Referencing</a:t>
            </a:r>
            <a:r>
              <a:rPr lang="es-AR" sz="1200" b="0" i="1" u="none" strike="noStrike" kern="1200" baseline="0" dirty="0">
                <a:solidFill>
                  <a:schemeClr val="tx1"/>
                </a:solidFill>
                <a:latin typeface="+mn-lt"/>
                <a:ea typeface="+mn-ea"/>
                <a:cs typeface="+mn-cs"/>
              </a:rPr>
              <a:t> Quick </a:t>
            </a:r>
            <a:r>
              <a:rPr lang="es-AR" sz="1200" b="0" i="1" u="none" strike="noStrike" kern="1200" baseline="0" dirty="0" err="1">
                <a:solidFill>
                  <a:schemeClr val="tx1"/>
                </a:solidFill>
                <a:latin typeface="+mn-lt"/>
                <a:ea typeface="+mn-ea"/>
                <a:cs typeface="+mn-cs"/>
              </a:rPr>
              <a:t>Guide</a:t>
            </a:r>
            <a:r>
              <a:rPr lang="es-AR" sz="1200" b="0" i="1" u="none" strike="noStrike" kern="1200" baseline="0" dirty="0">
                <a:solidFill>
                  <a:schemeClr val="tx1"/>
                </a:solidFill>
                <a:latin typeface="+mn-lt"/>
                <a:ea typeface="+mn-ea"/>
                <a:cs typeface="+mn-cs"/>
              </a:rPr>
              <a:t> </a:t>
            </a:r>
            <a:r>
              <a:rPr lang="es-AR" sz="1200" b="0" i="0" u="none" strike="noStrike" kern="1200" baseline="0" dirty="0">
                <a:solidFill>
                  <a:schemeClr val="tx1"/>
                </a:solidFill>
                <a:latin typeface="+mn-lt"/>
                <a:ea typeface="+mn-ea"/>
                <a:cs typeface="+mn-cs"/>
              </a:rPr>
              <a:t>de los </a:t>
            </a:r>
            <a:r>
              <a:rPr lang="es-AR" sz="1200" b="0" i="0" u="none" strike="noStrike" kern="1200" baseline="0" dirty="0" err="1">
                <a:solidFill>
                  <a:schemeClr val="tx1"/>
                </a:solidFill>
                <a:latin typeface="+mn-lt"/>
                <a:ea typeface="+mn-ea"/>
                <a:cs typeface="+mn-cs"/>
              </a:rPr>
              <a:t>Information</a:t>
            </a:r>
            <a:r>
              <a:rPr lang="es-AR" sz="1200" b="0" i="0" u="none" strike="noStrike" kern="1200" baseline="0" dirty="0">
                <a:solidFill>
                  <a:schemeClr val="tx1"/>
                </a:solidFill>
                <a:latin typeface="+mn-lt"/>
                <a:ea typeface="+mn-ea"/>
                <a:cs typeface="+mn-cs"/>
              </a:rPr>
              <a:t> </a:t>
            </a:r>
            <a:r>
              <a:rPr lang="es-AR" sz="1200" b="0" i="0" u="none" strike="noStrike" kern="1200" baseline="0" dirty="0" err="1">
                <a:solidFill>
                  <a:schemeClr val="tx1"/>
                </a:solidFill>
                <a:latin typeface="+mn-lt"/>
                <a:ea typeface="+mn-ea"/>
                <a:cs typeface="+mn-cs"/>
              </a:rPr>
              <a:t>Services</a:t>
            </a:r>
            <a:r>
              <a:rPr lang="es-AR" sz="1200" b="0" i="0" u="none" strike="noStrike" kern="1200" baseline="0" dirty="0">
                <a:solidFill>
                  <a:schemeClr val="tx1"/>
                </a:solidFill>
                <a:latin typeface="+mn-lt"/>
                <a:ea typeface="+mn-ea"/>
                <a:cs typeface="+mn-cs"/>
              </a:rPr>
              <a:t> de Staffordshire Univ.: </a:t>
            </a:r>
            <a:r>
              <a:rPr lang="es-AR" sz="1200" b="0" i="0" u="sng" strike="noStrike" kern="1200" baseline="0" dirty="0">
                <a:solidFill>
                  <a:schemeClr val="tx1"/>
                </a:solidFill>
                <a:latin typeface="+mn-lt"/>
                <a:ea typeface="+mn-ea"/>
                <a:cs typeface="+mn-cs"/>
              </a:rPr>
              <a:t>http://www.staffs.ac.uk/assets/harvard_quick_guide_tcm44-47797.pdf </a:t>
            </a:r>
            <a:endParaRPr lang="es-AR" sz="1200" b="0" i="0" u="none" strike="noStrike" kern="1200" baseline="0" dirty="0">
              <a:solidFill>
                <a:schemeClr val="tx1"/>
              </a:solidFill>
              <a:latin typeface="+mn-lt"/>
              <a:ea typeface="+mn-ea"/>
              <a:cs typeface="+mn-cs"/>
            </a:endParaRPr>
          </a:p>
          <a:p>
            <a:r>
              <a:rPr lang="es-AR" sz="1200" b="0" i="0" u="none" strike="noStrike" kern="1200" baseline="0" dirty="0">
                <a:solidFill>
                  <a:schemeClr val="tx1"/>
                </a:solidFill>
                <a:latin typeface="+mn-lt"/>
                <a:ea typeface="+mn-ea"/>
                <a:cs typeface="+mn-cs"/>
              </a:rPr>
              <a:t>	</a:t>
            </a:r>
          </a:p>
          <a:p>
            <a:endParaRPr lang="es-AR" dirty="0"/>
          </a:p>
        </p:txBody>
      </p:sp>
      <p:sp>
        <p:nvSpPr>
          <p:cNvPr id="4" name="Marcador de número de diapositiva 3"/>
          <p:cNvSpPr>
            <a:spLocks noGrp="1"/>
          </p:cNvSpPr>
          <p:nvPr>
            <p:ph type="sldNum" sz="quarter" idx="10"/>
          </p:nvPr>
        </p:nvSpPr>
        <p:spPr/>
        <p:txBody>
          <a:bodyPr/>
          <a:lstStyle/>
          <a:p>
            <a:fld id="{743D54E9-917E-45BF-9198-6262D6491903}" type="slidenum">
              <a:rPr lang="es-AR" smtClean="0"/>
              <a:t>9</a:t>
            </a:fld>
            <a:endParaRPr lang="es-AR"/>
          </a:p>
        </p:txBody>
      </p:sp>
    </p:spTree>
    <p:extLst>
      <p:ext uri="{BB962C8B-B14F-4D97-AF65-F5344CB8AC3E}">
        <p14:creationId xmlns:p14="http://schemas.microsoft.com/office/powerpoint/2010/main" val="2240471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200" b="0" i="0" u="none" strike="noStrike" kern="1200" baseline="0" dirty="0">
                <a:solidFill>
                  <a:schemeClr val="tx1"/>
                </a:solidFill>
                <a:latin typeface="+mn-lt"/>
                <a:ea typeface="+mn-ea"/>
                <a:cs typeface="+mn-cs"/>
              </a:rPr>
              <a:t>Las pautas de estilo de la </a:t>
            </a:r>
            <a:r>
              <a:rPr lang="es-AR" sz="1200" b="1" i="0" u="none" strike="noStrike" kern="1200" baseline="0" dirty="0">
                <a:solidFill>
                  <a:schemeClr val="tx1"/>
                </a:solidFill>
                <a:latin typeface="+mn-lt"/>
                <a:ea typeface="+mn-ea"/>
                <a:cs typeface="+mn-cs"/>
              </a:rPr>
              <a:t>Modern </a:t>
            </a:r>
            <a:r>
              <a:rPr lang="es-AR" sz="1200" b="1" i="0" u="none" strike="noStrike" kern="1200" baseline="0" dirty="0" err="1">
                <a:solidFill>
                  <a:schemeClr val="tx1"/>
                </a:solidFill>
                <a:latin typeface="+mn-lt"/>
                <a:ea typeface="+mn-ea"/>
                <a:cs typeface="+mn-cs"/>
              </a:rPr>
              <a:t>Language</a:t>
            </a:r>
            <a:r>
              <a:rPr lang="es-AR" sz="1200" b="1" i="0" u="none" strike="noStrike" kern="1200" baseline="0" dirty="0">
                <a:solidFill>
                  <a:schemeClr val="tx1"/>
                </a:solidFill>
                <a:latin typeface="+mn-lt"/>
                <a:ea typeface="+mn-ea"/>
                <a:cs typeface="+mn-cs"/>
              </a:rPr>
              <a:t> </a:t>
            </a:r>
            <a:r>
              <a:rPr lang="es-AR" sz="1200" b="1" i="0" u="none" strike="noStrike" kern="1200" baseline="0" dirty="0" err="1">
                <a:solidFill>
                  <a:schemeClr val="tx1"/>
                </a:solidFill>
                <a:latin typeface="+mn-lt"/>
                <a:ea typeface="+mn-ea"/>
                <a:cs typeface="+mn-cs"/>
              </a:rPr>
              <a:t>Association</a:t>
            </a:r>
            <a:r>
              <a:rPr lang="es-AR" sz="1200" b="1" i="0" u="none" strike="noStrike" kern="1200" baseline="0" dirty="0">
                <a:solidFill>
                  <a:schemeClr val="tx1"/>
                </a:solidFill>
                <a:latin typeface="+mn-lt"/>
                <a:ea typeface="+mn-ea"/>
                <a:cs typeface="+mn-cs"/>
              </a:rPr>
              <a:t> </a:t>
            </a:r>
            <a:r>
              <a:rPr lang="es-AR" sz="1200" b="0" i="0" u="none" strike="noStrike" kern="1200" baseline="0" dirty="0">
                <a:solidFill>
                  <a:schemeClr val="tx1"/>
                </a:solidFill>
                <a:latin typeface="+mn-lt"/>
                <a:ea typeface="+mn-ea"/>
                <a:cs typeface="+mn-cs"/>
              </a:rPr>
              <a:t>tienen también un uso muy extenso, que desborda el de los estudios de lenguas modernas, literatura, lingüística, etc., para aplicarse en muchas disciplinas y países. </a:t>
            </a:r>
          </a:p>
          <a:p>
            <a:r>
              <a:rPr lang="es-AR" sz="1200" b="0" i="0" u="none" strike="noStrike" kern="1200" baseline="0" dirty="0">
                <a:solidFill>
                  <a:schemeClr val="tx1"/>
                </a:solidFill>
                <a:latin typeface="+mn-lt"/>
                <a:ea typeface="+mn-ea"/>
                <a:cs typeface="+mn-cs"/>
              </a:rPr>
              <a:t>• </a:t>
            </a:r>
            <a:r>
              <a:rPr lang="es-AR" sz="1200" b="0" i="1" u="none" strike="noStrike" kern="1200" baseline="0" dirty="0" err="1">
                <a:solidFill>
                  <a:schemeClr val="tx1"/>
                </a:solidFill>
                <a:latin typeface="+mn-lt"/>
                <a:ea typeface="+mn-ea"/>
                <a:cs typeface="+mn-cs"/>
              </a:rPr>
              <a:t>What</a:t>
            </a:r>
            <a:r>
              <a:rPr lang="es-AR" sz="1200" b="0" i="1" u="none" strike="noStrike" kern="1200" baseline="0" dirty="0">
                <a:solidFill>
                  <a:schemeClr val="tx1"/>
                </a:solidFill>
                <a:latin typeface="+mn-lt"/>
                <a:ea typeface="+mn-ea"/>
                <a:cs typeface="+mn-cs"/>
              </a:rPr>
              <a:t> </a:t>
            </a:r>
            <a:r>
              <a:rPr lang="es-AR" sz="1200" b="0" i="1" u="none" strike="noStrike" kern="1200" baseline="0" dirty="0" err="1">
                <a:solidFill>
                  <a:schemeClr val="tx1"/>
                </a:solidFill>
                <a:latin typeface="+mn-lt"/>
                <a:ea typeface="+mn-ea"/>
                <a:cs typeface="+mn-cs"/>
              </a:rPr>
              <a:t>is</a:t>
            </a:r>
            <a:r>
              <a:rPr lang="es-AR" sz="1200" b="0" i="1" u="none" strike="noStrike" kern="1200" baseline="0" dirty="0">
                <a:solidFill>
                  <a:schemeClr val="tx1"/>
                </a:solidFill>
                <a:latin typeface="+mn-lt"/>
                <a:ea typeface="+mn-ea"/>
                <a:cs typeface="+mn-cs"/>
              </a:rPr>
              <a:t> MLA Style?, </a:t>
            </a:r>
            <a:r>
              <a:rPr lang="es-AR" sz="1200" b="0" i="0" u="none" strike="noStrike" kern="1200" baseline="0" dirty="0">
                <a:solidFill>
                  <a:schemeClr val="tx1"/>
                </a:solidFill>
                <a:latin typeface="+mn-lt"/>
                <a:ea typeface="+mn-ea"/>
                <a:cs typeface="+mn-cs"/>
              </a:rPr>
              <a:t>en la web de MLA: </a:t>
            </a:r>
            <a:r>
              <a:rPr lang="es-AR" sz="1200" b="0" i="0" u="sng" strike="noStrike" kern="1200" baseline="0" dirty="0">
                <a:solidFill>
                  <a:schemeClr val="tx1"/>
                </a:solidFill>
                <a:latin typeface="+mn-lt"/>
                <a:ea typeface="+mn-ea"/>
                <a:cs typeface="+mn-cs"/>
              </a:rPr>
              <a:t>http://www.mla.org/style </a:t>
            </a:r>
            <a:endParaRPr lang="es-AR"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MLA Documentation Guide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en</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The Writer’s Handbook </a:t>
            </a:r>
            <a:r>
              <a:rPr lang="en-US" sz="1200" b="0" i="0" u="none" strike="noStrike" kern="1200" baseline="0" dirty="0">
                <a:solidFill>
                  <a:schemeClr val="tx1"/>
                </a:solidFill>
                <a:latin typeface="+mn-lt"/>
                <a:ea typeface="+mn-ea"/>
                <a:cs typeface="+mn-cs"/>
              </a:rPr>
              <a:t>de University of Wisconsin-Madison: </a:t>
            </a:r>
            <a:r>
              <a:rPr lang="en-US" sz="1200" b="0" i="0" u="sng" strike="noStrike" kern="1200" baseline="0" dirty="0">
                <a:solidFill>
                  <a:schemeClr val="tx1"/>
                </a:solidFill>
                <a:latin typeface="+mn-lt"/>
                <a:ea typeface="+mn-ea"/>
                <a:cs typeface="+mn-cs"/>
              </a:rPr>
              <a:t>http://writing.wisc.edu/Handbook/DocMLA.html </a:t>
            </a:r>
            <a:endParaRPr lang="en-US" sz="1200" b="0" i="0" u="none" strike="noStrike" kern="1200" baseline="0" dirty="0">
              <a:solidFill>
                <a:schemeClr val="tx1"/>
              </a:solidFill>
              <a:latin typeface="+mn-lt"/>
              <a:ea typeface="+mn-ea"/>
              <a:cs typeface="+mn-cs"/>
            </a:endParaRPr>
          </a:p>
          <a:p>
            <a:r>
              <a:rPr lang="es-AR" sz="1200" b="0" i="0" u="none" strike="noStrike" kern="1200" baseline="0" dirty="0">
                <a:solidFill>
                  <a:schemeClr val="tx1"/>
                </a:solidFill>
                <a:latin typeface="+mn-lt"/>
                <a:ea typeface="+mn-ea"/>
                <a:cs typeface="+mn-cs"/>
              </a:rPr>
              <a:t>• </a:t>
            </a:r>
            <a:r>
              <a:rPr lang="es-AR" sz="1200" b="0" i="1" u="none" strike="noStrike" kern="1200" baseline="0" dirty="0" err="1">
                <a:solidFill>
                  <a:schemeClr val="tx1"/>
                </a:solidFill>
                <a:latin typeface="+mn-lt"/>
                <a:ea typeface="+mn-ea"/>
                <a:cs typeface="+mn-cs"/>
              </a:rPr>
              <a:t>Citation</a:t>
            </a:r>
            <a:r>
              <a:rPr lang="es-AR" sz="1200" b="0" i="1" u="none" strike="noStrike" kern="1200" baseline="0" dirty="0">
                <a:solidFill>
                  <a:schemeClr val="tx1"/>
                </a:solidFill>
                <a:latin typeface="+mn-lt"/>
                <a:ea typeface="+mn-ea"/>
                <a:cs typeface="+mn-cs"/>
              </a:rPr>
              <a:t> </a:t>
            </a:r>
            <a:r>
              <a:rPr lang="es-AR" sz="1200" b="0" i="1" u="none" strike="noStrike" kern="1200" baseline="0" dirty="0" err="1">
                <a:solidFill>
                  <a:schemeClr val="tx1"/>
                </a:solidFill>
                <a:latin typeface="+mn-lt"/>
                <a:ea typeface="+mn-ea"/>
                <a:cs typeface="+mn-cs"/>
              </a:rPr>
              <a:t>Builder</a:t>
            </a:r>
            <a:r>
              <a:rPr lang="es-AR" sz="1200" b="0" i="1" u="none" strike="noStrike" kern="1200" baseline="0" dirty="0">
                <a:solidFill>
                  <a:schemeClr val="tx1"/>
                </a:solidFill>
                <a:latin typeface="+mn-lt"/>
                <a:ea typeface="+mn-ea"/>
                <a:cs typeface="+mn-cs"/>
              </a:rPr>
              <a:t> </a:t>
            </a:r>
            <a:r>
              <a:rPr lang="es-AR" sz="1200" b="0" i="0" u="none" strike="noStrike" kern="1200" baseline="0" dirty="0">
                <a:solidFill>
                  <a:schemeClr val="tx1"/>
                </a:solidFill>
                <a:latin typeface="+mn-lt"/>
                <a:ea typeface="+mn-ea"/>
                <a:cs typeface="+mn-cs"/>
              </a:rPr>
              <a:t>[generador automático] de NCSU </a:t>
            </a:r>
            <a:r>
              <a:rPr lang="es-AR" sz="1200" b="0" i="0" u="none" strike="noStrike" kern="1200" baseline="0" dirty="0" err="1">
                <a:solidFill>
                  <a:schemeClr val="tx1"/>
                </a:solidFill>
                <a:latin typeface="+mn-lt"/>
                <a:ea typeface="+mn-ea"/>
                <a:cs typeface="+mn-cs"/>
              </a:rPr>
              <a:t>Libraries</a:t>
            </a:r>
            <a:r>
              <a:rPr lang="es-AR" sz="1200" b="0" i="0" u="none" strike="noStrike" kern="1200" baseline="0" dirty="0">
                <a:solidFill>
                  <a:schemeClr val="tx1"/>
                </a:solidFill>
                <a:latin typeface="+mn-lt"/>
                <a:ea typeface="+mn-ea"/>
                <a:cs typeface="+mn-cs"/>
              </a:rPr>
              <a:t> [North Carolina </a:t>
            </a:r>
            <a:r>
              <a:rPr lang="es-AR" sz="1200" b="0" i="0" u="none" strike="noStrike" kern="1200" baseline="0" dirty="0" err="1">
                <a:solidFill>
                  <a:schemeClr val="tx1"/>
                </a:solidFill>
                <a:latin typeface="+mn-lt"/>
                <a:ea typeface="+mn-ea"/>
                <a:cs typeface="+mn-cs"/>
              </a:rPr>
              <a:t>State</a:t>
            </a:r>
            <a:r>
              <a:rPr lang="es-AR" sz="1200" b="0" i="0" u="none" strike="noStrike" kern="1200" baseline="0" dirty="0">
                <a:solidFill>
                  <a:schemeClr val="tx1"/>
                </a:solidFill>
                <a:latin typeface="+mn-lt"/>
                <a:ea typeface="+mn-ea"/>
                <a:cs typeface="+mn-cs"/>
              </a:rPr>
              <a:t> </a:t>
            </a:r>
            <a:r>
              <a:rPr lang="es-AR" sz="1200" b="0" i="0" u="none" strike="noStrike" kern="1200" baseline="0" dirty="0" err="1">
                <a:solidFill>
                  <a:schemeClr val="tx1"/>
                </a:solidFill>
                <a:latin typeface="+mn-lt"/>
                <a:ea typeface="+mn-ea"/>
                <a:cs typeface="+mn-cs"/>
              </a:rPr>
              <a:t>University</a:t>
            </a:r>
            <a:r>
              <a:rPr lang="es-AR" sz="1200" b="0" i="0" u="none" strike="noStrike" kern="1200" baseline="0" dirty="0">
                <a:solidFill>
                  <a:schemeClr val="tx1"/>
                </a:solidFill>
                <a:latin typeface="+mn-lt"/>
                <a:ea typeface="+mn-ea"/>
                <a:cs typeface="+mn-cs"/>
              </a:rPr>
              <a:t>]: </a:t>
            </a:r>
            <a:r>
              <a:rPr lang="es-AR" sz="1200" b="0" i="0" u="sng" strike="noStrike" kern="1200" baseline="0" dirty="0">
                <a:solidFill>
                  <a:schemeClr val="tx1"/>
                </a:solidFill>
                <a:latin typeface="+mn-lt"/>
                <a:ea typeface="+mn-ea"/>
                <a:cs typeface="+mn-cs"/>
              </a:rPr>
              <a:t>http://www.lib.ncsu.edu/citationbuilder/index.php </a:t>
            </a:r>
            <a:endParaRPr lang="es-AR" sz="1200" b="0" i="0" u="none" strike="noStrike" kern="1200" baseline="0" dirty="0">
              <a:solidFill>
                <a:schemeClr val="tx1"/>
              </a:solidFill>
              <a:latin typeface="+mn-lt"/>
              <a:ea typeface="+mn-ea"/>
              <a:cs typeface="+mn-cs"/>
            </a:endParaRPr>
          </a:p>
          <a:p>
            <a:r>
              <a:rPr lang="es-AR" sz="1200" b="0" i="0" u="none" strike="noStrike" kern="1200" baseline="0" dirty="0">
                <a:solidFill>
                  <a:schemeClr val="tx1"/>
                </a:solidFill>
                <a:latin typeface="+mn-lt"/>
                <a:ea typeface="+mn-ea"/>
                <a:cs typeface="+mn-cs"/>
              </a:rPr>
              <a:t>	</a:t>
            </a:r>
          </a:p>
          <a:p>
            <a:r>
              <a:rPr lang="es-AR" sz="1200" b="0" i="0" u="none" strike="noStrike" kern="1200" baseline="0" dirty="0">
                <a:solidFill>
                  <a:schemeClr val="tx1"/>
                </a:solidFill>
                <a:latin typeface="+mn-lt"/>
                <a:ea typeface="+mn-ea"/>
                <a:cs typeface="+mn-cs"/>
              </a:rPr>
              <a:t>Es el estilo predominante en ciencias biomédicas, consagrado en las normas de la </a:t>
            </a:r>
            <a:r>
              <a:rPr lang="es-AR" sz="1200" b="1" i="0" u="none" strike="noStrike" kern="1200" baseline="0" dirty="0" err="1">
                <a:solidFill>
                  <a:schemeClr val="tx1"/>
                </a:solidFill>
                <a:latin typeface="+mn-lt"/>
                <a:ea typeface="+mn-ea"/>
                <a:cs typeface="+mn-cs"/>
              </a:rPr>
              <a:t>National</a:t>
            </a:r>
            <a:r>
              <a:rPr lang="es-AR" sz="1200" b="1" i="0" u="none" strike="noStrike" kern="1200" baseline="0" dirty="0">
                <a:solidFill>
                  <a:schemeClr val="tx1"/>
                </a:solidFill>
                <a:latin typeface="+mn-lt"/>
                <a:ea typeface="+mn-ea"/>
                <a:cs typeface="+mn-cs"/>
              </a:rPr>
              <a:t> Library </a:t>
            </a:r>
            <a:r>
              <a:rPr lang="es-AR" sz="1200" b="1" i="0" u="none" strike="noStrike" kern="1200" baseline="0" dirty="0" err="1">
                <a:solidFill>
                  <a:schemeClr val="tx1"/>
                </a:solidFill>
                <a:latin typeface="+mn-lt"/>
                <a:ea typeface="+mn-ea"/>
                <a:cs typeface="+mn-cs"/>
              </a:rPr>
              <a:t>of</a:t>
            </a:r>
            <a:r>
              <a:rPr lang="es-AR" sz="1200" b="1" i="0" u="none" strike="noStrike" kern="1200" baseline="0" dirty="0">
                <a:solidFill>
                  <a:schemeClr val="tx1"/>
                </a:solidFill>
                <a:latin typeface="+mn-lt"/>
                <a:ea typeface="+mn-ea"/>
                <a:cs typeface="+mn-cs"/>
              </a:rPr>
              <a:t> Medicine </a:t>
            </a:r>
            <a:r>
              <a:rPr lang="es-AR" sz="1200" b="0" i="0" u="none" strike="noStrike" kern="1200" baseline="0" dirty="0">
                <a:solidFill>
                  <a:schemeClr val="tx1"/>
                </a:solidFill>
                <a:latin typeface="+mn-lt"/>
                <a:ea typeface="+mn-ea"/>
                <a:cs typeface="+mn-cs"/>
              </a:rPr>
              <a:t>(USA), y usa el sistema de citación numérico. </a:t>
            </a:r>
          </a:p>
          <a:p>
            <a:r>
              <a:rPr lang="en-US" sz="1200" b="0" i="0" u="none" strike="noStrike" kern="1200" baseline="0" dirty="0">
                <a:solidFill>
                  <a:schemeClr val="tx1"/>
                </a:solidFill>
                <a:latin typeface="+mn-lt"/>
                <a:ea typeface="+mn-ea"/>
                <a:cs typeface="+mn-cs"/>
              </a:rPr>
              <a:t>• Citing Medicine: The NLM Style Guide for Authors, Editors, and Publishers: </a:t>
            </a:r>
            <a:r>
              <a:rPr lang="en-US" sz="1200" b="0" i="0" u="sng" strike="noStrike" kern="1200" baseline="0" dirty="0">
                <a:solidFill>
                  <a:schemeClr val="tx1"/>
                </a:solidFill>
                <a:latin typeface="+mn-lt"/>
                <a:ea typeface="+mn-ea"/>
                <a:cs typeface="+mn-cs"/>
              </a:rPr>
              <a:t>http://www.ncbi.nlm.nih.gov/books/NBK7256/?depth=2 </a:t>
            </a:r>
            <a:endParaRPr lang="en-US" sz="1200" b="0" i="0" u="none" strike="noStrike" kern="1200" baseline="0" dirty="0">
              <a:solidFill>
                <a:schemeClr val="tx1"/>
              </a:solidFill>
              <a:latin typeface="+mn-lt"/>
              <a:ea typeface="+mn-ea"/>
              <a:cs typeface="+mn-cs"/>
            </a:endParaRPr>
          </a:p>
          <a:p>
            <a:r>
              <a:rPr lang="es-AR" sz="1200" b="0" i="0" u="none" strike="noStrike" kern="1200" baseline="0" dirty="0">
                <a:solidFill>
                  <a:schemeClr val="tx1"/>
                </a:solidFill>
                <a:latin typeface="+mn-lt"/>
                <a:ea typeface="+mn-ea"/>
                <a:cs typeface="+mn-cs"/>
              </a:rPr>
              <a:t>• En castellano, en la web de la Biblioteca de la Universidad de Alcalá (</a:t>
            </a:r>
            <a:r>
              <a:rPr lang="es-AR" sz="1200" b="0" i="0" u="none" strike="noStrike" kern="1200" baseline="0" dirty="0" err="1">
                <a:solidFill>
                  <a:schemeClr val="tx1"/>
                </a:solidFill>
                <a:latin typeface="+mn-lt"/>
                <a:ea typeface="+mn-ea"/>
                <a:cs typeface="+mn-cs"/>
              </a:rPr>
              <a:t>pdf</a:t>
            </a:r>
            <a:r>
              <a:rPr lang="es-AR" sz="1200" b="0" i="0" u="none" strike="noStrike" kern="1200" baseline="0" dirty="0">
                <a:solidFill>
                  <a:schemeClr val="tx1"/>
                </a:solidFill>
                <a:latin typeface="+mn-lt"/>
                <a:ea typeface="+mn-ea"/>
                <a:cs typeface="+mn-cs"/>
              </a:rPr>
              <a:t>): </a:t>
            </a:r>
            <a:r>
              <a:rPr lang="es-AR" sz="1200" b="0" i="0" u="sng" strike="noStrike" kern="1200" baseline="0" dirty="0">
                <a:solidFill>
                  <a:schemeClr val="tx1"/>
                </a:solidFill>
                <a:latin typeface="+mn-lt"/>
                <a:ea typeface="+mn-ea"/>
                <a:cs typeface="+mn-cs"/>
              </a:rPr>
              <a:t>http://www.uah.es/biblioteca/ayuda_formacion/estilos_citas.html#vancouver </a:t>
            </a:r>
            <a:endParaRPr lang="es-AR" sz="1200" b="0" i="0" u="none" strike="noStrike" kern="1200" baseline="0" dirty="0">
              <a:solidFill>
                <a:schemeClr val="tx1"/>
              </a:solidFill>
              <a:latin typeface="+mn-lt"/>
              <a:ea typeface="+mn-ea"/>
              <a:cs typeface="+mn-cs"/>
            </a:endParaRPr>
          </a:p>
          <a:p>
            <a:r>
              <a:rPr lang="es-AR" sz="1200" b="0" i="0" u="none" strike="noStrike" kern="1200" baseline="0" dirty="0">
                <a:solidFill>
                  <a:schemeClr val="tx1"/>
                </a:solidFill>
                <a:latin typeface="+mn-lt"/>
                <a:ea typeface="+mn-ea"/>
                <a:cs typeface="+mn-cs"/>
              </a:rPr>
              <a:t>• </a:t>
            </a:r>
            <a:r>
              <a:rPr lang="es-AR" sz="1200" b="0" i="1" u="none" strike="noStrike" kern="1200" baseline="0" dirty="0">
                <a:solidFill>
                  <a:schemeClr val="tx1"/>
                </a:solidFill>
                <a:latin typeface="+mn-lt"/>
                <a:ea typeface="+mn-ea"/>
                <a:cs typeface="+mn-cs"/>
              </a:rPr>
              <a:t>NLM </a:t>
            </a:r>
            <a:r>
              <a:rPr lang="es-AR" sz="1200" b="0" i="1" u="none" strike="noStrike" kern="1200" baseline="0" dirty="0" err="1">
                <a:solidFill>
                  <a:schemeClr val="tx1"/>
                </a:solidFill>
                <a:latin typeface="+mn-lt"/>
                <a:ea typeface="+mn-ea"/>
                <a:cs typeface="+mn-cs"/>
              </a:rPr>
              <a:t>Citation</a:t>
            </a:r>
            <a:r>
              <a:rPr lang="es-AR" sz="1200" b="0" i="1" u="none" strike="noStrike" kern="1200" baseline="0" dirty="0">
                <a:solidFill>
                  <a:schemeClr val="tx1"/>
                </a:solidFill>
                <a:latin typeface="+mn-lt"/>
                <a:ea typeface="+mn-ea"/>
                <a:cs typeface="+mn-cs"/>
              </a:rPr>
              <a:t> Quick </a:t>
            </a:r>
            <a:r>
              <a:rPr lang="es-AR" sz="1200" b="0" i="1" u="none" strike="noStrike" kern="1200" baseline="0" dirty="0" err="1">
                <a:solidFill>
                  <a:schemeClr val="tx1"/>
                </a:solidFill>
                <a:latin typeface="+mn-lt"/>
                <a:ea typeface="+mn-ea"/>
                <a:cs typeface="+mn-cs"/>
              </a:rPr>
              <a:t>Guide</a:t>
            </a:r>
            <a:r>
              <a:rPr lang="es-AR" sz="1200" b="0" i="1" u="none" strike="noStrike" kern="1200" baseline="0" dirty="0">
                <a:solidFill>
                  <a:schemeClr val="tx1"/>
                </a:solidFill>
                <a:latin typeface="+mn-lt"/>
                <a:ea typeface="+mn-ea"/>
                <a:cs typeface="+mn-cs"/>
              </a:rPr>
              <a:t> </a:t>
            </a:r>
            <a:r>
              <a:rPr lang="es-AR" sz="1200" b="0" i="0" u="none" strike="noStrike" kern="1200" baseline="0" dirty="0">
                <a:solidFill>
                  <a:schemeClr val="tx1"/>
                </a:solidFill>
                <a:latin typeface="+mn-lt"/>
                <a:ea typeface="+mn-ea"/>
                <a:cs typeface="+mn-cs"/>
              </a:rPr>
              <a:t>en la web de Washington </a:t>
            </a:r>
            <a:r>
              <a:rPr lang="es-AR" sz="1200" b="0" i="0" u="none" strike="noStrike" kern="1200" baseline="0" dirty="0" err="1">
                <a:solidFill>
                  <a:schemeClr val="tx1"/>
                </a:solidFill>
                <a:latin typeface="+mn-lt"/>
                <a:ea typeface="+mn-ea"/>
                <a:cs typeface="+mn-cs"/>
              </a:rPr>
              <a:t>State</a:t>
            </a:r>
            <a:r>
              <a:rPr lang="es-AR" sz="1200" b="0" i="0" u="none" strike="noStrike" kern="1200" baseline="0" dirty="0">
                <a:solidFill>
                  <a:schemeClr val="tx1"/>
                </a:solidFill>
                <a:latin typeface="+mn-lt"/>
                <a:ea typeface="+mn-ea"/>
                <a:cs typeface="+mn-cs"/>
              </a:rPr>
              <a:t> </a:t>
            </a:r>
            <a:r>
              <a:rPr lang="es-AR" sz="1200" b="0" i="0" u="none" strike="noStrike" kern="1200" baseline="0" dirty="0" err="1">
                <a:solidFill>
                  <a:schemeClr val="tx1"/>
                </a:solidFill>
                <a:latin typeface="+mn-lt"/>
                <a:ea typeface="+mn-ea"/>
                <a:cs typeface="+mn-cs"/>
              </a:rPr>
              <a:t>University</a:t>
            </a:r>
            <a:r>
              <a:rPr lang="es-AR" sz="1200" b="0" i="0" u="none" strike="noStrike" kern="1200" baseline="0" dirty="0">
                <a:solidFill>
                  <a:schemeClr val="tx1"/>
                </a:solidFill>
                <a:latin typeface="+mn-lt"/>
                <a:ea typeface="+mn-ea"/>
                <a:cs typeface="+mn-cs"/>
              </a:rPr>
              <a:t> </a:t>
            </a:r>
            <a:r>
              <a:rPr lang="es-AR" sz="1200" b="0" i="0" u="none" strike="noStrike" kern="1200" baseline="0" dirty="0" err="1">
                <a:solidFill>
                  <a:schemeClr val="tx1"/>
                </a:solidFill>
                <a:latin typeface="+mn-lt"/>
                <a:ea typeface="+mn-ea"/>
                <a:cs typeface="+mn-cs"/>
              </a:rPr>
              <a:t>Libraries</a:t>
            </a:r>
            <a:r>
              <a:rPr lang="es-AR" sz="1200" b="0" i="0" u="none" strike="noStrike" kern="1200" baseline="0" dirty="0">
                <a:solidFill>
                  <a:schemeClr val="tx1"/>
                </a:solidFill>
                <a:latin typeface="+mn-lt"/>
                <a:ea typeface="+mn-ea"/>
                <a:cs typeface="+mn-cs"/>
              </a:rPr>
              <a:t>: </a:t>
            </a:r>
            <a:r>
              <a:rPr lang="es-AR" sz="1200" b="0" i="0" u="sng" strike="noStrike" kern="1200" baseline="0" dirty="0">
                <a:solidFill>
                  <a:schemeClr val="tx1"/>
                </a:solidFill>
                <a:latin typeface="+mn-lt"/>
                <a:ea typeface="+mn-ea"/>
                <a:cs typeface="+mn-cs"/>
              </a:rPr>
              <a:t>http://www.wsulibs.wsu.edu/quickguides/nlm </a:t>
            </a:r>
            <a:endParaRPr lang="es-AR" sz="1200" b="0" i="0" u="none" strike="noStrike" kern="1200" baseline="0" dirty="0">
              <a:solidFill>
                <a:schemeClr val="tx1"/>
              </a:solidFill>
              <a:latin typeface="+mn-lt"/>
              <a:ea typeface="+mn-ea"/>
              <a:cs typeface="+mn-cs"/>
            </a:endParaRPr>
          </a:p>
          <a:p>
            <a:r>
              <a:rPr lang="es-AR" sz="1200" b="0" i="0" u="none" strike="noStrike" kern="1200" baseline="0" dirty="0">
                <a:solidFill>
                  <a:schemeClr val="tx1"/>
                </a:solidFill>
                <a:latin typeface="+mn-lt"/>
                <a:ea typeface="+mn-ea"/>
                <a:cs typeface="+mn-cs"/>
              </a:rPr>
              <a:t>	</a:t>
            </a:r>
          </a:p>
          <a:p>
            <a:endParaRPr lang="es-AR" sz="1200" b="0" i="0" u="none" strike="noStrike" kern="1200" baseline="0" dirty="0">
              <a:solidFill>
                <a:schemeClr val="tx1"/>
              </a:solidFill>
              <a:latin typeface="+mn-lt"/>
              <a:ea typeface="+mn-ea"/>
              <a:cs typeface="+mn-cs"/>
            </a:endParaRPr>
          </a:p>
          <a:p>
            <a:endParaRPr lang="es-AR" dirty="0"/>
          </a:p>
        </p:txBody>
      </p:sp>
      <p:sp>
        <p:nvSpPr>
          <p:cNvPr id="4" name="Marcador de número de diapositiva 3"/>
          <p:cNvSpPr>
            <a:spLocks noGrp="1"/>
          </p:cNvSpPr>
          <p:nvPr>
            <p:ph type="sldNum" sz="quarter" idx="10"/>
          </p:nvPr>
        </p:nvSpPr>
        <p:spPr/>
        <p:txBody>
          <a:bodyPr/>
          <a:lstStyle/>
          <a:p>
            <a:fld id="{743D54E9-917E-45BF-9198-6262D6491903}" type="slidenum">
              <a:rPr lang="es-AR" smtClean="0"/>
              <a:t>10</a:t>
            </a:fld>
            <a:endParaRPr lang="es-AR"/>
          </a:p>
        </p:txBody>
      </p:sp>
    </p:spTree>
    <p:extLst>
      <p:ext uri="{BB962C8B-B14F-4D97-AF65-F5344CB8AC3E}">
        <p14:creationId xmlns:p14="http://schemas.microsoft.com/office/powerpoint/2010/main" val="1480174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12/3/2018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C68850-E51F-48C0-BA07-98C78334A5B5}"/>
              </a:ext>
            </a:extLst>
          </p:cNvPr>
          <p:cNvSpPr>
            <a:spLocks noGrp="1"/>
          </p:cNvSpPr>
          <p:nvPr>
            <p:ph type="ctrTitle"/>
          </p:nvPr>
        </p:nvSpPr>
        <p:spPr>
          <a:xfrm>
            <a:off x="1507067" y="1395167"/>
            <a:ext cx="7766936" cy="1489435"/>
          </a:xfrm>
        </p:spPr>
        <p:txBody>
          <a:bodyPr/>
          <a:lstStyle/>
          <a:p>
            <a:pPr algn="ctr"/>
            <a:r>
              <a:rPr lang="es-AR" dirty="0">
                <a:solidFill>
                  <a:schemeClr val="tx1"/>
                </a:solidFill>
              </a:rPr>
              <a:t>Cómo citar y referenciar los documentos</a:t>
            </a:r>
          </a:p>
        </p:txBody>
      </p:sp>
      <p:sp>
        <p:nvSpPr>
          <p:cNvPr id="3" name="Subtítulo 2">
            <a:extLst>
              <a:ext uri="{FF2B5EF4-FFF2-40B4-BE49-F238E27FC236}">
                <a16:creationId xmlns:a16="http://schemas.microsoft.com/office/drawing/2014/main" id="{D3130566-B69B-4502-A131-6BD91CFC6494}"/>
              </a:ext>
            </a:extLst>
          </p:cNvPr>
          <p:cNvSpPr>
            <a:spLocks noGrp="1"/>
          </p:cNvSpPr>
          <p:nvPr>
            <p:ph type="subTitle" idx="1"/>
          </p:nvPr>
        </p:nvSpPr>
        <p:spPr>
          <a:xfrm>
            <a:off x="1507067" y="3658299"/>
            <a:ext cx="7766936" cy="1804534"/>
          </a:xfrm>
        </p:spPr>
        <p:txBody>
          <a:bodyPr>
            <a:normAutofit/>
          </a:bodyPr>
          <a:lstStyle/>
          <a:p>
            <a:r>
              <a:rPr lang="es-AR" dirty="0">
                <a:solidFill>
                  <a:schemeClr val="tx1"/>
                </a:solidFill>
              </a:rPr>
              <a:t>Universidad de Extremadura</a:t>
            </a:r>
          </a:p>
          <a:p>
            <a:r>
              <a:rPr lang="es-AR" dirty="0">
                <a:solidFill>
                  <a:schemeClr val="tx1"/>
                </a:solidFill>
              </a:rPr>
              <a:t>MUI en Ciencias</a:t>
            </a:r>
          </a:p>
          <a:p>
            <a:r>
              <a:rPr lang="es-AR" dirty="0">
                <a:solidFill>
                  <a:schemeClr val="tx1"/>
                </a:solidFill>
              </a:rPr>
              <a:t>Tecnologías de la Comunicación y la Documentación Científica</a:t>
            </a:r>
          </a:p>
          <a:p>
            <a:r>
              <a:rPr lang="es-AR" dirty="0">
                <a:solidFill>
                  <a:schemeClr val="tx1"/>
                </a:solidFill>
              </a:rPr>
              <a:t>Marco A. Cavagnola</a:t>
            </a:r>
          </a:p>
        </p:txBody>
      </p:sp>
    </p:spTree>
    <p:extLst>
      <p:ext uri="{BB962C8B-B14F-4D97-AF65-F5344CB8AC3E}">
        <p14:creationId xmlns:p14="http://schemas.microsoft.com/office/powerpoint/2010/main" val="1653444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A1CE82-E485-42D2-9EFB-693AA4187902}"/>
              </a:ext>
            </a:extLst>
          </p:cNvPr>
          <p:cNvSpPr>
            <a:spLocks noGrp="1"/>
          </p:cNvSpPr>
          <p:nvPr>
            <p:ph type="title"/>
          </p:nvPr>
        </p:nvSpPr>
        <p:spPr>
          <a:xfrm>
            <a:off x="677334" y="609600"/>
            <a:ext cx="8596668" cy="910856"/>
          </a:xfrm>
        </p:spPr>
        <p:txBody>
          <a:bodyPr>
            <a:normAutofit/>
          </a:bodyPr>
          <a:lstStyle/>
          <a:p>
            <a:pPr algn="ctr"/>
            <a:r>
              <a:rPr lang="es-AR" sz="4000" dirty="0">
                <a:solidFill>
                  <a:schemeClr val="tx1"/>
                </a:solidFill>
              </a:rPr>
              <a:t>Estilos Bibliográficos</a:t>
            </a:r>
            <a:endParaRPr lang="es-AR" sz="4000" dirty="0"/>
          </a:p>
        </p:txBody>
      </p:sp>
      <p:sp>
        <p:nvSpPr>
          <p:cNvPr id="3" name="Marcador de contenido 2">
            <a:extLst>
              <a:ext uri="{FF2B5EF4-FFF2-40B4-BE49-F238E27FC236}">
                <a16:creationId xmlns:a16="http://schemas.microsoft.com/office/drawing/2014/main" id="{8B836FC1-ACB7-486A-A698-E81011A4808B}"/>
              </a:ext>
            </a:extLst>
          </p:cNvPr>
          <p:cNvSpPr>
            <a:spLocks noGrp="1"/>
          </p:cNvSpPr>
          <p:nvPr>
            <p:ph idx="1"/>
          </p:nvPr>
        </p:nvSpPr>
        <p:spPr>
          <a:xfrm>
            <a:off x="677334" y="1382233"/>
            <a:ext cx="8596668" cy="5114260"/>
          </a:xfrm>
        </p:spPr>
        <p:txBody>
          <a:bodyPr>
            <a:normAutofit/>
          </a:bodyPr>
          <a:lstStyle/>
          <a:p>
            <a:pPr marL="0" indent="0">
              <a:lnSpc>
                <a:spcPct val="150000"/>
              </a:lnSpc>
              <a:buNone/>
            </a:pPr>
            <a:r>
              <a:rPr lang="es-AR" sz="2400" dirty="0"/>
              <a:t>Principales Estilos Bibliográficos:</a:t>
            </a:r>
          </a:p>
          <a:p>
            <a:pPr marL="0" indent="0">
              <a:lnSpc>
                <a:spcPct val="150000"/>
              </a:lnSpc>
              <a:buNone/>
            </a:pPr>
            <a:endParaRPr lang="es-AR" sz="2400" dirty="0"/>
          </a:p>
          <a:p>
            <a:pPr>
              <a:lnSpc>
                <a:spcPct val="150000"/>
              </a:lnSpc>
            </a:pPr>
            <a:r>
              <a:rPr lang="es-AR" sz="2400" b="1" dirty="0"/>
              <a:t>MLA</a:t>
            </a:r>
            <a:r>
              <a:rPr lang="es-AR" sz="2400" dirty="0"/>
              <a:t> (</a:t>
            </a:r>
            <a:r>
              <a:rPr lang="es-AR" sz="2400" dirty="0">
                <a:solidFill>
                  <a:schemeClr val="tx1"/>
                </a:solidFill>
              </a:rPr>
              <a:t>Modern </a:t>
            </a:r>
            <a:r>
              <a:rPr lang="es-AR" sz="2400" dirty="0" err="1">
                <a:solidFill>
                  <a:schemeClr val="tx1"/>
                </a:solidFill>
              </a:rPr>
              <a:t>Language</a:t>
            </a:r>
            <a:r>
              <a:rPr lang="es-AR" sz="2400" dirty="0">
                <a:solidFill>
                  <a:schemeClr val="tx1"/>
                </a:solidFill>
              </a:rPr>
              <a:t> </a:t>
            </a:r>
            <a:r>
              <a:rPr lang="es-AR" sz="2400" dirty="0" err="1">
                <a:solidFill>
                  <a:schemeClr val="tx1"/>
                </a:solidFill>
              </a:rPr>
              <a:t>Association</a:t>
            </a:r>
            <a:r>
              <a:rPr lang="es-AR" sz="2400" dirty="0">
                <a:solidFill>
                  <a:schemeClr val="tx1"/>
                </a:solidFill>
              </a:rPr>
              <a:t> )</a:t>
            </a:r>
          </a:p>
          <a:p>
            <a:pPr marL="0" indent="0">
              <a:lnSpc>
                <a:spcPct val="150000"/>
              </a:lnSpc>
              <a:buNone/>
            </a:pPr>
            <a:r>
              <a:rPr lang="es-AR" sz="2400" dirty="0">
                <a:solidFill>
                  <a:schemeClr val="tx1"/>
                </a:solidFill>
              </a:rPr>
              <a:t>     </a:t>
            </a:r>
            <a:r>
              <a:rPr lang="es-AR" sz="2400" i="1" u="sng" dirty="0">
                <a:solidFill>
                  <a:schemeClr val="tx1"/>
                </a:solidFill>
              </a:rPr>
              <a:t>http://www.mla.org/style </a:t>
            </a:r>
          </a:p>
          <a:p>
            <a:pPr marL="0" indent="0">
              <a:lnSpc>
                <a:spcPct val="150000"/>
              </a:lnSpc>
              <a:buNone/>
            </a:pPr>
            <a:endParaRPr lang="es-AR" sz="2400" i="1" u="sng" dirty="0">
              <a:solidFill>
                <a:schemeClr val="tx1"/>
              </a:solidFill>
            </a:endParaRPr>
          </a:p>
          <a:p>
            <a:pPr>
              <a:lnSpc>
                <a:spcPct val="150000"/>
              </a:lnSpc>
            </a:pPr>
            <a:r>
              <a:rPr lang="es-AR" sz="2400" b="1" dirty="0">
                <a:solidFill>
                  <a:schemeClr val="tx1"/>
                </a:solidFill>
              </a:rPr>
              <a:t>Vancouver </a:t>
            </a:r>
            <a:r>
              <a:rPr lang="es-AR" sz="2400" dirty="0">
                <a:solidFill>
                  <a:schemeClr val="tx1"/>
                </a:solidFill>
              </a:rPr>
              <a:t>(</a:t>
            </a:r>
            <a:r>
              <a:rPr lang="es-AR" sz="2400" dirty="0" err="1">
                <a:solidFill>
                  <a:schemeClr val="tx1"/>
                </a:solidFill>
              </a:rPr>
              <a:t>National</a:t>
            </a:r>
            <a:r>
              <a:rPr lang="es-AR" sz="2400" dirty="0">
                <a:solidFill>
                  <a:schemeClr val="tx1"/>
                </a:solidFill>
              </a:rPr>
              <a:t> Library </a:t>
            </a:r>
            <a:r>
              <a:rPr lang="es-AR" sz="2400" dirty="0" err="1">
                <a:solidFill>
                  <a:schemeClr val="tx1"/>
                </a:solidFill>
              </a:rPr>
              <a:t>of</a:t>
            </a:r>
            <a:r>
              <a:rPr lang="es-AR" sz="2400" dirty="0">
                <a:solidFill>
                  <a:schemeClr val="tx1"/>
                </a:solidFill>
              </a:rPr>
              <a:t> Medicine )</a:t>
            </a:r>
            <a:endParaRPr lang="es-AR" sz="2400" u="sng" dirty="0">
              <a:solidFill>
                <a:schemeClr val="tx1"/>
              </a:solidFill>
            </a:endParaRPr>
          </a:p>
          <a:p>
            <a:pPr marL="0" indent="0">
              <a:lnSpc>
                <a:spcPct val="150000"/>
              </a:lnSpc>
              <a:buNone/>
            </a:pPr>
            <a:r>
              <a:rPr lang="en-US" sz="2400" dirty="0">
                <a:solidFill>
                  <a:schemeClr val="tx1"/>
                </a:solidFill>
              </a:rPr>
              <a:t>     </a:t>
            </a:r>
            <a:r>
              <a:rPr lang="en-US" sz="2400" u="sng" dirty="0">
                <a:solidFill>
                  <a:schemeClr val="tx1"/>
                </a:solidFill>
              </a:rPr>
              <a:t>http://www.ncbi.nlm.nih.gov/books/NBK7256/?depth=2 </a:t>
            </a:r>
            <a:endParaRPr lang="es-AR" sz="2400" u="sng" dirty="0">
              <a:solidFill>
                <a:schemeClr val="tx1"/>
              </a:solidFill>
            </a:endParaRPr>
          </a:p>
          <a:p>
            <a:endParaRPr lang="es-AR" dirty="0"/>
          </a:p>
        </p:txBody>
      </p:sp>
    </p:spTree>
    <p:extLst>
      <p:ext uri="{BB962C8B-B14F-4D97-AF65-F5344CB8AC3E}">
        <p14:creationId xmlns:p14="http://schemas.microsoft.com/office/powerpoint/2010/main" val="289181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E15730-C695-4B1C-BE9E-BF6772F9E0B4}"/>
              </a:ext>
            </a:extLst>
          </p:cNvPr>
          <p:cNvSpPr>
            <a:spLocks noGrp="1"/>
          </p:cNvSpPr>
          <p:nvPr>
            <p:ph type="title"/>
          </p:nvPr>
        </p:nvSpPr>
        <p:spPr>
          <a:xfrm>
            <a:off x="677334" y="609600"/>
            <a:ext cx="8596668" cy="977462"/>
          </a:xfrm>
        </p:spPr>
        <p:txBody>
          <a:bodyPr>
            <a:normAutofit/>
          </a:bodyPr>
          <a:lstStyle/>
          <a:p>
            <a:pPr algn="ctr"/>
            <a:r>
              <a:rPr lang="es-AR" sz="4000" dirty="0">
                <a:solidFill>
                  <a:schemeClr val="tx1"/>
                </a:solidFill>
              </a:rPr>
              <a:t>Gestores Bibliográficos</a:t>
            </a:r>
          </a:p>
        </p:txBody>
      </p:sp>
      <p:sp>
        <p:nvSpPr>
          <p:cNvPr id="3" name="Marcador de contenido 2">
            <a:extLst>
              <a:ext uri="{FF2B5EF4-FFF2-40B4-BE49-F238E27FC236}">
                <a16:creationId xmlns:a16="http://schemas.microsoft.com/office/drawing/2014/main" id="{615F49EC-BF4B-438A-B6F6-D3119AC66F52}"/>
              </a:ext>
            </a:extLst>
          </p:cNvPr>
          <p:cNvSpPr>
            <a:spLocks noGrp="1"/>
          </p:cNvSpPr>
          <p:nvPr>
            <p:ph idx="1"/>
          </p:nvPr>
        </p:nvSpPr>
        <p:spPr>
          <a:xfrm>
            <a:off x="677334" y="1765005"/>
            <a:ext cx="8806908" cy="4740898"/>
          </a:xfrm>
        </p:spPr>
        <p:txBody>
          <a:bodyPr>
            <a:normAutofit fontScale="85000" lnSpcReduction="10000"/>
          </a:bodyPr>
          <a:lstStyle/>
          <a:p>
            <a:pPr marL="0" indent="0">
              <a:lnSpc>
                <a:spcPct val="150000"/>
              </a:lnSpc>
              <a:buNone/>
            </a:pPr>
            <a:r>
              <a:rPr lang="es-AR" sz="2400" dirty="0"/>
              <a:t>Los gestores bibliográficos son programas que permiten crear una base de datos de referencias bibliográficas . </a:t>
            </a:r>
          </a:p>
          <a:p>
            <a:pPr marL="0" indent="0">
              <a:lnSpc>
                <a:spcPct val="150000"/>
              </a:lnSpc>
              <a:buNone/>
            </a:pPr>
            <a:endParaRPr lang="es-AR" sz="2400" dirty="0"/>
          </a:p>
          <a:p>
            <a:pPr marL="0" indent="0">
              <a:lnSpc>
                <a:spcPct val="150000"/>
              </a:lnSpc>
              <a:buNone/>
            </a:pPr>
            <a:endParaRPr lang="es-AR" sz="2400" dirty="0"/>
          </a:p>
          <a:p>
            <a:pPr marL="0" indent="0">
              <a:lnSpc>
                <a:spcPct val="150000"/>
              </a:lnSpc>
              <a:buNone/>
            </a:pPr>
            <a:endParaRPr lang="es-AR" sz="2400" dirty="0"/>
          </a:p>
          <a:p>
            <a:pPr marL="0" indent="0">
              <a:lnSpc>
                <a:spcPct val="150000"/>
              </a:lnSpc>
              <a:buNone/>
            </a:pPr>
            <a:endParaRPr lang="es-AR" sz="2400" dirty="0"/>
          </a:p>
          <a:p>
            <a:pPr marL="0" indent="0">
              <a:lnSpc>
                <a:spcPct val="150000"/>
              </a:lnSpc>
              <a:buNone/>
            </a:pPr>
            <a:endParaRPr lang="es-AR" sz="2400" dirty="0"/>
          </a:p>
          <a:p>
            <a:pPr marL="0" indent="0">
              <a:lnSpc>
                <a:spcPct val="150000"/>
              </a:lnSpc>
              <a:buNone/>
            </a:pPr>
            <a:endParaRPr lang="es-AR" sz="2400" dirty="0"/>
          </a:p>
          <a:p>
            <a:pPr marL="0" indent="0">
              <a:lnSpc>
                <a:spcPct val="150000"/>
              </a:lnSpc>
              <a:buNone/>
            </a:pPr>
            <a:r>
              <a:rPr lang="es-AR" sz="1900" dirty="0"/>
              <a:t>Tomado de “Cómo buscar y usar información científica.”. Luis Javier Martínez, 2013. </a:t>
            </a:r>
          </a:p>
          <a:p>
            <a:pPr marL="0" indent="0">
              <a:lnSpc>
                <a:spcPct val="150000"/>
              </a:lnSpc>
              <a:buNone/>
            </a:pPr>
            <a:endParaRPr lang="es-AR" sz="2400" dirty="0"/>
          </a:p>
          <a:p>
            <a:endParaRPr lang="es-AR" dirty="0"/>
          </a:p>
        </p:txBody>
      </p:sp>
      <p:pic>
        <p:nvPicPr>
          <p:cNvPr id="4" name="Imagen 3">
            <a:extLst>
              <a:ext uri="{FF2B5EF4-FFF2-40B4-BE49-F238E27FC236}">
                <a16:creationId xmlns:a16="http://schemas.microsoft.com/office/drawing/2014/main" id="{3A542B0E-982C-4AD8-87B7-7FD573190E18}"/>
              </a:ext>
            </a:extLst>
          </p:cNvPr>
          <p:cNvPicPr>
            <a:picLocks noChangeAspect="1"/>
          </p:cNvPicPr>
          <p:nvPr/>
        </p:nvPicPr>
        <p:blipFill>
          <a:blip r:embed="rId3"/>
          <a:stretch>
            <a:fillRect/>
          </a:stretch>
        </p:blipFill>
        <p:spPr>
          <a:xfrm>
            <a:off x="677334" y="3047603"/>
            <a:ext cx="7846556" cy="3021339"/>
          </a:xfrm>
          <a:prstGeom prst="rect">
            <a:avLst/>
          </a:prstGeom>
        </p:spPr>
      </p:pic>
    </p:spTree>
    <p:extLst>
      <p:ext uri="{BB962C8B-B14F-4D97-AF65-F5344CB8AC3E}">
        <p14:creationId xmlns:p14="http://schemas.microsoft.com/office/powerpoint/2010/main" val="1050634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0347D8-7A16-4640-A0F7-25579EB2271B}"/>
              </a:ext>
            </a:extLst>
          </p:cNvPr>
          <p:cNvSpPr>
            <a:spLocks noGrp="1"/>
          </p:cNvSpPr>
          <p:nvPr>
            <p:ph type="title"/>
          </p:nvPr>
        </p:nvSpPr>
        <p:spPr/>
        <p:txBody>
          <a:bodyPr>
            <a:normAutofit/>
          </a:bodyPr>
          <a:lstStyle/>
          <a:p>
            <a:pPr algn="ctr"/>
            <a:r>
              <a:rPr lang="es-AR" sz="4000" dirty="0">
                <a:solidFill>
                  <a:schemeClr val="tx1"/>
                </a:solidFill>
              </a:rPr>
              <a:t>Gestores Bibliográficos</a:t>
            </a:r>
          </a:p>
        </p:txBody>
      </p:sp>
      <p:sp>
        <p:nvSpPr>
          <p:cNvPr id="3" name="Marcador de contenido 2">
            <a:extLst>
              <a:ext uri="{FF2B5EF4-FFF2-40B4-BE49-F238E27FC236}">
                <a16:creationId xmlns:a16="http://schemas.microsoft.com/office/drawing/2014/main" id="{80917C9D-D428-451F-9D0B-30980115F153}"/>
              </a:ext>
            </a:extLst>
          </p:cNvPr>
          <p:cNvSpPr>
            <a:spLocks noGrp="1"/>
          </p:cNvSpPr>
          <p:nvPr>
            <p:ph idx="1"/>
          </p:nvPr>
        </p:nvSpPr>
        <p:spPr/>
        <p:txBody>
          <a:bodyPr>
            <a:normAutofit/>
          </a:bodyPr>
          <a:lstStyle/>
          <a:p>
            <a:pPr marL="0" indent="0">
              <a:lnSpc>
                <a:spcPct val="150000"/>
              </a:lnSpc>
              <a:buNone/>
            </a:pPr>
            <a:r>
              <a:rPr lang="es-AR" sz="2000" dirty="0"/>
              <a:t>Hay numerosos sistemas de gestión bibliográfica. Estos, son caracterizados por dos grandes factores, según:</a:t>
            </a:r>
          </a:p>
          <a:p>
            <a:pPr>
              <a:lnSpc>
                <a:spcPct val="150000"/>
              </a:lnSpc>
            </a:pPr>
            <a:r>
              <a:rPr lang="es-AR" sz="2000" dirty="0"/>
              <a:t> Su funcionamiento </a:t>
            </a:r>
            <a:r>
              <a:rPr lang="es-AR" sz="2000" b="1" i="1" dirty="0"/>
              <a:t>en la nube / desktop.</a:t>
            </a:r>
          </a:p>
          <a:p>
            <a:pPr>
              <a:lnSpc>
                <a:spcPct val="150000"/>
              </a:lnSpc>
            </a:pPr>
            <a:r>
              <a:rPr lang="es-AR" sz="2000" dirty="0"/>
              <a:t> Su </a:t>
            </a:r>
            <a:r>
              <a:rPr lang="es-AR" sz="2000" b="1" dirty="0"/>
              <a:t>modelo de negocio.</a:t>
            </a:r>
          </a:p>
          <a:p>
            <a:pPr marL="0" indent="0">
              <a:lnSpc>
                <a:spcPct val="150000"/>
              </a:lnSpc>
              <a:buNone/>
            </a:pPr>
            <a:r>
              <a:rPr lang="es-AR" sz="2000" dirty="0"/>
              <a:t>Para ver una comparación exhaustiva de gestores:</a:t>
            </a:r>
          </a:p>
          <a:p>
            <a:pPr marL="0" indent="0">
              <a:lnSpc>
                <a:spcPct val="150000"/>
              </a:lnSpc>
              <a:buNone/>
            </a:pPr>
            <a:r>
              <a:rPr lang="es-AR" sz="2000" i="1" u="sng" dirty="0"/>
              <a:t>https://en.wikipedia.org/wiki/Comparison_of_reference_management_software</a:t>
            </a:r>
          </a:p>
        </p:txBody>
      </p:sp>
    </p:spTree>
    <p:extLst>
      <p:ext uri="{BB962C8B-B14F-4D97-AF65-F5344CB8AC3E}">
        <p14:creationId xmlns:p14="http://schemas.microsoft.com/office/powerpoint/2010/main" val="3998718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DA9D06-F6DD-4036-ABBE-76A12142CB5B}"/>
              </a:ext>
            </a:extLst>
          </p:cNvPr>
          <p:cNvSpPr>
            <a:spLocks noGrp="1"/>
          </p:cNvSpPr>
          <p:nvPr>
            <p:ph type="title"/>
          </p:nvPr>
        </p:nvSpPr>
        <p:spPr>
          <a:xfrm>
            <a:off x="677334" y="609600"/>
            <a:ext cx="8596668" cy="1072055"/>
          </a:xfrm>
        </p:spPr>
        <p:txBody>
          <a:bodyPr>
            <a:normAutofit/>
          </a:bodyPr>
          <a:lstStyle/>
          <a:p>
            <a:pPr algn="ctr"/>
            <a:r>
              <a:rPr lang="es-AR" sz="4000" dirty="0" err="1">
                <a:solidFill>
                  <a:schemeClr val="tx1"/>
                </a:solidFill>
              </a:rPr>
              <a:t>CiteUlike</a:t>
            </a:r>
            <a:endParaRPr lang="es-AR" sz="4000" dirty="0">
              <a:solidFill>
                <a:schemeClr val="tx1"/>
              </a:solidFill>
            </a:endParaRPr>
          </a:p>
        </p:txBody>
      </p:sp>
      <p:sp>
        <p:nvSpPr>
          <p:cNvPr id="3" name="Marcador de contenido 2">
            <a:extLst>
              <a:ext uri="{FF2B5EF4-FFF2-40B4-BE49-F238E27FC236}">
                <a16:creationId xmlns:a16="http://schemas.microsoft.com/office/drawing/2014/main" id="{F2D7D689-1940-442C-973E-1EA56291DEC3}"/>
              </a:ext>
            </a:extLst>
          </p:cNvPr>
          <p:cNvSpPr>
            <a:spLocks noGrp="1"/>
          </p:cNvSpPr>
          <p:nvPr>
            <p:ph idx="1"/>
          </p:nvPr>
        </p:nvSpPr>
        <p:spPr>
          <a:xfrm>
            <a:off x="677334" y="1502979"/>
            <a:ext cx="8697894" cy="4876800"/>
          </a:xfrm>
        </p:spPr>
        <p:txBody>
          <a:bodyPr/>
          <a:lstStyle/>
          <a:p>
            <a:pPr marL="0" indent="0">
              <a:buNone/>
            </a:pPr>
            <a:endParaRPr lang="es-AR" sz="2000" dirty="0"/>
          </a:p>
          <a:p>
            <a:r>
              <a:rPr lang="es-AR" sz="2000" dirty="0"/>
              <a:t>Es un servicio en línea de uso gratuito: contenidos en la nube.</a:t>
            </a:r>
          </a:p>
          <a:p>
            <a:endParaRPr lang="es-AR" dirty="0"/>
          </a:p>
          <a:p>
            <a:endParaRPr lang="es-AR" dirty="0"/>
          </a:p>
          <a:p>
            <a:endParaRPr lang="es-AR" dirty="0"/>
          </a:p>
          <a:p>
            <a:endParaRPr lang="es-AR" dirty="0"/>
          </a:p>
          <a:p>
            <a:endParaRPr lang="es-AR" dirty="0"/>
          </a:p>
          <a:p>
            <a:endParaRPr lang="es-AR" dirty="0"/>
          </a:p>
          <a:p>
            <a:endParaRPr lang="es-AR" dirty="0"/>
          </a:p>
          <a:p>
            <a:endParaRPr lang="es-AR" dirty="0"/>
          </a:p>
          <a:p>
            <a:endParaRPr lang="es-AR" dirty="0"/>
          </a:p>
          <a:p>
            <a:pPr marL="0" indent="0">
              <a:buNone/>
            </a:pPr>
            <a:r>
              <a:rPr lang="es-AR" i="1" u="sng" dirty="0"/>
              <a:t>http://www.citeulike.org/ </a:t>
            </a:r>
          </a:p>
        </p:txBody>
      </p:sp>
      <p:pic>
        <p:nvPicPr>
          <p:cNvPr id="4" name="Imagen 3">
            <a:extLst>
              <a:ext uri="{FF2B5EF4-FFF2-40B4-BE49-F238E27FC236}">
                <a16:creationId xmlns:a16="http://schemas.microsoft.com/office/drawing/2014/main" id="{70E84184-FAA3-4A55-9CF7-40BA31471440}"/>
              </a:ext>
            </a:extLst>
          </p:cNvPr>
          <p:cNvPicPr>
            <a:picLocks noChangeAspect="1"/>
          </p:cNvPicPr>
          <p:nvPr/>
        </p:nvPicPr>
        <p:blipFill>
          <a:blip r:embed="rId3"/>
          <a:stretch>
            <a:fillRect/>
          </a:stretch>
        </p:blipFill>
        <p:spPr>
          <a:xfrm>
            <a:off x="1211191" y="2363300"/>
            <a:ext cx="6019926" cy="3567662"/>
          </a:xfrm>
          <a:prstGeom prst="rect">
            <a:avLst/>
          </a:prstGeom>
        </p:spPr>
      </p:pic>
    </p:spTree>
    <p:extLst>
      <p:ext uri="{BB962C8B-B14F-4D97-AF65-F5344CB8AC3E}">
        <p14:creationId xmlns:p14="http://schemas.microsoft.com/office/powerpoint/2010/main" val="2436350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066768-3D9B-4317-A818-1F6D665A0CCA}"/>
              </a:ext>
            </a:extLst>
          </p:cNvPr>
          <p:cNvSpPr>
            <a:spLocks noGrp="1"/>
          </p:cNvSpPr>
          <p:nvPr>
            <p:ph type="title"/>
          </p:nvPr>
        </p:nvSpPr>
        <p:spPr>
          <a:xfrm>
            <a:off x="677334" y="609600"/>
            <a:ext cx="8596668" cy="1017595"/>
          </a:xfrm>
        </p:spPr>
        <p:txBody>
          <a:bodyPr>
            <a:normAutofit/>
          </a:bodyPr>
          <a:lstStyle/>
          <a:p>
            <a:pPr algn="ctr"/>
            <a:r>
              <a:rPr lang="es-AR" sz="4000" dirty="0">
                <a:solidFill>
                  <a:schemeClr val="tx1"/>
                </a:solidFill>
              </a:rPr>
              <a:t>ENDNOTE</a:t>
            </a:r>
          </a:p>
        </p:txBody>
      </p:sp>
      <p:sp>
        <p:nvSpPr>
          <p:cNvPr id="3" name="Marcador de contenido 2">
            <a:extLst>
              <a:ext uri="{FF2B5EF4-FFF2-40B4-BE49-F238E27FC236}">
                <a16:creationId xmlns:a16="http://schemas.microsoft.com/office/drawing/2014/main" id="{6867F85B-675D-4CDB-899F-DEE775F3D391}"/>
              </a:ext>
            </a:extLst>
          </p:cNvPr>
          <p:cNvSpPr>
            <a:spLocks noGrp="1"/>
          </p:cNvSpPr>
          <p:nvPr>
            <p:ph idx="1"/>
          </p:nvPr>
        </p:nvSpPr>
        <p:spPr>
          <a:xfrm>
            <a:off x="677334" y="1627195"/>
            <a:ext cx="8596668" cy="4994322"/>
          </a:xfrm>
        </p:spPr>
        <p:txBody>
          <a:bodyPr>
            <a:normAutofit/>
          </a:bodyPr>
          <a:lstStyle/>
          <a:p>
            <a:r>
              <a:rPr lang="es-AR" sz="2000" dirty="0"/>
              <a:t>Es un servicio en línea de pago asociado a </a:t>
            </a:r>
            <a:r>
              <a:rPr lang="es-AR" sz="2000" i="1" dirty="0"/>
              <a:t>Web </a:t>
            </a:r>
            <a:r>
              <a:rPr lang="es-AR" sz="2000" i="1" dirty="0" err="1"/>
              <a:t>of</a:t>
            </a:r>
            <a:r>
              <a:rPr lang="es-AR" sz="2000" i="1" dirty="0"/>
              <a:t> </a:t>
            </a:r>
            <a:r>
              <a:rPr lang="es-AR" sz="2000" i="1" dirty="0" err="1"/>
              <a:t>Knowledge</a:t>
            </a:r>
            <a:r>
              <a:rPr lang="es-AR" sz="2000" i="1" dirty="0"/>
              <a:t>.</a:t>
            </a:r>
          </a:p>
          <a:p>
            <a:pPr marL="0" indent="0">
              <a:buNone/>
            </a:pPr>
            <a:endParaRPr lang="es-AR" sz="2000" i="1" u="sng" dirty="0"/>
          </a:p>
          <a:p>
            <a:pPr marL="0" indent="0">
              <a:buNone/>
            </a:pPr>
            <a:endParaRPr lang="es-AR" sz="2000" i="1" u="sng" dirty="0"/>
          </a:p>
          <a:p>
            <a:pPr marL="0" indent="0">
              <a:buNone/>
            </a:pPr>
            <a:endParaRPr lang="es-AR" sz="2000" i="1" u="sng" dirty="0"/>
          </a:p>
          <a:p>
            <a:pPr marL="0" indent="0">
              <a:buNone/>
            </a:pPr>
            <a:endParaRPr lang="es-AR" sz="2000" i="1" u="sng" dirty="0"/>
          </a:p>
          <a:p>
            <a:pPr marL="0" indent="0">
              <a:buNone/>
            </a:pPr>
            <a:endParaRPr lang="es-AR" sz="2000" i="1" u="sng" dirty="0"/>
          </a:p>
          <a:p>
            <a:pPr marL="0" indent="0">
              <a:buNone/>
            </a:pPr>
            <a:endParaRPr lang="es-AR" sz="2000" i="1" u="sng" dirty="0"/>
          </a:p>
          <a:p>
            <a:pPr marL="0" indent="0">
              <a:buNone/>
            </a:pPr>
            <a:endParaRPr lang="es-AR" sz="2000" i="1" u="sng" dirty="0"/>
          </a:p>
          <a:p>
            <a:pPr marL="0" indent="0">
              <a:buNone/>
            </a:pPr>
            <a:endParaRPr lang="es-AR" sz="2000" i="1" u="sng" dirty="0"/>
          </a:p>
          <a:p>
            <a:pPr marL="0" indent="0">
              <a:buNone/>
            </a:pPr>
            <a:endParaRPr lang="es-AR" sz="2000" i="1" u="sng" dirty="0"/>
          </a:p>
          <a:p>
            <a:pPr marL="0" indent="0">
              <a:buNone/>
            </a:pPr>
            <a:r>
              <a:rPr lang="es-AR" sz="2000" i="1" u="sng" dirty="0"/>
              <a:t>http://endnote.com/ </a:t>
            </a:r>
          </a:p>
        </p:txBody>
      </p:sp>
      <p:pic>
        <p:nvPicPr>
          <p:cNvPr id="5" name="Imagen 4">
            <a:extLst>
              <a:ext uri="{FF2B5EF4-FFF2-40B4-BE49-F238E27FC236}">
                <a16:creationId xmlns:a16="http://schemas.microsoft.com/office/drawing/2014/main" id="{0637F3DB-BAD8-4C3B-BE2B-B2E8DC2D64E6}"/>
              </a:ext>
            </a:extLst>
          </p:cNvPr>
          <p:cNvPicPr>
            <a:picLocks noChangeAspect="1"/>
          </p:cNvPicPr>
          <p:nvPr/>
        </p:nvPicPr>
        <p:blipFill>
          <a:blip r:embed="rId3"/>
          <a:stretch>
            <a:fillRect/>
          </a:stretch>
        </p:blipFill>
        <p:spPr>
          <a:xfrm>
            <a:off x="1287640" y="2181610"/>
            <a:ext cx="5557482" cy="3693673"/>
          </a:xfrm>
          <a:prstGeom prst="rect">
            <a:avLst/>
          </a:prstGeom>
        </p:spPr>
      </p:pic>
    </p:spTree>
    <p:extLst>
      <p:ext uri="{BB962C8B-B14F-4D97-AF65-F5344CB8AC3E}">
        <p14:creationId xmlns:p14="http://schemas.microsoft.com/office/powerpoint/2010/main" val="2391560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347674-3E6D-4D72-8A46-C28A8180F3AF}"/>
              </a:ext>
            </a:extLst>
          </p:cNvPr>
          <p:cNvSpPr>
            <a:spLocks noGrp="1"/>
          </p:cNvSpPr>
          <p:nvPr>
            <p:ph type="title"/>
          </p:nvPr>
        </p:nvSpPr>
        <p:spPr>
          <a:xfrm>
            <a:off x="677334" y="609600"/>
            <a:ext cx="8596668" cy="924910"/>
          </a:xfrm>
        </p:spPr>
        <p:txBody>
          <a:bodyPr>
            <a:normAutofit/>
          </a:bodyPr>
          <a:lstStyle/>
          <a:p>
            <a:pPr algn="ctr"/>
            <a:r>
              <a:rPr lang="es-AR" sz="4000" dirty="0">
                <a:solidFill>
                  <a:schemeClr val="tx1"/>
                </a:solidFill>
              </a:rPr>
              <a:t>Mendeley</a:t>
            </a:r>
          </a:p>
        </p:txBody>
      </p:sp>
      <p:sp>
        <p:nvSpPr>
          <p:cNvPr id="3" name="Marcador de contenido 2">
            <a:extLst>
              <a:ext uri="{FF2B5EF4-FFF2-40B4-BE49-F238E27FC236}">
                <a16:creationId xmlns:a16="http://schemas.microsoft.com/office/drawing/2014/main" id="{7377E01F-9BC2-40CC-BDBB-C608DA422E89}"/>
              </a:ext>
            </a:extLst>
          </p:cNvPr>
          <p:cNvSpPr>
            <a:spLocks noGrp="1"/>
          </p:cNvSpPr>
          <p:nvPr>
            <p:ph idx="1"/>
          </p:nvPr>
        </p:nvSpPr>
        <p:spPr>
          <a:xfrm>
            <a:off x="677334" y="1597571"/>
            <a:ext cx="8887080" cy="5013435"/>
          </a:xfrm>
        </p:spPr>
        <p:txBody>
          <a:bodyPr>
            <a:normAutofit lnSpcReduction="10000"/>
          </a:bodyPr>
          <a:lstStyle/>
          <a:p>
            <a:r>
              <a:rPr lang="es-AR" sz="2000" dirty="0"/>
              <a:t>Gestor de referencias y red social académica, su versión normal es gratuita.</a:t>
            </a:r>
          </a:p>
          <a:p>
            <a:endParaRPr lang="es-AR" sz="2000" dirty="0"/>
          </a:p>
          <a:p>
            <a:endParaRPr lang="es-AR" sz="2000" dirty="0"/>
          </a:p>
          <a:p>
            <a:endParaRPr lang="es-AR" sz="2000" dirty="0"/>
          </a:p>
          <a:p>
            <a:endParaRPr lang="es-AR" sz="2000" dirty="0"/>
          </a:p>
          <a:p>
            <a:endParaRPr lang="es-AR" sz="2000" dirty="0"/>
          </a:p>
          <a:p>
            <a:endParaRPr lang="es-AR" sz="2000" dirty="0"/>
          </a:p>
          <a:p>
            <a:endParaRPr lang="es-AR" sz="2000" dirty="0"/>
          </a:p>
          <a:p>
            <a:endParaRPr lang="es-AR" sz="2000" dirty="0"/>
          </a:p>
          <a:p>
            <a:endParaRPr lang="es-AR" sz="2000" dirty="0"/>
          </a:p>
          <a:p>
            <a:pPr marL="0" indent="0">
              <a:buNone/>
            </a:pPr>
            <a:r>
              <a:rPr lang="es-AR" sz="2000" i="1" u="sng" dirty="0"/>
              <a:t>http://www.mendeley.com/ </a:t>
            </a:r>
          </a:p>
        </p:txBody>
      </p:sp>
      <p:pic>
        <p:nvPicPr>
          <p:cNvPr id="4" name="Imagen 3">
            <a:extLst>
              <a:ext uri="{FF2B5EF4-FFF2-40B4-BE49-F238E27FC236}">
                <a16:creationId xmlns:a16="http://schemas.microsoft.com/office/drawing/2014/main" id="{A3427222-EEA8-479B-A8F9-43FC35B9ED4D}"/>
              </a:ext>
            </a:extLst>
          </p:cNvPr>
          <p:cNvPicPr>
            <a:picLocks noChangeAspect="1"/>
          </p:cNvPicPr>
          <p:nvPr/>
        </p:nvPicPr>
        <p:blipFill>
          <a:blip r:embed="rId3"/>
          <a:stretch>
            <a:fillRect/>
          </a:stretch>
        </p:blipFill>
        <p:spPr>
          <a:xfrm>
            <a:off x="1073518" y="2294605"/>
            <a:ext cx="5505960" cy="3459594"/>
          </a:xfrm>
          <a:prstGeom prst="rect">
            <a:avLst/>
          </a:prstGeom>
        </p:spPr>
      </p:pic>
    </p:spTree>
    <p:extLst>
      <p:ext uri="{BB962C8B-B14F-4D97-AF65-F5344CB8AC3E}">
        <p14:creationId xmlns:p14="http://schemas.microsoft.com/office/powerpoint/2010/main" val="3600819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A9FAF9-A930-465D-B206-09E5DAF67D46}"/>
              </a:ext>
            </a:extLst>
          </p:cNvPr>
          <p:cNvSpPr>
            <a:spLocks noGrp="1"/>
          </p:cNvSpPr>
          <p:nvPr>
            <p:ph type="title"/>
          </p:nvPr>
        </p:nvSpPr>
        <p:spPr>
          <a:xfrm>
            <a:off x="677334" y="609600"/>
            <a:ext cx="8596668" cy="935421"/>
          </a:xfrm>
        </p:spPr>
        <p:txBody>
          <a:bodyPr>
            <a:normAutofit/>
          </a:bodyPr>
          <a:lstStyle/>
          <a:p>
            <a:pPr algn="ctr"/>
            <a:r>
              <a:rPr lang="es-AR" sz="4000" dirty="0" err="1">
                <a:solidFill>
                  <a:schemeClr val="tx1"/>
                </a:solidFill>
              </a:rPr>
              <a:t>Papers</a:t>
            </a:r>
            <a:endParaRPr lang="es-AR" sz="4000" dirty="0">
              <a:solidFill>
                <a:schemeClr val="tx1"/>
              </a:solidFill>
            </a:endParaRPr>
          </a:p>
        </p:txBody>
      </p:sp>
      <p:sp>
        <p:nvSpPr>
          <p:cNvPr id="3" name="Marcador de contenido 2">
            <a:extLst>
              <a:ext uri="{FF2B5EF4-FFF2-40B4-BE49-F238E27FC236}">
                <a16:creationId xmlns:a16="http://schemas.microsoft.com/office/drawing/2014/main" id="{B87ACFDB-FE9A-44AB-B045-DACC49051407}"/>
              </a:ext>
            </a:extLst>
          </p:cNvPr>
          <p:cNvSpPr>
            <a:spLocks noGrp="1"/>
          </p:cNvSpPr>
          <p:nvPr>
            <p:ph idx="1"/>
          </p:nvPr>
        </p:nvSpPr>
        <p:spPr>
          <a:xfrm>
            <a:off x="677333" y="1397876"/>
            <a:ext cx="8802997" cy="5087007"/>
          </a:xfrm>
        </p:spPr>
        <p:txBody>
          <a:bodyPr>
            <a:noAutofit/>
          </a:bodyPr>
          <a:lstStyle/>
          <a:p>
            <a:r>
              <a:rPr lang="es-AR" sz="2000" dirty="0"/>
              <a:t>Software de escritorio, pago. Interfaz estilo iTunes.</a:t>
            </a:r>
          </a:p>
          <a:p>
            <a:pPr marL="0" indent="0">
              <a:buNone/>
            </a:pPr>
            <a:endParaRPr lang="es-AR" sz="2000" i="1" u="sng" dirty="0"/>
          </a:p>
          <a:p>
            <a:pPr marL="0" indent="0">
              <a:buNone/>
            </a:pPr>
            <a:endParaRPr lang="es-AR" sz="2000" i="1" u="sng" dirty="0"/>
          </a:p>
          <a:p>
            <a:pPr marL="0" indent="0">
              <a:buNone/>
            </a:pPr>
            <a:endParaRPr lang="es-AR" sz="2000" i="1" u="sng" dirty="0"/>
          </a:p>
          <a:p>
            <a:pPr marL="0" indent="0">
              <a:buNone/>
            </a:pPr>
            <a:endParaRPr lang="es-AR" sz="2000" i="1" u="sng" dirty="0"/>
          </a:p>
          <a:p>
            <a:pPr marL="0" indent="0">
              <a:buNone/>
            </a:pPr>
            <a:endParaRPr lang="es-AR" sz="2000" i="1" u="sng" dirty="0"/>
          </a:p>
          <a:p>
            <a:pPr marL="0" indent="0">
              <a:buNone/>
            </a:pPr>
            <a:endParaRPr lang="es-AR" sz="2000" i="1" u="sng" dirty="0"/>
          </a:p>
          <a:p>
            <a:pPr marL="0" indent="0">
              <a:buNone/>
            </a:pPr>
            <a:endParaRPr lang="es-AR" sz="2000" i="1" u="sng" dirty="0"/>
          </a:p>
          <a:p>
            <a:pPr marL="0" indent="0">
              <a:buNone/>
            </a:pPr>
            <a:endParaRPr lang="es-AR" sz="2000" i="1" u="sng" dirty="0"/>
          </a:p>
          <a:p>
            <a:pPr marL="0" indent="0">
              <a:buNone/>
            </a:pPr>
            <a:endParaRPr lang="es-AR" sz="2000" i="1" u="sng" dirty="0"/>
          </a:p>
          <a:p>
            <a:pPr marL="0" indent="0">
              <a:buNone/>
            </a:pPr>
            <a:endParaRPr lang="es-AR" sz="2000" i="1" u="sng" dirty="0"/>
          </a:p>
          <a:p>
            <a:pPr marL="0" indent="0">
              <a:buNone/>
            </a:pPr>
            <a:r>
              <a:rPr lang="es-AR" sz="2000" i="1" u="sng" dirty="0"/>
              <a:t>http://www.papersapp.com/papers/ </a:t>
            </a:r>
          </a:p>
        </p:txBody>
      </p:sp>
      <p:pic>
        <p:nvPicPr>
          <p:cNvPr id="4" name="Imagen 3">
            <a:extLst>
              <a:ext uri="{FF2B5EF4-FFF2-40B4-BE49-F238E27FC236}">
                <a16:creationId xmlns:a16="http://schemas.microsoft.com/office/drawing/2014/main" id="{74E37130-F4DB-4548-975B-E9ED8BA35E4C}"/>
              </a:ext>
            </a:extLst>
          </p:cNvPr>
          <p:cNvPicPr>
            <a:picLocks noChangeAspect="1"/>
          </p:cNvPicPr>
          <p:nvPr/>
        </p:nvPicPr>
        <p:blipFill>
          <a:blip r:embed="rId3"/>
          <a:stretch>
            <a:fillRect/>
          </a:stretch>
        </p:blipFill>
        <p:spPr>
          <a:xfrm>
            <a:off x="1225961" y="1843251"/>
            <a:ext cx="6036685" cy="4154941"/>
          </a:xfrm>
          <a:prstGeom prst="rect">
            <a:avLst/>
          </a:prstGeom>
        </p:spPr>
      </p:pic>
    </p:spTree>
    <p:extLst>
      <p:ext uri="{BB962C8B-B14F-4D97-AF65-F5344CB8AC3E}">
        <p14:creationId xmlns:p14="http://schemas.microsoft.com/office/powerpoint/2010/main" val="1566064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F3DB57-CB89-4BD9-B7FF-89579D6DE60A}"/>
              </a:ext>
            </a:extLst>
          </p:cNvPr>
          <p:cNvSpPr>
            <a:spLocks noGrp="1"/>
          </p:cNvSpPr>
          <p:nvPr>
            <p:ph type="title"/>
          </p:nvPr>
        </p:nvSpPr>
        <p:spPr>
          <a:xfrm>
            <a:off x="677334" y="609600"/>
            <a:ext cx="8596668" cy="872359"/>
          </a:xfrm>
        </p:spPr>
        <p:txBody>
          <a:bodyPr>
            <a:normAutofit/>
          </a:bodyPr>
          <a:lstStyle/>
          <a:p>
            <a:pPr algn="ctr"/>
            <a:r>
              <a:rPr lang="es-AR" sz="4000" dirty="0" err="1">
                <a:solidFill>
                  <a:schemeClr val="tx1"/>
                </a:solidFill>
              </a:rPr>
              <a:t>RefWorks</a:t>
            </a:r>
            <a:endParaRPr lang="es-AR" sz="4000" dirty="0">
              <a:solidFill>
                <a:schemeClr val="tx1"/>
              </a:solidFill>
            </a:endParaRPr>
          </a:p>
        </p:txBody>
      </p:sp>
      <p:sp>
        <p:nvSpPr>
          <p:cNvPr id="3" name="Marcador de contenido 2">
            <a:extLst>
              <a:ext uri="{FF2B5EF4-FFF2-40B4-BE49-F238E27FC236}">
                <a16:creationId xmlns:a16="http://schemas.microsoft.com/office/drawing/2014/main" id="{CA2F4329-FAF1-4CD8-8C19-70612F6A0D54}"/>
              </a:ext>
            </a:extLst>
          </p:cNvPr>
          <p:cNvSpPr>
            <a:spLocks noGrp="1"/>
          </p:cNvSpPr>
          <p:nvPr>
            <p:ph idx="1"/>
          </p:nvPr>
        </p:nvSpPr>
        <p:spPr>
          <a:xfrm>
            <a:off x="677334" y="1481959"/>
            <a:ext cx="8596668" cy="5087007"/>
          </a:xfrm>
        </p:spPr>
        <p:txBody>
          <a:bodyPr>
            <a:normAutofit lnSpcReduction="10000"/>
          </a:bodyPr>
          <a:lstStyle/>
          <a:p>
            <a:r>
              <a:rPr lang="es-AR" sz="2000" dirty="0">
                <a:solidFill>
                  <a:schemeClr val="tx1"/>
                </a:solidFill>
              </a:rPr>
              <a:t>Servicio en línea, de pago.</a:t>
            </a:r>
          </a:p>
          <a:p>
            <a:pPr marL="0" indent="0">
              <a:buNone/>
            </a:pPr>
            <a:endParaRPr lang="es-AR" sz="2000" i="1" dirty="0">
              <a:solidFill>
                <a:schemeClr val="tx1"/>
              </a:solidFill>
            </a:endParaRPr>
          </a:p>
          <a:p>
            <a:pPr marL="0" indent="0">
              <a:buNone/>
            </a:pPr>
            <a:endParaRPr lang="es-AR" sz="2000" i="1" dirty="0">
              <a:solidFill>
                <a:schemeClr val="tx1"/>
              </a:solidFill>
            </a:endParaRPr>
          </a:p>
          <a:p>
            <a:pPr marL="0" indent="0">
              <a:buNone/>
            </a:pPr>
            <a:endParaRPr lang="es-AR" sz="2000" i="1" dirty="0">
              <a:solidFill>
                <a:schemeClr val="tx1"/>
              </a:solidFill>
            </a:endParaRPr>
          </a:p>
          <a:p>
            <a:pPr marL="0" indent="0">
              <a:buNone/>
            </a:pPr>
            <a:endParaRPr lang="es-AR" sz="2000" i="1" dirty="0">
              <a:solidFill>
                <a:schemeClr val="tx1"/>
              </a:solidFill>
            </a:endParaRPr>
          </a:p>
          <a:p>
            <a:pPr marL="0" indent="0">
              <a:buNone/>
            </a:pPr>
            <a:endParaRPr lang="es-AR" sz="2000" i="1" dirty="0">
              <a:solidFill>
                <a:schemeClr val="tx1"/>
              </a:solidFill>
            </a:endParaRPr>
          </a:p>
          <a:p>
            <a:pPr marL="0" indent="0">
              <a:buNone/>
            </a:pPr>
            <a:endParaRPr lang="es-AR" sz="2000" i="1" dirty="0">
              <a:solidFill>
                <a:schemeClr val="tx1"/>
              </a:solidFill>
            </a:endParaRPr>
          </a:p>
          <a:p>
            <a:pPr marL="0" indent="0">
              <a:buNone/>
            </a:pPr>
            <a:endParaRPr lang="es-AR" sz="2000" i="1" dirty="0">
              <a:solidFill>
                <a:schemeClr val="tx1"/>
              </a:solidFill>
            </a:endParaRPr>
          </a:p>
          <a:p>
            <a:pPr marL="0" indent="0">
              <a:buNone/>
            </a:pPr>
            <a:endParaRPr lang="es-AR" sz="2000" i="1" dirty="0">
              <a:solidFill>
                <a:schemeClr val="tx1"/>
              </a:solidFill>
            </a:endParaRPr>
          </a:p>
          <a:p>
            <a:pPr marL="0" indent="0">
              <a:buNone/>
            </a:pPr>
            <a:endParaRPr lang="es-AR" sz="2000" i="1" dirty="0">
              <a:solidFill>
                <a:schemeClr val="tx1"/>
              </a:solidFill>
            </a:endParaRPr>
          </a:p>
          <a:p>
            <a:pPr marL="0" indent="0">
              <a:buNone/>
            </a:pPr>
            <a:endParaRPr lang="es-AR" sz="2000" i="1" dirty="0">
              <a:solidFill>
                <a:schemeClr val="tx1"/>
              </a:solidFill>
            </a:endParaRPr>
          </a:p>
          <a:p>
            <a:pPr marL="0" indent="0">
              <a:buNone/>
            </a:pPr>
            <a:r>
              <a:rPr lang="es-AR" sz="2000" i="1" dirty="0">
                <a:solidFill>
                  <a:schemeClr val="tx1"/>
                </a:solidFill>
              </a:rPr>
              <a:t>http://www.refworks.com/es/ </a:t>
            </a:r>
            <a:endParaRPr lang="es-AR" sz="2000" i="1" dirty="0"/>
          </a:p>
          <a:p>
            <a:endParaRPr lang="es-AR" dirty="0"/>
          </a:p>
        </p:txBody>
      </p:sp>
      <p:pic>
        <p:nvPicPr>
          <p:cNvPr id="4" name="Imagen 3">
            <a:extLst>
              <a:ext uri="{FF2B5EF4-FFF2-40B4-BE49-F238E27FC236}">
                <a16:creationId xmlns:a16="http://schemas.microsoft.com/office/drawing/2014/main" id="{BFED80BB-D85D-4562-BCF7-14A4E6CA18B1}"/>
              </a:ext>
            </a:extLst>
          </p:cNvPr>
          <p:cNvPicPr>
            <a:picLocks noChangeAspect="1"/>
          </p:cNvPicPr>
          <p:nvPr/>
        </p:nvPicPr>
        <p:blipFill>
          <a:blip r:embed="rId3"/>
          <a:stretch>
            <a:fillRect/>
          </a:stretch>
        </p:blipFill>
        <p:spPr>
          <a:xfrm>
            <a:off x="2095970" y="1822437"/>
            <a:ext cx="4704224" cy="4067926"/>
          </a:xfrm>
          <a:prstGeom prst="rect">
            <a:avLst/>
          </a:prstGeom>
        </p:spPr>
      </p:pic>
    </p:spTree>
    <p:extLst>
      <p:ext uri="{BB962C8B-B14F-4D97-AF65-F5344CB8AC3E}">
        <p14:creationId xmlns:p14="http://schemas.microsoft.com/office/powerpoint/2010/main" val="2304580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31BF95-3616-438B-AE9E-159AF17EC0E6}"/>
              </a:ext>
            </a:extLst>
          </p:cNvPr>
          <p:cNvSpPr>
            <a:spLocks noGrp="1"/>
          </p:cNvSpPr>
          <p:nvPr>
            <p:ph type="title"/>
          </p:nvPr>
        </p:nvSpPr>
        <p:spPr>
          <a:xfrm>
            <a:off x="677334" y="609600"/>
            <a:ext cx="8596668" cy="830317"/>
          </a:xfrm>
        </p:spPr>
        <p:txBody>
          <a:bodyPr>
            <a:normAutofit/>
          </a:bodyPr>
          <a:lstStyle/>
          <a:p>
            <a:pPr algn="ctr"/>
            <a:r>
              <a:rPr lang="es-AR" sz="4000" dirty="0">
                <a:solidFill>
                  <a:schemeClr val="tx1"/>
                </a:solidFill>
              </a:rPr>
              <a:t>Zotero</a:t>
            </a:r>
          </a:p>
        </p:txBody>
      </p:sp>
      <p:sp>
        <p:nvSpPr>
          <p:cNvPr id="3" name="Marcador de contenido 2">
            <a:extLst>
              <a:ext uri="{FF2B5EF4-FFF2-40B4-BE49-F238E27FC236}">
                <a16:creationId xmlns:a16="http://schemas.microsoft.com/office/drawing/2014/main" id="{87A3EC16-B9D2-444E-89A4-7F15149502ED}"/>
              </a:ext>
            </a:extLst>
          </p:cNvPr>
          <p:cNvSpPr>
            <a:spLocks noGrp="1"/>
          </p:cNvSpPr>
          <p:nvPr>
            <p:ph idx="1"/>
          </p:nvPr>
        </p:nvSpPr>
        <p:spPr>
          <a:xfrm>
            <a:off x="677334" y="1439917"/>
            <a:ext cx="9202390" cy="4981904"/>
          </a:xfrm>
        </p:spPr>
        <p:txBody>
          <a:bodyPr>
            <a:normAutofit lnSpcReduction="10000"/>
          </a:bodyPr>
          <a:lstStyle/>
          <a:p>
            <a:pPr marL="0" indent="0">
              <a:buNone/>
            </a:pPr>
            <a:endParaRPr lang="es-AR" sz="2000" i="1" u="sng" dirty="0">
              <a:solidFill>
                <a:schemeClr val="tx1"/>
              </a:solidFill>
            </a:endParaRPr>
          </a:p>
          <a:p>
            <a:r>
              <a:rPr lang="es-AR" sz="2000" dirty="0">
                <a:solidFill>
                  <a:schemeClr val="tx1"/>
                </a:solidFill>
              </a:rPr>
              <a:t>Gratuito, de software libre asociado al navegador Firefox.</a:t>
            </a:r>
          </a:p>
          <a:p>
            <a:pPr marL="0" indent="0">
              <a:buNone/>
            </a:pPr>
            <a:endParaRPr lang="es-AR" sz="2000" i="1" u="sng" dirty="0">
              <a:solidFill>
                <a:schemeClr val="tx1"/>
              </a:solidFill>
            </a:endParaRPr>
          </a:p>
          <a:p>
            <a:pPr marL="0" indent="0">
              <a:buNone/>
            </a:pPr>
            <a:endParaRPr lang="es-AR" sz="2000" i="1" u="sng" dirty="0">
              <a:solidFill>
                <a:schemeClr val="tx1"/>
              </a:solidFill>
            </a:endParaRPr>
          </a:p>
          <a:p>
            <a:pPr marL="0" indent="0">
              <a:buNone/>
            </a:pPr>
            <a:endParaRPr lang="es-AR" sz="2000" i="1" u="sng" dirty="0">
              <a:solidFill>
                <a:schemeClr val="tx1"/>
              </a:solidFill>
            </a:endParaRPr>
          </a:p>
          <a:p>
            <a:pPr marL="0" indent="0">
              <a:buNone/>
            </a:pPr>
            <a:endParaRPr lang="es-AR" sz="2000" i="1" u="sng" dirty="0">
              <a:solidFill>
                <a:schemeClr val="tx1"/>
              </a:solidFill>
            </a:endParaRPr>
          </a:p>
          <a:p>
            <a:pPr marL="0" indent="0">
              <a:buNone/>
            </a:pPr>
            <a:endParaRPr lang="es-AR" sz="2000" i="1" u="sng" dirty="0">
              <a:solidFill>
                <a:schemeClr val="tx1"/>
              </a:solidFill>
            </a:endParaRPr>
          </a:p>
          <a:p>
            <a:pPr marL="0" indent="0">
              <a:buNone/>
            </a:pPr>
            <a:endParaRPr lang="es-AR" sz="2000" i="1" u="sng" dirty="0">
              <a:solidFill>
                <a:schemeClr val="tx1"/>
              </a:solidFill>
            </a:endParaRPr>
          </a:p>
          <a:p>
            <a:pPr marL="0" indent="0">
              <a:buNone/>
            </a:pPr>
            <a:endParaRPr lang="es-AR" sz="2000" i="1" u="sng" dirty="0">
              <a:solidFill>
                <a:schemeClr val="tx1"/>
              </a:solidFill>
            </a:endParaRPr>
          </a:p>
          <a:p>
            <a:pPr marL="0" indent="0">
              <a:buNone/>
            </a:pPr>
            <a:endParaRPr lang="es-AR" sz="2000" i="1" u="sng" dirty="0">
              <a:solidFill>
                <a:schemeClr val="tx1"/>
              </a:solidFill>
            </a:endParaRPr>
          </a:p>
          <a:p>
            <a:pPr marL="0" indent="0">
              <a:buNone/>
            </a:pPr>
            <a:endParaRPr lang="es-AR" sz="2000" i="1" u="sng" dirty="0">
              <a:solidFill>
                <a:schemeClr val="tx1"/>
              </a:solidFill>
            </a:endParaRPr>
          </a:p>
          <a:p>
            <a:pPr marL="0" indent="0">
              <a:buNone/>
            </a:pPr>
            <a:r>
              <a:rPr lang="es-AR" sz="2000" i="1" u="sng" dirty="0">
                <a:solidFill>
                  <a:schemeClr val="tx1"/>
                </a:solidFill>
              </a:rPr>
              <a:t>https://www.zotero.org/ </a:t>
            </a:r>
            <a:endParaRPr lang="es-AR" sz="2000" i="1" u="sng" dirty="0"/>
          </a:p>
          <a:p>
            <a:pPr marL="0" indent="0">
              <a:buNone/>
            </a:pPr>
            <a:endParaRPr lang="es-AR" dirty="0"/>
          </a:p>
        </p:txBody>
      </p:sp>
      <p:pic>
        <p:nvPicPr>
          <p:cNvPr id="4" name="Imagen 3">
            <a:extLst>
              <a:ext uri="{FF2B5EF4-FFF2-40B4-BE49-F238E27FC236}">
                <a16:creationId xmlns:a16="http://schemas.microsoft.com/office/drawing/2014/main" id="{54FBE672-FB4E-4104-B47A-D28B0D3CA53A}"/>
              </a:ext>
            </a:extLst>
          </p:cNvPr>
          <p:cNvPicPr>
            <a:picLocks noChangeAspect="1"/>
          </p:cNvPicPr>
          <p:nvPr/>
        </p:nvPicPr>
        <p:blipFill>
          <a:blip r:embed="rId3"/>
          <a:stretch>
            <a:fillRect/>
          </a:stretch>
        </p:blipFill>
        <p:spPr>
          <a:xfrm>
            <a:off x="1713186" y="2270234"/>
            <a:ext cx="5244662" cy="3436609"/>
          </a:xfrm>
          <a:prstGeom prst="rect">
            <a:avLst/>
          </a:prstGeom>
        </p:spPr>
      </p:pic>
    </p:spTree>
    <p:extLst>
      <p:ext uri="{BB962C8B-B14F-4D97-AF65-F5344CB8AC3E}">
        <p14:creationId xmlns:p14="http://schemas.microsoft.com/office/powerpoint/2010/main" val="1618462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805B81-1704-4752-80B5-01DA098C482E}"/>
              </a:ext>
            </a:extLst>
          </p:cNvPr>
          <p:cNvSpPr>
            <a:spLocks noGrp="1"/>
          </p:cNvSpPr>
          <p:nvPr>
            <p:ph type="title"/>
          </p:nvPr>
        </p:nvSpPr>
        <p:spPr>
          <a:xfrm>
            <a:off x="677334" y="609600"/>
            <a:ext cx="8596668" cy="1017181"/>
          </a:xfrm>
        </p:spPr>
        <p:txBody>
          <a:bodyPr>
            <a:normAutofit/>
          </a:bodyPr>
          <a:lstStyle/>
          <a:p>
            <a:pPr algn="ctr"/>
            <a:r>
              <a:rPr lang="es-AR" sz="4000" dirty="0">
                <a:solidFill>
                  <a:schemeClr val="tx1"/>
                </a:solidFill>
              </a:rPr>
              <a:t>Referencias</a:t>
            </a:r>
          </a:p>
        </p:txBody>
      </p:sp>
      <p:sp>
        <p:nvSpPr>
          <p:cNvPr id="3" name="Marcador de contenido 2">
            <a:extLst>
              <a:ext uri="{FF2B5EF4-FFF2-40B4-BE49-F238E27FC236}">
                <a16:creationId xmlns:a16="http://schemas.microsoft.com/office/drawing/2014/main" id="{D54F0C01-E527-425E-8D1C-9CAD819A885F}"/>
              </a:ext>
            </a:extLst>
          </p:cNvPr>
          <p:cNvSpPr>
            <a:spLocks noGrp="1"/>
          </p:cNvSpPr>
          <p:nvPr>
            <p:ph idx="1"/>
          </p:nvPr>
        </p:nvSpPr>
        <p:spPr/>
        <p:txBody>
          <a:bodyPr/>
          <a:lstStyle/>
          <a:p>
            <a:r>
              <a:rPr lang="es-AR" b="1" dirty="0"/>
              <a:t>Luis Javier Martínez, 2013. Cómo buscar y usar información científica. Universidad de Cantabria</a:t>
            </a:r>
          </a:p>
        </p:txBody>
      </p:sp>
    </p:spTree>
    <p:extLst>
      <p:ext uri="{BB962C8B-B14F-4D97-AF65-F5344CB8AC3E}">
        <p14:creationId xmlns:p14="http://schemas.microsoft.com/office/powerpoint/2010/main" val="2911263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73A505-67F1-4013-B654-F2E761E583D5}"/>
              </a:ext>
            </a:extLst>
          </p:cNvPr>
          <p:cNvSpPr>
            <a:spLocks noGrp="1"/>
          </p:cNvSpPr>
          <p:nvPr>
            <p:ph type="title"/>
          </p:nvPr>
        </p:nvSpPr>
        <p:spPr>
          <a:xfrm>
            <a:off x="677334" y="609600"/>
            <a:ext cx="8596668" cy="825795"/>
          </a:xfrm>
        </p:spPr>
        <p:txBody>
          <a:bodyPr>
            <a:normAutofit/>
          </a:bodyPr>
          <a:lstStyle/>
          <a:p>
            <a:pPr algn="ctr"/>
            <a:r>
              <a:rPr lang="es-AR" sz="4000" dirty="0">
                <a:solidFill>
                  <a:schemeClr val="tx1"/>
                </a:solidFill>
              </a:rPr>
              <a:t>Índice</a:t>
            </a:r>
          </a:p>
        </p:txBody>
      </p:sp>
      <p:sp>
        <p:nvSpPr>
          <p:cNvPr id="3" name="Marcador de contenido 2">
            <a:extLst>
              <a:ext uri="{FF2B5EF4-FFF2-40B4-BE49-F238E27FC236}">
                <a16:creationId xmlns:a16="http://schemas.microsoft.com/office/drawing/2014/main" id="{98948F3E-BC65-41AD-B25E-1A47BD8CD9E3}"/>
              </a:ext>
            </a:extLst>
          </p:cNvPr>
          <p:cNvSpPr>
            <a:spLocks noGrp="1"/>
          </p:cNvSpPr>
          <p:nvPr>
            <p:ph idx="1"/>
          </p:nvPr>
        </p:nvSpPr>
        <p:spPr>
          <a:xfrm>
            <a:off x="677334" y="1435395"/>
            <a:ext cx="8596668" cy="4605967"/>
          </a:xfrm>
        </p:spPr>
        <p:txBody>
          <a:bodyPr>
            <a:normAutofit/>
          </a:bodyPr>
          <a:lstStyle/>
          <a:p>
            <a:pPr marL="457200" indent="-457200">
              <a:lnSpc>
                <a:spcPct val="150000"/>
              </a:lnSpc>
              <a:buAutoNum type="arabicPeriod"/>
            </a:pPr>
            <a:r>
              <a:rPr lang="es-AR" sz="2400" dirty="0">
                <a:solidFill>
                  <a:schemeClr val="tx1"/>
                </a:solidFill>
              </a:rPr>
              <a:t>Definiciones </a:t>
            </a:r>
          </a:p>
          <a:p>
            <a:pPr marL="457200" indent="-457200">
              <a:lnSpc>
                <a:spcPct val="150000"/>
              </a:lnSpc>
              <a:buAutoNum type="arabicPeriod"/>
            </a:pPr>
            <a:r>
              <a:rPr lang="es-AR" sz="2400" dirty="0">
                <a:solidFill>
                  <a:schemeClr val="tx1"/>
                </a:solidFill>
              </a:rPr>
              <a:t>Importancia de Citar y Referenciar</a:t>
            </a:r>
          </a:p>
          <a:p>
            <a:pPr marL="457200" indent="-457200">
              <a:lnSpc>
                <a:spcPct val="150000"/>
              </a:lnSpc>
              <a:buAutoNum type="arabicPeriod"/>
            </a:pPr>
            <a:r>
              <a:rPr lang="es-AR" sz="2400" dirty="0">
                <a:solidFill>
                  <a:schemeClr val="tx1"/>
                </a:solidFill>
              </a:rPr>
              <a:t>Qué se debe Citar</a:t>
            </a:r>
          </a:p>
          <a:p>
            <a:pPr marL="457200" indent="-457200">
              <a:lnSpc>
                <a:spcPct val="150000"/>
              </a:lnSpc>
              <a:buAutoNum type="arabicPeriod"/>
            </a:pPr>
            <a:r>
              <a:rPr lang="es-AR" sz="2400" dirty="0">
                <a:solidFill>
                  <a:schemeClr val="tx1"/>
                </a:solidFill>
              </a:rPr>
              <a:t>Estilos Bibliográficos</a:t>
            </a:r>
          </a:p>
          <a:p>
            <a:pPr marL="457200" indent="-457200">
              <a:lnSpc>
                <a:spcPct val="150000"/>
              </a:lnSpc>
              <a:buAutoNum type="arabicPeriod"/>
            </a:pPr>
            <a:r>
              <a:rPr lang="es-AR" sz="2400" dirty="0">
                <a:solidFill>
                  <a:schemeClr val="tx1"/>
                </a:solidFill>
              </a:rPr>
              <a:t>Gestores Bibliográficos</a:t>
            </a:r>
          </a:p>
          <a:p>
            <a:pPr marL="457200" indent="-457200">
              <a:lnSpc>
                <a:spcPct val="150000"/>
              </a:lnSpc>
              <a:buAutoNum type="arabicPeriod"/>
            </a:pPr>
            <a:r>
              <a:rPr lang="es-AR" sz="2400" dirty="0">
                <a:solidFill>
                  <a:schemeClr val="tx1"/>
                </a:solidFill>
              </a:rPr>
              <a:t>Referencias</a:t>
            </a:r>
          </a:p>
        </p:txBody>
      </p:sp>
    </p:spTree>
    <p:extLst>
      <p:ext uri="{BB962C8B-B14F-4D97-AF65-F5344CB8AC3E}">
        <p14:creationId xmlns:p14="http://schemas.microsoft.com/office/powerpoint/2010/main" val="2090595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C68850-E51F-48C0-BA07-98C78334A5B5}"/>
              </a:ext>
            </a:extLst>
          </p:cNvPr>
          <p:cNvSpPr>
            <a:spLocks noGrp="1"/>
          </p:cNvSpPr>
          <p:nvPr>
            <p:ph type="ctrTitle"/>
          </p:nvPr>
        </p:nvSpPr>
        <p:spPr>
          <a:xfrm>
            <a:off x="914400" y="1041991"/>
            <a:ext cx="9133367" cy="1842611"/>
          </a:xfrm>
        </p:spPr>
        <p:txBody>
          <a:bodyPr/>
          <a:lstStyle/>
          <a:p>
            <a:pPr algn="ctr"/>
            <a:r>
              <a:rPr lang="es-AR" dirty="0">
                <a:solidFill>
                  <a:schemeClr val="tx1"/>
                </a:solidFill>
              </a:rPr>
              <a:t>Cómo Citar y </a:t>
            </a:r>
            <a:br>
              <a:rPr lang="es-AR" dirty="0">
                <a:solidFill>
                  <a:schemeClr val="tx1"/>
                </a:solidFill>
              </a:rPr>
            </a:br>
            <a:r>
              <a:rPr lang="es-AR" dirty="0">
                <a:solidFill>
                  <a:schemeClr val="tx1"/>
                </a:solidFill>
              </a:rPr>
              <a:t>Referenciar los Documentos</a:t>
            </a:r>
          </a:p>
        </p:txBody>
      </p:sp>
      <p:sp>
        <p:nvSpPr>
          <p:cNvPr id="3" name="Subtítulo 2">
            <a:extLst>
              <a:ext uri="{FF2B5EF4-FFF2-40B4-BE49-F238E27FC236}">
                <a16:creationId xmlns:a16="http://schemas.microsoft.com/office/drawing/2014/main" id="{D3130566-B69B-4502-A131-6BD91CFC6494}"/>
              </a:ext>
            </a:extLst>
          </p:cNvPr>
          <p:cNvSpPr>
            <a:spLocks noGrp="1"/>
          </p:cNvSpPr>
          <p:nvPr>
            <p:ph type="subTitle" idx="1"/>
          </p:nvPr>
        </p:nvSpPr>
        <p:spPr>
          <a:xfrm>
            <a:off x="1507066" y="3658298"/>
            <a:ext cx="8253621" cy="2444789"/>
          </a:xfrm>
        </p:spPr>
        <p:txBody>
          <a:bodyPr>
            <a:normAutofit/>
          </a:bodyPr>
          <a:lstStyle/>
          <a:p>
            <a:r>
              <a:rPr lang="es-AR" sz="2400" dirty="0">
                <a:solidFill>
                  <a:schemeClr val="tx1"/>
                </a:solidFill>
              </a:rPr>
              <a:t>Universidad de Extremadura</a:t>
            </a:r>
          </a:p>
          <a:p>
            <a:r>
              <a:rPr lang="es-AR" sz="2400" dirty="0">
                <a:solidFill>
                  <a:schemeClr val="tx1"/>
                </a:solidFill>
              </a:rPr>
              <a:t>MUI en Ciencias</a:t>
            </a:r>
          </a:p>
          <a:p>
            <a:r>
              <a:rPr lang="es-AR" sz="2400" dirty="0">
                <a:solidFill>
                  <a:schemeClr val="tx1"/>
                </a:solidFill>
              </a:rPr>
              <a:t>Tecnologías de la Comunicación y la Documentación Científica</a:t>
            </a:r>
          </a:p>
          <a:p>
            <a:r>
              <a:rPr lang="es-AR" sz="2400" dirty="0">
                <a:solidFill>
                  <a:schemeClr val="tx1"/>
                </a:solidFill>
              </a:rPr>
              <a:t>Marco A. Cavagnola</a:t>
            </a:r>
          </a:p>
        </p:txBody>
      </p:sp>
    </p:spTree>
    <p:extLst>
      <p:ext uri="{BB962C8B-B14F-4D97-AF65-F5344CB8AC3E}">
        <p14:creationId xmlns:p14="http://schemas.microsoft.com/office/powerpoint/2010/main" val="174892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A4A9BF-C772-43F0-91F7-4E02D229CC93}"/>
              </a:ext>
            </a:extLst>
          </p:cNvPr>
          <p:cNvSpPr>
            <a:spLocks noGrp="1"/>
          </p:cNvSpPr>
          <p:nvPr>
            <p:ph type="title"/>
          </p:nvPr>
        </p:nvSpPr>
        <p:spPr>
          <a:xfrm>
            <a:off x="677334" y="609600"/>
            <a:ext cx="8596668" cy="788276"/>
          </a:xfrm>
        </p:spPr>
        <p:txBody>
          <a:bodyPr/>
          <a:lstStyle/>
          <a:p>
            <a:pPr algn="ctr"/>
            <a:r>
              <a:rPr lang="es-AR" sz="4000" dirty="0">
                <a:solidFill>
                  <a:schemeClr val="tx1"/>
                </a:solidFill>
              </a:rPr>
              <a:t>Definiciones</a:t>
            </a:r>
            <a:endParaRPr lang="es-AR" dirty="0">
              <a:solidFill>
                <a:schemeClr val="tx1"/>
              </a:solidFill>
            </a:endParaRPr>
          </a:p>
        </p:txBody>
      </p:sp>
      <p:sp>
        <p:nvSpPr>
          <p:cNvPr id="3" name="Marcador de contenido 2">
            <a:extLst>
              <a:ext uri="{FF2B5EF4-FFF2-40B4-BE49-F238E27FC236}">
                <a16:creationId xmlns:a16="http://schemas.microsoft.com/office/drawing/2014/main" id="{E8BDAA1D-5768-438B-8626-6211CB4131D8}"/>
              </a:ext>
            </a:extLst>
          </p:cNvPr>
          <p:cNvSpPr>
            <a:spLocks noGrp="1"/>
          </p:cNvSpPr>
          <p:nvPr>
            <p:ph idx="1"/>
          </p:nvPr>
        </p:nvSpPr>
        <p:spPr>
          <a:xfrm>
            <a:off x="677333" y="1397876"/>
            <a:ext cx="9035751" cy="4939861"/>
          </a:xfrm>
        </p:spPr>
        <p:txBody>
          <a:bodyPr>
            <a:normAutofit/>
          </a:bodyPr>
          <a:lstStyle/>
          <a:p>
            <a:pPr algn="just">
              <a:lnSpc>
                <a:spcPct val="150000"/>
              </a:lnSpc>
            </a:pPr>
            <a:r>
              <a:rPr lang="es-AR" sz="2400" dirty="0"/>
              <a:t>Una </a:t>
            </a:r>
            <a:r>
              <a:rPr lang="es-AR" sz="2400" b="1" dirty="0"/>
              <a:t>Cita </a:t>
            </a:r>
            <a:r>
              <a:rPr lang="es-AR" sz="2400" dirty="0"/>
              <a:t>es una alusión, una indicación de que la información incorporada no es original tuya sino que tiene otro origen. </a:t>
            </a:r>
          </a:p>
          <a:p>
            <a:pPr algn="just">
              <a:lnSpc>
                <a:spcPct val="150000"/>
              </a:lnSpc>
            </a:pPr>
            <a:r>
              <a:rPr lang="es-AR" sz="2400" dirty="0"/>
              <a:t>Ejemplo:</a:t>
            </a:r>
          </a:p>
          <a:p>
            <a:pPr algn="just">
              <a:lnSpc>
                <a:spcPct val="150000"/>
              </a:lnSpc>
            </a:pPr>
            <a:endParaRPr lang="es-AR" sz="2400" dirty="0"/>
          </a:p>
          <a:p>
            <a:pPr algn="just">
              <a:lnSpc>
                <a:spcPct val="150000"/>
              </a:lnSpc>
            </a:pPr>
            <a:endParaRPr lang="es-AR" sz="2400" dirty="0"/>
          </a:p>
          <a:p>
            <a:pPr algn="just">
              <a:lnSpc>
                <a:spcPct val="150000"/>
              </a:lnSpc>
            </a:pPr>
            <a:endParaRPr lang="es-AR" sz="2400" dirty="0"/>
          </a:p>
          <a:p>
            <a:pPr marL="0" indent="0" algn="just">
              <a:lnSpc>
                <a:spcPct val="150000"/>
              </a:lnSpc>
              <a:buNone/>
            </a:pPr>
            <a:r>
              <a:rPr lang="es-AR" sz="1600" dirty="0"/>
              <a:t>      Tomado de “Cómo buscar y usar información científica.”. Luis Javier Martínez, 2013. </a:t>
            </a:r>
          </a:p>
          <a:p>
            <a:pPr marL="0" indent="0" algn="just">
              <a:lnSpc>
                <a:spcPct val="150000"/>
              </a:lnSpc>
              <a:buNone/>
            </a:pPr>
            <a:endParaRPr lang="es-AR" sz="2400" dirty="0"/>
          </a:p>
          <a:p>
            <a:pPr marL="0" indent="0" algn="just">
              <a:lnSpc>
                <a:spcPct val="150000"/>
              </a:lnSpc>
              <a:buNone/>
            </a:pPr>
            <a:endParaRPr lang="es-AR" sz="2400" dirty="0"/>
          </a:p>
        </p:txBody>
      </p:sp>
      <p:pic>
        <p:nvPicPr>
          <p:cNvPr id="6" name="Imagen 5">
            <a:extLst>
              <a:ext uri="{FF2B5EF4-FFF2-40B4-BE49-F238E27FC236}">
                <a16:creationId xmlns:a16="http://schemas.microsoft.com/office/drawing/2014/main" id="{90AB3F2E-2E6A-4EF4-AFE7-557AB25CADB5}"/>
              </a:ext>
            </a:extLst>
          </p:cNvPr>
          <p:cNvPicPr>
            <a:picLocks noChangeAspect="1"/>
          </p:cNvPicPr>
          <p:nvPr/>
        </p:nvPicPr>
        <p:blipFill>
          <a:blip r:embed="rId3"/>
          <a:stretch>
            <a:fillRect/>
          </a:stretch>
        </p:blipFill>
        <p:spPr>
          <a:xfrm>
            <a:off x="836345" y="3867806"/>
            <a:ext cx="9035751" cy="1375241"/>
          </a:xfrm>
          <a:prstGeom prst="rect">
            <a:avLst/>
          </a:prstGeom>
        </p:spPr>
      </p:pic>
    </p:spTree>
    <p:extLst>
      <p:ext uri="{BB962C8B-B14F-4D97-AF65-F5344CB8AC3E}">
        <p14:creationId xmlns:p14="http://schemas.microsoft.com/office/powerpoint/2010/main" val="421233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A4A9BF-C772-43F0-91F7-4E02D229CC93}"/>
              </a:ext>
            </a:extLst>
          </p:cNvPr>
          <p:cNvSpPr>
            <a:spLocks noGrp="1"/>
          </p:cNvSpPr>
          <p:nvPr>
            <p:ph type="title"/>
          </p:nvPr>
        </p:nvSpPr>
        <p:spPr>
          <a:xfrm>
            <a:off x="677334" y="609600"/>
            <a:ext cx="8596668" cy="788276"/>
          </a:xfrm>
        </p:spPr>
        <p:txBody>
          <a:bodyPr/>
          <a:lstStyle/>
          <a:p>
            <a:pPr algn="ctr"/>
            <a:r>
              <a:rPr lang="es-AR" sz="4000" dirty="0">
                <a:solidFill>
                  <a:schemeClr val="tx1"/>
                </a:solidFill>
              </a:rPr>
              <a:t>Definiciones</a:t>
            </a:r>
            <a:endParaRPr lang="es-AR" dirty="0">
              <a:solidFill>
                <a:schemeClr val="tx1"/>
              </a:solidFill>
            </a:endParaRPr>
          </a:p>
        </p:txBody>
      </p:sp>
      <p:sp>
        <p:nvSpPr>
          <p:cNvPr id="3" name="Marcador de contenido 2">
            <a:extLst>
              <a:ext uri="{FF2B5EF4-FFF2-40B4-BE49-F238E27FC236}">
                <a16:creationId xmlns:a16="http://schemas.microsoft.com/office/drawing/2014/main" id="{E8BDAA1D-5768-438B-8626-6211CB4131D8}"/>
              </a:ext>
            </a:extLst>
          </p:cNvPr>
          <p:cNvSpPr>
            <a:spLocks noGrp="1"/>
          </p:cNvSpPr>
          <p:nvPr>
            <p:ph idx="1"/>
          </p:nvPr>
        </p:nvSpPr>
        <p:spPr>
          <a:xfrm>
            <a:off x="677333" y="1397877"/>
            <a:ext cx="9035751" cy="5276192"/>
          </a:xfrm>
        </p:spPr>
        <p:txBody>
          <a:bodyPr>
            <a:normAutofit/>
          </a:bodyPr>
          <a:lstStyle/>
          <a:p>
            <a:pPr algn="just">
              <a:lnSpc>
                <a:spcPct val="150000"/>
              </a:lnSpc>
            </a:pPr>
            <a:r>
              <a:rPr lang="es-AR" sz="2400" dirty="0"/>
              <a:t>Una </a:t>
            </a:r>
            <a:r>
              <a:rPr lang="es-AR" sz="2400" b="1" dirty="0"/>
              <a:t>Referencia</a:t>
            </a:r>
            <a:r>
              <a:rPr lang="es-AR" sz="2400" dirty="0"/>
              <a:t> una descripción de un documento, con los datos necesarios para identificarlo (título, autores, fecha, editorial, formato, códigos, etc.), en lo posible estructurada y normalizada para que un conjunto de varias sea inteligible. </a:t>
            </a:r>
          </a:p>
          <a:p>
            <a:pPr algn="just">
              <a:lnSpc>
                <a:spcPct val="150000"/>
              </a:lnSpc>
            </a:pPr>
            <a:r>
              <a:rPr lang="es-AR" sz="2400" dirty="0"/>
              <a:t>Ejemplo:</a:t>
            </a:r>
          </a:p>
          <a:p>
            <a:pPr algn="just">
              <a:lnSpc>
                <a:spcPct val="150000"/>
              </a:lnSpc>
            </a:pPr>
            <a:endParaRPr lang="es-AR" sz="2400" dirty="0"/>
          </a:p>
          <a:p>
            <a:pPr algn="just">
              <a:lnSpc>
                <a:spcPct val="150000"/>
              </a:lnSpc>
            </a:pPr>
            <a:endParaRPr lang="es-AR" sz="2400" dirty="0"/>
          </a:p>
          <a:p>
            <a:pPr marL="0" indent="0" algn="just">
              <a:lnSpc>
                <a:spcPct val="150000"/>
              </a:lnSpc>
              <a:buNone/>
            </a:pPr>
            <a:r>
              <a:rPr lang="es-AR" sz="1600" dirty="0"/>
              <a:t> Tomado de “Cómo buscar y usar información científica.”. Luis Javier Martínez, 2013. </a:t>
            </a:r>
          </a:p>
          <a:p>
            <a:pPr marL="0" indent="0" algn="just">
              <a:lnSpc>
                <a:spcPct val="150000"/>
              </a:lnSpc>
              <a:buNone/>
            </a:pPr>
            <a:endParaRPr lang="es-AR" sz="2400" dirty="0"/>
          </a:p>
        </p:txBody>
      </p:sp>
      <p:pic>
        <p:nvPicPr>
          <p:cNvPr id="4" name="Imagen 3">
            <a:extLst>
              <a:ext uri="{FF2B5EF4-FFF2-40B4-BE49-F238E27FC236}">
                <a16:creationId xmlns:a16="http://schemas.microsoft.com/office/drawing/2014/main" id="{BA834BAF-25F6-4A8B-9091-4F81B4DC5B4D}"/>
              </a:ext>
            </a:extLst>
          </p:cNvPr>
          <p:cNvPicPr>
            <a:picLocks noChangeAspect="1"/>
          </p:cNvPicPr>
          <p:nvPr/>
        </p:nvPicPr>
        <p:blipFill>
          <a:blip r:embed="rId3"/>
          <a:stretch>
            <a:fillRect/>
          </a:stretch>
        </p:blipFill>
        <p:spPr>
          <a:xfrm>
            <a:off x="843277" y="4841817"/>
            <a:ext cx="9093014" cy="1001991"/>
          </a:xfrm>
          <a:prstGeom prst="rect">
            <a:avLst/>
          </a:prstGeom>
        </p:spPr>
      </p:pic>
    </p:spTree>
    <p:extLst>
      <p:ext uri="{BB962C8B-B14F-4D97-AF65-F5344CB8AC3E}">
        <p14:creationId xmlns:p14="http://schemas.microsoft.com/office/powerpoint/2010/main" val="1662151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391702-111A-4D60-A903-467301909970}"/>
              </a:ext>
            </a:extLst>
          </p:cNvPr>
          <p:cNvSpPr>
            <a:spLocks noGrp="1"/>
          </p:cNvSpPr>
          <p:nvPr>
            <p:ph type="title"/>
          </p:nvPr>
        </p:nvSpPr>
        <p:spPr>
          <a:xfrm>
            <a:off x="677334" y="609600"/>
            <a:ext cx="8596668" cy="809297"/>
          </a:xfrm>
        </p:spPr>
        <p:txBody>
          <a:bodyPr>
            <a:normAutofit/>
          </a:bodyPr>
          <a:lstStyle/>
          <a:p>
            <a:pPr algn="ctr"/>
            <a:r>
              <a:rPr lang="es-AR" sz="4000" dirty="0">
                <a:solidFill>
                  <a:schemeClr val="tx1"/>
                </a:solidFill>
              </a:rPr>
              <a:t>Razones para Citar</a:t>
            </a:r>
          </a:p>
        </p:txBody>
      </p:sp>
      <p:sp>
        <p:nvSpPr>
          <p:cNvPr id="3" name="Marcador de contenido 2">
            <a:extLst>
              <a:ext uri="{FF2B5EF4-FFF2-40B4-BE49-F238E27FC236}">
                <a16:creationId xmlns:a16="http://schemas.microsoft.com/office/drawing/2014/main" id="{65EFBC2E-D47B-4DCC-9C02-366E6D4BA1C7}"/>
              </a:ext>
            </a:extLst>
          </p:cNvPr>
          <p:cNvSpPr>
            <a:spLocks noGrp="1"/>
          </p:cNvSpPr>
          <p:nvPr>
            <p:ph idx="1"/>
          </p:nvPr>
        </p:nvSpPr>
        <p:spPr>
          <a:xfrm>
            <a:off x="677333" y="1271753"/>
            <a:ext cx="9202391" cy="5234150"/>
          </a:xfrm>
        </p:spPr>
        <p:txBody>
          <a:bodyPr>
            <a:normAutofit fontScale="92500"/>
          </a:bodyPr>
          <a:lstStyle/>
          <a:p>
            <a:pPr algn="just"/>
            <a:endParaRPr lang="es-AR" dirty="0"/>
          </a:p>
          <a:p>
            <a:pPr>
              <a:lnSpc>
                <a:spcPct val="150000"/>
              </a:lnSpc>
            </a:pPr>
            <a:r>
              <a:rPr lang="es-AR" sz="2400" b="1" dirty="0"/>
              <a:t>Reconocer</a:t>
            </a:r>
            <a:r>
              <a:rPr lang="es-AR" sz="2400" dirty="0"/>
              <a:t> y </a:t>
            </a:r>
            <a:r>
              <a:rPr lang="es-AR" sz="2400" b="1" dirty="0"/>
              <a:t>agradecer</a:t>
            </a:r>
            <a:r>
              <a:rPr lang="es-AR" sz="2400" dirty="0"/>
              <a:t> el mérito de los creadores en que te apoyas. </a:t>
            </a:r>
          </a:p>
          <a:p>
            <a:pPr>
              <a:lnSpc>
                <a:spcPct val="150000"/>
              </a:lnSpc>
            </a:pPr>
            <a:r>
              <a:rPr lang="es-AR" sz="2400" b="1" dirty="0"/>
              <a:t>Reforzar</a:t>
            </a:r>
            <a:r>
              <a:rPr lang="es-AR" sz="2400" dirty="0"/>
              <a:t> tus argumentos y tesis con la autoridad de otros. </a:t>
            </a:r>
          </a:p>
          <a:p>
            <a:pPr>
              <a:lnSpc>
                <a:spcPct val="150000"/>
              </a:lnSpc>
            </a:pPr>
            <a:r>
              <a:rPr lang="es-AR" sz="2400" b="1" dirty="0"/>
              <a:t>Demostrar</a:t>
            </a:r>
            <a:r>
              <a:rPr lang="es-AR" sz="2400" dirty="0"/>
              <a:t> dominio del tema, que te has documentado al respecto. </a:t>
            </a:r>
          </a:p>
          <a:p>
            <a:pPr>
              <a:lnSpc>
                <a:spcPct val="150000"/>
              </a:lnSpc>
            </a:pPr>
            <a:r>
              <a:rPr lang="es-AR" sz="2400" b="1" dirty="0"/>
              <a:t>Situar</a:t>
            </a:r>
            <a:r>
              <a:rPr lang="es-AR" sz="2400" dirty="0"/>
              <a:t> el problema que tratas en su </a:t>
            </a:r>
            <a:r>
              <a:rPr lang="es-AR" sz="2400" b="1" dirty="0"/>
              <a:t>contexto científico</a:t>
            </a:r>
            <a:r>
              <a:rPr lang="es-AR" sz="2400" dirty="0"/>
              <a:t>. </a:t>
            </a:r>
          </a:p>
          <a:p>
            <a:pPr>
              <a:lnSpc>
                <a:spcPct val="150000"/>
              </a:lnSpc>
            </a:pPr>
            <a:r>
              <a:rPr lang="es-AR" sz="2400" b="1" dirty="0"/>
              <a:t>Resaltar</a:t>
            </a:r>
            <a:r>
              <a:rPr lang="es-AR" sz="2400" dirty="0"/>
              <a:t> por contraste tus propias ideas.</a:t>
            </a:r>
          </a:p>
          <a:p>
            <a:pPr>
              <a:lnSpc>
                <a:spcPct val="150000"/>
              </a:lnSpc>
            </a:pPr>
            <a:r>
              <a:rPr lang="es-AR" sz="2400" b="1" dirty="0"/>
              <a:t>Facilitar</a:t>
            </a:r>
            <a:r>
              <a:rPr lang="es-AR" sz="2400" dirty="0"/>
              <a:t> al lector ampliar información con lecturas complementarias. </a:t>
            </a:r>
          </a:p>
          <a:p>
            <a:pPr marL="0" indent="0">
              <a:buNone/>
            </a:pPr>
            <a:endParaRPr lang="es-AR" dirty="0"/>
          </a:p>
        </p:txBody>
      </p:sp>
    </p:spTree>
    <p:extLst>
      <p:ext uri="{BB962C8B-B14F-4D97-AF65-F5344CB8AC3E}">
        <p14:creationId xmlns:p14="http://schemas.microsoft.com/office/powerpoint/2010/main" val="3947584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8E3E29-31DC-4F3A-B4E8-6138104E6227}"/>
              </a:ext>
            </a:extLst>
          </p:cNvPr>
          <p:cNvSpPr>
            <a:spLocks noGrp="1"/>
          </p:cNvSpPr>
          <p:nvPr>
            <p:ph type="title"/>
          </p:nvPr>
        </p:nvSpPr>
        <p:spPr>
          <a:xfrm>
            <a:off x="677334" y="609600"/>
            <a:ext cx="8596668" cy="798786"/>
          </a:xfrm>
        </p:spPr>
        <p:txBody>
          <a:bodyPr>
            <a:normAutofit/>
          </a:bodyPr>
          <a:lstStyle/>
          <a:p>
            <a:pPr algn="ctr"/>
            <a:r>
              <a:rPr lang="es-AR" sz="4000" dirty="0">
                <a:solidFill>
                  <a:schemeClr val="tx1"/>
                </a:solidFill>
              </a:rPr>
              <a:t>Qué Citar</a:t>
            </a:r>
          </a:p>
        </p:txBody>
      </p:sp>
      <p:sp>
        <p:nvSpPr>
          <p:cNvPr id="3" name="Marcador de contenido 2">
            <a:extLst>
              <a:ext uri="{FF2B5EF4-FFF2-40B4-BE49-F238E27FC236}">
                <a16:creationId xmlns:a16="http://schemas.microsoft.com/office/drawing/2014/main" id="{3A787526-2EC0-4425-B48C-0862A3D97303}"/>
              </a:ext>
            </a:extLst>
          </p:cNvPr>
          <p:cNvSpPr>
            <a:spLocks noGrp="1"/>
          </p:cNvSpPr>
          <p:nvPr>
            <p:ph idx="1"/>
          </p:nvPr>
        </p:nvSpPr>
        <p:spPr>
          <a:xfrm>
            <a:off x="677334" y="1481959"/>
            <a:ext cx="9189680" cy="4940106"/>
          </a:xfrm>
        </p:spPr>
        <p:txBody>
          <a:bodyPr>
            <a:normAutofit fontScale="92500" lnSpcReduction="20000"/>
          </a:bodyPr>
          <a:lstStyle/>
          <a:p>
            <a:pPr>
              <a:lnSpc>
                <a:spcPct val="200000"/>
              </a:lnSpc>
            </a:pPr>
            <a:r>
              <a:rPr lang="es-AR" sz="2400" dirty="0"/>
              <a:t>La</a:t>
            </a:r>
            <a:r>
              <a:rPr lang="es-AR" sz="2400" b="1" dirty="0"/>
              <a:t> información </a:t>
            </a:r>
            <a:r>
              <a:rPr lang="es-AR" sz="2400" dirty="0"/>
              <a:t>que tomes de otros documentos… hasta cierto punto.</a:t>
            </a:r>
          </a:p>
          <a:p>
            <a:pPr marL="0" indent="0">
              <a:lnSpc>
                <a:spcPct val="200000"/>
              </a:lnSpc>
              <a:buNone/>
            </a:pPr>
            <a:r>
              <a:rPr lang="es-AR" sz="2800" b="1" i="1" dirty="0"/>
              <a:t>No debemos citar:</a:t>
            </a:r>
          </a:p>
          <a:p>
            <a:pPr>
              <a:lnSpc>
                <a:spcPct val="200000"/>
              </a:lnSpc>
            </a:pPr>
            <a:r>
              <a:rPr lang="es-AR" sz="2400" dirty="0"/>
              <a:t> </a:t>
            </a:r>
            <a:r>
              <a:rPr lang="es-AR" sz="2400" b="1" dirty="0"/>
              <a:t>Tus propias ideas</a:t>
            </a:r>
            <a:r>
              <a:rPr lang="es-AR" sz="2400" dirty="0"/>
              <a:t>, argumentos, datos o conclusiones.</a:t>
            </a:r>
          </a:p>
          <a:p>
            <a:pPr>
              <a:lnSpc>
                <a:spcPct val="200000"/>
              </a:lnSpc>
            </a:pPr>
            <a:r>
              <a:rPr lang="es-AR" sz="2400" dirty="0"/>
              <a:t> </a:t>
            </a:r>
            <a:r>
              <a:rPr lang="es-AR" sz="2400" b="1" dirty="0"/>
              <a:t>Conocimientos comunes</a:t>
            </a:r>
            <a:r>
              <a:rPr lang="es-AR" sz="2400" dirty="0"/>
              <a:t>, por ejemplo:</a:t>
            </a:r>
          </a:p>
          <a:p>
            <a:pPr marL="0" indent="0">
              <a:lnSpc>
                <a:spcPct val="200000"/>
              </a:lnSpc>
              <a:buNone/>
            </a:pPr>
            <a:r>
              <a:rPr lang="es-AR" sz="2400" i="1" dirty="0"/>
              <a:t>     La sal común, como explica González, está formada por cloro y sodio. </a:t>
            </a:r>
            <a:endParaRPr lang="es-AR" sz="2400" dirty="0"/>
          </a:p>
          <a:p>
            <a:pPr>
              <a:lnSpc>
                <a:spcPct val="200000"/>
              </a:lnSpc>
            </a:pPr>
            <a:endParaRPr lang="es-AR" sz="2000" dirty="0"/>
          </a:p>
          <a:p>
            <a:pPr>
              <a:lnSpc>
                <a:spcPct val="200000"/>
              </a:lnSpc>
            </a:pPr>
            <a:endParaRPr lang="es-AR" sz="2000" dirty="0"/>
          </a:p>
          <a:p>
            <a:endParaRPr lang="es-AR" dirty="0"/>
          </a:p>
        </p:txBody>
      </p:sp>
    </p:spTree>
    <p:extLst>
      <p:ext uri="{BB962C8B-B14F-4D97-AF65-F5344CB8AC3E}">
        <p14:creationId xmlns:p14="http://schemas.microsoft.com/office/powerpoint/2010/main" val="926655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151C93-AACE-4BA0-BB2D-488CBB65D178}"/>
              </a:ext>
            </a:extLst>
          </p:cNvPr>
          <p:cNvSpPr>
            <a:spLocks noGrp="1"/>
          </p:cNvSpPr>
          <p:nvPr>
            <p:ph type="title"/>
          </p:nvPr>
        </p:nvSpPr>
        <p:spPr>
          <a:xfrm>
            <a:off x="677334" y="609600"/>
            <a:ext cx="8596668" cy="756745"/>
          </a:xfrm>
        </p:spPr>
        <p:txBody>
          <a:bodyPr>
            <a:normAutofit/>
          </a:bodyPr>
          <a:lstStyle/>
          <a:p>
            <a:pPr algn="ctr"/>
            <a:r>
              <a:rPr lang="es-AR" sz="4000" dirty="0">
                <a:solidFill>
                  <a:schemeClr val="tx1"/>
                </a:solidFill>
              </a:rPr>
              <a:t>Formas de citar</a:t>
            </a:r>
          </a:p>
        </p:txBody>
      </p:sp>
      <p:sp>
        <p:nvSpPr>
          <p:cNvPr id="3" name="Marcador de contenido 2">
            <a:extLst>
              <a:ext uri="{FF2B5EF4-FFF2-40B4-BE49-F238E27FC236}">
                <a16:creationId xmlns:a16="http://schemas.microsoft.com/office/drawing/2014/main" id="{901CBE1B-C733-49EC-BDCA-A12155CDC2CA}"/>
              </a:ext>
            </a:extLst>
          </p:cNvPr>
          <p:cNvSpPr>
            <a:spLocks noGrp="1"/>
          </p:cNvSpPr>
          <p:nvPr>
            <p:ph idx="1"/>
          </p:nvPr>
        </p:nvSpPr>
        <p:spPr>
          <a:xfrm>
            <a:off x="677334" y="1233377"/>
            <a:ext cx="9264108" cy="5314568"/>
          </a:xfrm>
        </p:spPr>
        <p:txBody>
          <a:bodyPr>
            <a:normAutofit/>
          </a:bodyPr>
          <a:lstStyle/>
          <a:p>
            <a:pPr marL="0" indent="0">
              <a:lnSpc>
                <a:spcPct val="200000"/>
              </a:lnSpc>
              <a:buNone/>
            </a:pPr>
            <a:r>
              <a:rPr lang="es-AR" sz="2000" dirty="0"/>
              <a:t>Básicamente, hay 4 formas de citar:</a:t>
            </a:r>
          </a:p>
          <a:p>
            <a:pPr>
              <a:lnSpc>
                <a:spcPct val="200000"/>
              </a:lnSpc>
            </a:pPr>
            <a:r>
              <a:rPr lang="es-AR" sz="2000" b="1" dirty="0">
                <a:solidFill>
                  <a:schemeClr val="tx1"/>
                </a:solidFill>
              </a:rPr>
              <a:t>Resumir ideas de otro autor .</a:t>
            </a:r>
          </a:p>
          <a:p>
            <a:pPr>
              <a:lnSpc>
                <a:spcPct val="200000"/>
              </a:lnSpc>
            </a:pPr>
            <a:r>
              <a:rPr lang="es-AR" sz="2000" b="1" dirty="0">
                <a:solidFill>
                  <a:schemeClr val="tx1"/>
                </a:solidFill>
              </a:rPr>
              <a:t>Insertar un fragmento breve .</a:t>
            </a:r>
          </a:p>
          <a:p>
            <a:pPr>
              <a:lnSpc>
                <a:spcPct val="200000"/>
              </a:lnSpc>
            </a:pPr>
            <a:r>
              <a:rPr lang="es-AR" sz="2000" b="1" dirty="0">
                <a:solidFill>
                  <a:schemeClr val="tx1"/>
                </a:solidFill>
              </a:rPr>
              <a:t>Insertar un fragmento largo.</a:t>
            </a:r>
          </a:p>
          <a:p>
            <a:pPr>
              <a:lnSpc>
                <a:spcPct val="200000"/>
              </a:lnSpc>
            </a:pPr>
            <a:r>
              <a:rPr lang="es-AR" sz="2000" b="1" dirty="0">
                <a:solidFill>
                  <a:schemeClr val="tx1"/>
                </a:solidFill>
              </a:rPr>
              <a:t>Incluir una imagen o tabla .</a:t>
            </a:r>
          </a:p>
          <a:p>
            <a:pPr marL="0" indent="0">
              <a:lnSpc>
                <a:spcPct val="200000"/>
              </a:lnSpc>
              <a:buNone/>
            </a:pPr>
            <a:r>
              <a:rPr lang="es-AR" i="1" dirty="0"/>
              <a:t>Recordar que hoy día existe mucha tecnología para detectar el copiado y el </a:t>
            </a:r>
            <a:r>
              <a:rPr lang="es-AR" b="1" i="1" dirty="0"/>
              <a:t>software anti-plagio </a:t>
            </a:r>
            <a:r>
              <a:rPr lang="es-AR" i="1" dirty="0"/>
              <a:t>está a la orden del día en muchos sitios y para muchas personas. </a:t>
            </a:r>
            <a:endParaRPr lang="es-AR" sz="2000" i="1" dirty="0"/>
          </a:p>
        </p:txBody>
      </p:sp>
    </p:spTree>
    <p:extLst>
      <p:ext uri="{BB962C8B-B14F-4D97-AF65-F5344CB8AC3E}">
        <p14:creationId xmlns:p14="http://schemas.microsoft.com/office/powerpoint/2010/main" val="3279405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A28FA0-F4A8-47C0-8FF4-D9CBE28A5D48}"/>
              </a:ext>
            </a:extLst>
          </p:cNvPr>
          <p:cNvSpPr>
            <a:spLocks noGrp="1"/>
          </p:cNvSpPr>
          <p:nvPr>
            <p:ph type="title"/>
          </p:nvPr>
        </p:nvSpPr>
        <p:spPr>
          <a:xfrm>
            <a:off x="677334" y="609600"/>
            <a:ext cx="8596668" cy="851338"/>
          </a:xfrm>
        </p:spPr>
        <p:txBody>
          <a:bodyPr>
            <a:normAutofit/>
          </a:bodyPr>
          <a:lstStyle/>
          <a:p>
            <a:pPr algn="ctr"/>
            <a:r>
              <a:rPr lang="es-AR" sz="4000" dirty="0">
                <a:solidFill>
                  <a:schemeClr val="tx1"/>
                </a:solidFill>
              </a:rPr>
              <a:t>Estilos Bibliográficos</a:t>
            </a:r>
          </a:p>
        </p:txBody>
      </p:sp>
      <p:sp>
        <p:nvSpPr>
          <p:cNvPr id="3" name="Marcador de contenido 2">
            <a:extLst>
              <a:ext uri="{FF2B5EF4-FFF2-40B4-BE49-F238E27FC236}">
                <a16:creationId xmlns:a16="http://schemas.microsoft.com/office/drawing/2014/main" id="{B4AC9873-CCB0-473C-93D4-FD44E1C70554}"/>
              </a:ext>
            </a:extLst>
          </p:cNvPr>
          <p:cNvSpPr>
            <a:spLocks noGrp="1"/>
          </p:cNvSpPr>
          <p:nvPr>
            <p:ph idx="1"/>
          </p:nvPr>
        </p:nvSpPr>
        <p:spPr>
          <a:xfrm>
            <a:off x="677334" y="1576551"/>
            <a:ext cx="8596668" cy="4475321"/>
          </a:xfrm>
        </p:spPr>
        <p:txBody>
          <a:bodyPr/>
          <a:lstStyle/>
          <a:p>
            <a:pPr marL="0" indent="0">
              <a:lnSpc>
                <a:spcPct val="150000"/>
              </a:lnSpc>
              <a:buNone/>
            </a:pPr>
            <a:r>
              <a:rPr lang="es-AR" sz="2200" dirty="0"/>
              <a:t>El conjunto de Referencias debe presentarse de forma:</a:t>
            </a:r>
          </a:p>
          <a:p>
            <a:pPr>
              <a:lnSpc>
                <a:spcPct val="150000"/>
              </a:lnSpc>
            </a:pPr>
            <a:r>
              <a:rPr lang="es-AR" sz="2200" b="1" dirty="0"/>
              <a:t>Coherente.</a:t>
            </a:r>
          </a:p>
          <a:p>
            <a:pPr>
              <a:lnSpc>
                <a:spcPct val="150000"/>
              </a:lnSpc>
            </a:pPr>
            <a:r>
              <a:rPr lang="es-AR" sz="2200" b="1" dirty="0"/>
              <a:t>Organizada.</a:t>
            </a:r>
          </a:p>
          <a:p>
            <a:pPr>
              <a:lnSpc>
                <a:spcPct val="150000"/>
              </a:lnSpc>
            </a:pPr>
            <a:r>
              <a:rPr lang="es-AR" sz="2200" b="1" dirty="0"/>
              <a:t>Uniforme.</a:t>
            </a:r>
          </a:p>
          <a:p>
            <a:pPr marL="0" indent="0">
              <a:lnSpc>
                <a:spcPct val="150000"/>
              </a:lnSpc>
              <a:buNone/>
            </a:pPr>
            <a:r>
              <a:rPr lang="es-AR" sz="2200" dirty="0"/>
              <a:t>Para esto existen:</a:t>
            </a:r>
          </a:p>
          <a:p>
            <a:pPr>
              <a:lnSpc>
                <a:spcPct val="150000"/>
              </a:lnSpc>
            </a:pPr>
            <a:r>
              <a:rPr lang="es-AR" sz="2200" b="1" dirty="0">
                <a:solidFill>
                  <a:schemeClr val="tx1"/>
                </a:solidFill>
              </a:rPr>
              <a:t>Pautas o estilos bibliográficos.</a:t>
            </a:r>
            <a:endParaRPr lang="es-AR" sz="2200" dirty="0"/>
          </a:p>
          <a:p>
            <a:pPr marL="0" indent="0">
              <a:buNone/>
            </a:pPr>
            <a:endParaRPr lang="es-AR" dirty="0"/>
          </a:p>
        </p:txBody>
      </p:sp>
    </p:spTree>
    <p:extLst>
      <p:ext uri="{BB962C8B-B14F-4D97-AF65-F5344CB8AC3E}">
        <p14:creationId xmlns:p14="http://schemas.microsoft.com/office/powerpoint/2010/main" val="4176963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949173-84EF-45FD-8BEB-CC221717339F}"/>
              </a:ext>
            </a:extLst>
          </p:cNvPr>
          <p:cNvSpPr>
            <a:spLocks noGrp="1"/>
          </p:cNvSpPr>
          <p:nvPr>
            <p:ph type="title"/>
          </p:nvPr>
        </p:nvSpPr>
        <p:spPr>
          <a:xfrm>
            <a:off x="677334" y="630621"/>
            <a:ext cx="8596668" cy="788276"/>
          </a:xfrm>
        </p:spPr>
        <p:txBody>
          <a:bodyPr>
            <a:normAutofit/>
          </a:bodyPr>
          <a:lstStyle/>
          <a:p>
            <a:pPr algn="ctr"/>
            <a:r>
              <a:rPr lang="es-AR" sz="4000" dirty="0">
                <a:solidFill>
                  <a:schemeClr val="tx1"/>
                </a:solidFill>
              </a:rPr>
              <a:t>Estilos Bibliográficos</a:t>
            </a:r>
            <a:endParaRPr lang="es-AR" sz="4000" dirty="0"/>
          </a:p>
        </p:txBody>
      </p:sp>
      <p:sp>
        <p:nvSpPr>
          <p:cNvPr id="3" name="Marcador de contenido 2">
            <a:extLst>
              <a:ext uri="{FF2B5EF4-FFF2-40B4-BE49-F238E27FC236}">
                <a16:creationId xmlns:a16="http://schemas.microsoft.com/office/drawing/2014/main" id="{FFDB08EC-6F8B-4232-9F19-DD59D5E18606}"/>
              </a:ext>
            </a:extLst>
          </p:cNvPr>
          <p:cNvSpPr>
            <a:spLocks noGrp="1"/>
          </p:cNvSpPr>
          <p:nvPr>
            <p:ph idx="1"/>
          </p:nvPr>
        </p:nvSpPr>
        <p:spPr>
          <a:xfrm>
            <a:off x="677333" y="1534510"/>
            <a:ext cx="9051457" cy="5100206"/>
          </a:xfrm>
        </p:spPr>
        <p:txBody>
          <a:bodyPr>
            <a:normAutofit fontScale="92500"/>
          </a:bodyPr>
          <a:lstStyle/>
          <a:p>
            <a:pPr marL="0" indent="0">
              <a:lnSpc>
                <a:spcPct val="150000"/>
              </a:lnSpc>
              <a:buNone/>
            </a:pPr>
            <a:r>
              <a:rPr lang="es-AR" sz="2400" dirty="0"/>
              <a:t>Principales Estilos Bibliográficos:</a:t>
            </a:r>
          </a:p>
          <a:p>
            <a:pPr>
              <a:lnSpc>
                <a:spcPct val="150000"/>
              </a:lnSpc>
            </a:pPr>
            <a:r>
              <a:rPr lang="es-AR" sz="2400" b="1" dirty="0"/>
              <a:t>APA</a:t>
            </a:r>
            <a:r>
              <a:rPr lang="es-AR" sz="2400" dirty="0"/>
              <a:t> (American </a:t>
            </a:r>
            <a:r>
              <a:rPr lang="es-AR" sz="2400" dirty="0" err="1"/>
              <a:t>Psychological</a:t>
            </a:r>
            <a:r>
              <a:rPr lang="es-AR" sz="2400" dirty="0"/>
              <a:t> </a:t>
            </a:r>
            <a:r>
              <a:rPr lang="es-AR" sz="2400" dirty="0" err="1"/>
              <a:t>Association</a:t>
            </a:r>
            <a:r>
              <a:rPr lang="es-AR" sz="2400" dirty="0"/>
              <a:t> </a:t>
            </a:r>
            <a:r>
              <a:rPr lang="es-AR" sz="2400" b="1" dirty="0"/>
              <a:t>)</a:t>
            </a:r>
          </a:p>
          <a:p>
            <a:pPr marL="0" indent="0">
              <a:lnSpc>
                <a:spcPct val="150000"/>
              </a:lnSpc>
              <a:buNone/>
            </a:pPr>
            <a:r>
              <a:rPr lang="es-AR" sz="2400" i="1" dirty="0"/>
              <a:t>	</a:t>
            </a:r>
            <a:r>
              <a:rPr lang="es-AR" sz="2400" i="1" u="sng" dirty="0">
                <a:solidFill>
                  <a:schemeClr val="tx1"/>
                </a:solidFill>
              </a:rPr>
              <a:t>http://www.apastyle.org/ </a:t>
            </a:r>
            <a:endParaRPr lang="es-AR" sz="2400" i="1" dirty="0"/>
          </a:p>
          <a:p>
            <a:pPr>
              <a:lnSpc>
                <a:spcPct val="150000"/>
              </a:lnSpc>
            </a:pPr>
            <a:r>
              <a:rPr lang="es-AR" sz="2400" b="1" dirty="0"/>
              <a:t>Chicago</a:t>
            </a:r>
            <a:r>
              <a:rPr lang="es-AR" sz="2400" dirty="0"/>
              <a:t> (Chicago/</a:t>
            </a:r>
            <a:r>
              <a:rPr lang="es-AR" sz="2400" dirty="0" err="1"/>
              <a:t>Turabian</a:t>
            </a:r>
            <a:r>
              <a:rPr lang="es-AR" sz="2400" dirty="0"/>
              <a:t>)</a:t>
            </a:r>
          </a:p>
          <a:p>
            <a:pPr marL="0" indent="0">
              <a:lnSpc>
                <a:spcPct val="150000"/>
              </a:lnSpc>
              <a:buNone/>
            </a:pPr>
            <a:r>
              <a:rPr lang="es-AR" sz="2400" i="1" dirty="0"/>
              <a:t>      </a:t>
            </a:r>
            <a:r>
              <a:rPr lang="es-AR" sz="2400" i="1" u="sng" dirty="0">
                <a:solidFill>
                  <a:schemeClr val="tx1"/>
                </a:solidFill>
              </a:rPr>
              <a:t>http://www.chicagomanualofstyle.org/tools_citationguide.html </a:t>
            </a:r>
            <a:endParaRPr lang="es-AR" sz="2400" i="1" dirty="0"/>
          </a:p>
          <a:p>
            <a:pPr>
              <a:lnSpc>
                <a:spcPct val="150000"/>
              </a:lnSpc>
            </a:pPr>
            <a:r>
              <a:rPr lang="es-AR" sz="2400" b="1" dirty="0"/>
              <a:t>ISO 690 </a:t>
            </a:r>
            <a:r>
              <a:rPr lang="es-AR" sz="2400" dirty="0"/>
              <a:t>(</a:t>
            </a:r>
            <a:r>
              <a:rPr lang="es-AR" sz="2400" dirty="0">
                <a:solidFill>
                  <a:schemeClr val="tx1"/>
                </a:solidFill>
              </a:rPr>
              <a:t>International </a:t>
            </a:r>
            <a:r>
              <a:rPr lang="es-AR" sz="2400" dirty="0" err="1">
                <a:solidFill>
                  <a:schemeClr val="tx1"/>
                </a:solidFill>
              </a:rPr>
              <a:t>Standards</a:t>
            </a:r>
            <a:r>
              <a:rPr lang="es-AR" sz="2400" dirty="0">
                <a:solidFill>
                  <a:schemeClr val="tx1"/>
                </a:solidFill>
              </a:rPr>
              <a:t> </a:t>
            </a:r>
            <a:r>
              <a:rPr lang="es-AR" sz="2400" dirty="0" err="1">
                <a:solidFill>
                  <a:schemeClr val="tx1"/>
                </a:solidFill>
              </a:rPr>
              <a:t>Organization</a:t>
            </a:r>
            <a:r>
              <a:rPr lang="es-AR" sz="2400" dirty="0">
                <a:solidFill>
                  <a:schemeClr val="tx1"/>
                </a:solidFill>
              </a:rPr>
              <a:t> )</a:t>
            </a:r>
            <a:endParaRPr lang="es-AR" sz="2400" dirty="0"/>
          </a:p>
          <a:p>
            <a:pPr marL="0" indent="0">
              <a:lnSpc>
                <a:spcPct val="150000"/>
              </a:lnSpc>
              <a:buNone/>
            </a:pPr>
            <a:r>
              <a:rPr lang="es-AR" sz="2400" i="1" dirty="0">
                <a:solidFill>
                  <a:schemeClr val="tx1"/>
                </a:solidFill>
              </a:rPr>
              <a:t>      </a:t>
            </a:r>
            <a:r>
              <a:rPr lang="es-AR" sz="2400" i="1" u="sng" dirty="0">
                <a:solidFill>
                  <a:schemeClr val="tx1"/>
                </a:solidFill>
              </a:rPr>
              <a:t>http://www.iso.org/iso/catalogue_detail.htm?csnumber=43320 </a:t>
            </a:r>
            <a:endParaRPr lang="es-AR" sz="2400" i="1" dirty="0">
              <a:solidFill>
                <a:schemeClr val="tx1"/>
              </a:solidFill>
            </a:endParaRPr>
          </a:p>
          <a:p>
            <a:endParaRPr lang="es-AR" dirty="0"/>
          </a:p>
        </p:txBody>
      </p:sp>
    </p:spTree>
    <p:extLst>
      <p:ext uri="{BB962C8B-B14F-4D97-AF65-F5344CB8AC3E}">
        <p14:creationId xmlns:p14="http://schemas.microsoft.com/office/powerpoint/2010/main" val="2655158088"/>
      </p:ext>
    </p:extLst>
  </p:cSld>
  <p:clrMapOvr>
    <a:masterClrMapping/>
  </p:clrMapOvr>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237</TotalTime>
  <Words>2917</Words>
  <Application>Microsoft Office PowerPoint</Application>
  <PresentationFormat>Panorámica</PresentationFormat>
  <Paragraphs>252</Paragraphs>
  <Slides>20</Slides>
  <Notes>18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Arial</vt:lpstr>
      <vt:lpstr>Calibri</vt:lpstr>
      <vt:lpstr>Trebuchet MS</vt:lpstr>
      <vt:lpstr>Wingdings 3</vt:lpstr>
      <vt:lpstr>Faceta</vt:lpstr>
      <vt:lpstr>Cómo citar y referenciar los documentos</vt:lpstr>
      <vt:lpstr>Índice</vt:lpstr>
      <vt:lpstr>Definiciones</vt:lpstr>
      <vt:lpstr>Definiciones</vt:lpstr>
      <vt:lpstr>Razones para Citar</vt:lpstr>
      <vt:lpstr>Qué Citar</vt:lpstr>
      <vt:lpstr>Formas de citar</vt:lpstr>
      <vt:lpstr>Estilos Bibliográficos</vt:lpstr>
      <vt:lpstr>Estilos Bibliográficos</vt:lpstr>
      <vt:lpstr>Estilos Bibliográficos</vt:lpstr>
      <vt:lpstr>Gestores Bibliográficos</vt:lpstr>
      <vt:lpstr>Gestores Bibliográficos</vt:lpstr>
      <vt:lpstr>CiteUlike</vt:lpstr>
      <vt:lpstr>ENDNOTE</vt:lpstr>
      <vt:lpstr>Mendeley</vt:lpstr>
      <vt:lpstr>Papers</vt:lpstr>
      <vt:lpstr>RefWorks</vt:lpstr>
      <vt:lpstr>Zotero</vt:lpstr>
      <vt:lpstr>Referencias</vt:lpstr>
      <vt:lpstr>Cómo Citar y  Referenciar los Documentos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Cómo citar y referenciar los documentos</dc:title>
  <dc:creator>Marco Alejandro Cavagnola</dc:creator>
  <cp:lastModifiedBy>Marco Alejandro Cavagnola</cp:lastModifiedBy>
  <cp:revision>24</cp:revision>
  <dcterms:created xsi:type="dcterms:W3CDTF">2018-12-01T15:59:16Z</dcterms:created>
  <dcterms:modified xsi:type="dcterms:W3CDTF">2018-12-03T11:55:27Z</dcterms:modified>
</cp:coreProperties>
</file>