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19D4-9D6A-4CCF-BFE0-8A53F5E2A8CA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1E746-D10B-4E35-9E0B-6FBD9C97D6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19D4-9D6A-4CCF-BFE0-8A53F5E2A8CA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1E746-D10B-4E35-9E0B-6FBD9C97D6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19D4-9D6A-4CCF-BFE0-8A53F5E2A8CA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1E746-D10B-4E35-9E0B-6FBD9C97D6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19D4-9D6A-4CCF-BFE0-8A53F5E2A8CA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1E746-D10B-4E35-9E0B-6FBD9C97D6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19D4-9D6A-4CCF-BFE0-8A53F5E2A8CA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1E746-D10B-4E35-9E0B-6FBD9C97D6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19D4-9D6A-4CCF-BFE0-8A53F5E2A8CA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1E746-D10B-4E35-9E0B-6FBD9C97D65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19D4-9D6A-4CCF-BFE0-8A53F5E2A8CA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1E746-D10B-4E35-9E0B-6FBD9C97D6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19D4-9D6A-4CCF-BFE0-8A53F5E2A8CA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1E746-D10B-4E35-9E0B-6FBD9C97D6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19D4-9D6A-4CCF-BFE0-8A53F5E2A8CA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1E746-D10B-4E35-9E0B-6FBD9C97D6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19D4-9D6A-4CCF-BFE0-8A53F5E2A8CA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91E746-D10B-4E35-9E0B-6FBD9C97D6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19D4-9D6A-4CCF-BFE0-8A53F5E2A8CA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1E746-D10B-4E35-9E0B-6FBD9C97D65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29C19D4-9D6A-4CCF-BFE0-8A53F5E2A8CA}" type="datetimeFigureOut">
              <a:rPr lang="es-ES" smtClean="0"/>
              <a:t>28/10/2018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791E746-D10B-4E35-9E0B-6FBD9C97D65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HUEVOS COCIDOS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79912" y="6309320"/>
            <a:ext cx="6511131" cy="329259"/>
          </a:xfrm>
        </p:spPr>
        <p:txBody>
          <a:bodyPr/>
          <a:lstStyle/>
          <a:p>
            <a:r>
              <a:rPr lang="es-ES" cap="none" dirty="0" smtClean="0"/>
              <a:t>Rubén García Corrales</a:t>
            </a:r>
            <a:endParaRPr lang="es-ES" cap="none" dirty="0"/>
          </a:p>
        </p:txBody>
      </p:sp>
    </p:spTree>
    <p:extLst>
      <p:ext uri="{BB962C8B-B14F-4D97-AF65-F5344CB8AC3E}">
        <p14:creationId xmlns:p14="http://schemas.microsoft.com/office/powerpoint/2010/main" val="42624196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20940" cy="1080120"/>
          </a:xfrm>
        </p:spPr>
        <p:txBody>
          <a:bodyPr/>
          <a:lstStyle/>
          <a:p>
            <a:pPr algn="ctr"/>
            <a:r>
              <a:rPr lang="es-ES" sz="5400" dirty="0" smtClean="0"/>
              <a:t>PROBLEMA</a:t>
            </a:r>
            <a:endParaRPr lang="es-ES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1844824"/>
            <a:ext cx="7520940" cy="2835653"/>
          </a:xfrm>
        </p:spPr>
        <p:txBody>
          <a:bodyPr/>
          <a:lstStyle/>
          <a:p>
            <a:r>
              <a:rPr lang="es-ES" dirty="0" smtClean="0"/>
              <a:t>	</a:t>
            </a:r>
            <a:r>
              <a:rPr lang="es-ES" sz="2400" dirty="0" smtClean="0"/>
              <a:t>A veces, cuando  se cuece un huevo, es difícil pelarlo y se pierde parte del mismo que queda pegado a la cascara.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17926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491880" y="260648"/>
            <a:ext cx="216024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Huevos cocidos</a:t>
            </a:r>
            <a:endParaRPr lang="es-ES" dirty="0"/>
          </a:p>
        </p:txBody>
      </p:sp>
      <p:cxnSp>
        <p:nvCxnSpPr>
          <p:cNvPr id="7" name="6 Conector recto de flecha"/>
          <p:cNvCxnSpPr>
            <a:stCxn id="5" idx="2"/>
            <a:endCxn id="9" idx="0"/>
          </p:cNvCxnSpPr>
          <p:nvPr/>
        </p:nvCxnSpPr>
        <p:spPr>
          <a:xfrm flipH="1">
            <a:off x="1527316" y="629980"/>
            <a:ext cx="3044684" cy="8834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1066420" y="1513469"/>
            <a:ext cx="921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 veces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1015595" y="2419147"/>
            <a:ext cx="1037463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Se pelan</a:t>
            </a:r>
          </a:p>
          <a:p>
            <a:pPr algn="ctr"/>
            <a:r>
              <a:rPr lang="es-ES" dirty="0" smtClean="0"/>
              <a:t>mal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826384" y="3566015"/>
            <a:ext cx="1401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Observamos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49103" y="4351102"/>
            <a:ext cx="215642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La superficie </a:t>
            </a:r>
          </a:p>
          <a:p>
            <a:pPr algn="ctr"/>
            <a:r>
              <a:rPr lang="es-ES" dirty="0"/>
              <a:t>e</a:t>
            </a:r>
            <a:r>
              <a:rPr lang="es-ES" dirty="0" smtClean="0"/>
              <a:t>sta aparentemente</a:t>
            </a:r>
          </a:p>
          <a:p>
            <a:pPr algn="ctr"/>
            <a:r>
              <a:rPr lang="es-ES" dirty="0" smtClean="0"/>
              <a:t>seca</a:t>
            </a:r>
            <a:endParaRPr lang="es-ES" dirty="0"/>
          </a:p>
        </p:txBody>
      </p:sp>
      <p:cxnSp>
        <p:nvCxnSpPr>
          <p:cNvPr id="15" name="14 Conector recto de flecha"/>
          <p:cNvCxnSpPr>
            <a:stCxn id="9" idx="2"/>
            <a:endCxn id="10" idx="0"/>
          </p:cNvCxnSpPr>
          <p:nvPr/>
        </p:nvCxnSpPr>
        <p:spPr>
          <a:xfrm>
            <a:off x="1527316" y="1882801"/>
            <a:ext cx="7011" cy="536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10" idx="2"/>
            <a:endCxn id="11" idx="0"/>
          </p:cNvCxnSpPr>
          <p:nvPr/>
        </p:nvCxnSpPr>
        <p:spPr>
          <a:xfrm flipH="1">
            <a:off x="1527314" y="3065478"/>
            <a:ext cx="7013" cy="500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11" idx="2"/>
            <a:endCxn id="12" idx="0"/>
          </p:cNvCxnSpPr>
          <p:nvPr/>
        </p:nvCxnSpPr>
        <p:spPr>
          <a:xfrm>
            <a:off x="1527314" y="3935347"/>
            <a:ext cx="1" cy="4157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5652120" y="1055585"/>
            <a:ext cx="916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Afectan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3883029" y="1882801"/>
            <a:ext cx="1377941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Factores </a:t>
            </a:r>
          </a:p>
          <a:p>
            <a:pPr algn="ctr"/>
            <a:r>
              <a:rPr lang="es-ES" dirty="0"/>
              <a:t>c</a:t>
            </a:r>
            <a:r>
              <a:rPr lang="es-ES" dirty="0" smtClean="0"/>
              <a:t>ontrolables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7557669" y="1882800"/>
            <a:ext cx="1377941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Factores no</a:t>
            </a:r>
          </a:p>
          <a:p>
            <a:pPr algn="ctr"/>
            <a:r>
              <a:rPr lang="es-ES" dirty="0" smtClean="0"/>
              <a:t>controlables</a:t>
            </a:r>
            <a:endParaRPr lang="es-ES" dirty="0"/>
          </a:p>
        </p:txBody>
      </p:sp>
      <p:cxnSp>
        <p:nvCxnSpPr>
          <p:cNvPr id="36" name="35 Conector recto de flecha"/>
          <p:cNvCxnSpPr>
            <a:stCxn id="5" idx="2"/>
            <a:endCxn id="32" idx="0"/>
          </p:cNvCxnSpPr>
          <p:nvPr/>
        </p:nvCxnSpPr>
        <p:spPr>
          <a:xfrm>
            <a:off x="4572000" y="629980"/>
            <a:ext cx="1538258" cy="425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>
            <a:stCxn id="32" idx="2"/>
            <a:endCxn id="34" idx="0"/>
          </p:cNvCxnSpPr>
          <p:nvPr/>
        </p:nvCxnSpPr>
        <p:spPr>
          <a:xfrm>
            <a:off x="6110258" y="1424917"/>
            <a:ext cx="2136382" cy="457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>
            <a:stCxn id="32" idx="2"/>
            <a:endCxn id="33" idx="0"/>
          </p:cNvCxnSpPr>
          <p:nvPr/>
        </p:nvCxnSpPr>
        <p:spPr>
          <a:xfrm flipH="1">
            <a:off x="4572000" y="1424917"/>
            <a:ext cx="1538258" cy="457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4199140" y="2946414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</a:t>
            </a:r>
            <a:r>
              <a:rPr lang="es-ES" dirty="0" smtClean="0"/>
              <a:t>omo</a:t>
            </a:r>
            <a:endParaRPr lang="es-ES" dirty="0"/>
          </a:p>
        </p:txBody>
      </p:sp>
      <p:sp>
        <p:nvSpPr>
          <p:cNvPr id="42" name="41 CuadroTexto"/>
          <p:cNvSpPr txBox="1"/>
          <p:nvPr/>
        </p:nvSpPr>
        <p:spPr>
          <a:xfrm>
            <a:off x="7873780" y="2936183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</a:t>
            </a:r>
            <a:r>
              <a:rPr lang="es-ES" dirty="0" smtClean="0"/>
              <a:t>omo</a:t>
            </a:r>
            <a:endParaRPr lang="es-ES" dirty="0"/>
          </a:p>
        </p:txBody>
      </p:sp>
      <p:sp>
        <p:nvSpPr>
          <p:cNvPr id="43" name="42 CuadroTexto"/>
          <p:cNvSpPr txBox="1"/>
          <p:nvPr/>
        </p:nvSpPr>
        <p:spPr>
          <a:xfrm>
            <a:off x="2786685" y="3750680"/>
            <a:ext cx="1127809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Frescura</a:t>
            </a:r>
          </a:p>
          <a:p>
            <a:pPr algn="ctr"/>
            <a:r>
              <a:rPr lang="es-ES" dirty="0"/>
              <a:t>d</a:t>
            </a:r>
            <a:r>
              <a:rPr lang="es-ES" dirty="0" smtClean="0"/>
              <a:t>el huevo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4330971" y="3750681"/>
            <a:ext cx="1202124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Tiempo de</a:t>
            </a:r>
          </a:p>
          <a:p>
            <a:pPr algn="ctr"/>
            <a:r>
              <a:rPr lang="es-ES" dirty="0"/>
              <a:t>c</a:t>
            </a:r>
            <a:r>
              <a:rPr lang="es-ES" dirty="0" smtClean="0"/>
              <a:t>occión </a:t>
            </a:r>
            <a:endParaRPr lang="es-E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5895359" y="3750680"/>
            <a:ext cx="134607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Potencia de</a:t>
            </a:r>
          </a:p>
          <a:p>
            <a:pPr algn="ctr"/>
            <a:r>
              <a:rPr lang="es-ES" dirty="0" smtClean="0"/>
              <a:t>la fuente de</a:t>
            </a:r>
          </a:p>
          <a:p>
            <a:pPr algn="ctr"/>
            <a:r>
              <a:rPr lang="es-ES" dirty="0" smtClean="0"/>
              <a:t>calor</a:t>
            </a:r>
            <a:endParaRPr lang="es-ES" dirty="0"/>
          </a:p>
        </p:txBody>
      </p:sp>
      <p:sp>
        <p:nvSpPr>
          <p:cNvPr id="46" name="45 CuadroTexto"/>
          <p:cNvSpPr txBox="1"/>
          <p:nvPr/>
        </p:nvSpPr>
        <p:spPr>
          <a:xfrm>
            <a:off x="7524326" y="3750681"/>
            <a:ext cx="1444626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Alimentación</a:t>
            </a:r>
          </a:p>
          <a:p>
            <a:pPr algn="ctr"/>
            <a:r>
              <a:rPr lang="es-ES" dirty="0"/>
              <a:t>d</a:t>
            </a:r>
            <a:r>
              <a:rPr lang="es-ES" dirty="0" smtClean="0"/>
              <a:t>e la gallina</a:t>
            </a:r>
            <a:endParaRPr lang="es-ES" dirty="0"/>
          </a:p>
        </p:txBody>
      </p:sp>
      <p:cxnSp>
        <p:nvCxnSpPr>
          <p:cNvPr id="49" name="48 Conector recto de flecha"/>
          <p:cNvCxnSpPr>
            <a:stCxn id="34" idx="2"/>
            <a:endCxn id="42" idx="0"/>
          </p:cNvCxnSpPr>
          <p:nvPr/>
        </p:nvCxnSpPr>
        <p:spPr>
          <a:xfrm flipH="1">
            <a:off x="8246639" y="2529131"/>
            <a:ext cx="1" cy="407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>
            <a:stCxn id="42" idx="2"/>
            <a:endCxn id="46" idx="0"/>
          </p:cNvCxnSpPr>
          <p:nvPr/>
        </p:nvCxnSpPr>
        <p:spPr>
          <a:xfrm>
            <a:off x="8246639" y="3305515"/>
            <a:ext cx="0" cy="445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>
            <a:stCxn id="33" idx="2"/>
            <a:endCxn id="41" idx="0"/>
          </p:cNvCxnSpPr>
          <p:nvPr/>
        </p:nvCxnSpPr>
        <p:spPr>
          <a:xfrm flipH="1">
            <a:off x="4571999" y="2529132"/>
            <a:ext cx="1" cy="4172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>
            <a:stCxn id="41" idx="2"/>
            <a:endCxn id="43" idx="0"/>
          </p:cNvCxnSpPr>
          <p:nvPr/>
        </p:nvCxnSpPr>
        <p:spPr>
          <a:xfrm flipH="1">
            <a:off x="3350590" y="3315746"/>
            <a:ext cx="1221409" cy="43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>
            <a:stCxn id="41" idx="2"/>
            <a:endCxn id="44" idx="0"/>
          </p:cNvCxnSpPr>
          <p:nvPr/>
        </p:nvCxnSpPr>
        <p:spPr>
          <a:xfrm>
            <a:off x="4571999" y="3315746"/>
            <a:ext cx="360034" cy="434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 de flecha"/>
          <p:cNvCxnSpPr>
            <a:stCxn id="41" idx="2"/>
            <a:endCxn id="45" idx="0"/>
          </p:cNvCxnSpPr>
          <p:nvPr/>
        </p:nvCxnSpPr>
        <p:spPr>
          <a:xfrm>
            <a:off x="4571999" y="3315746"/>
            <a:ext cx="1996397" cy="43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CuadroTexto"/>
          <p:cNvSpPr txBox="1"/>
          <p:nvPr/>
        </p:nvSpPr>
        <p:spPr>
          <a:xfrm>
            <a:off x="3758955" y="4957232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M</a:t>
            </a:r>
            <a:r>
              <a:rPr lang="es-ES" dirty="0" smtClean="0"/>
              <a:t>enor</a:t>
            </a:r>
            <a:endParaRPr lang="es-ES" dirty="0"/>
          </a:p>
        </p:txBody>
      </p:sp>
      <p:sp>
        <p:nvSpPr>
          <p:cNvPr id="62" name="61 CuadroTexto"/>
          <p:cNvSpPr txBox="1"/>
          <p:nvPr/>
        </p:nvSpPr>
        <p:spPr>
          <a:xfrm>
            <a:off x="4543176" y="4812767"/>
            <a:ext cx="777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M</a:t>
            </a:r>
            <a:r>
              <a:rPr lang="es-ES" dirty="0" smtClean="0"/>
              <a:t>ayor</a:t>
            </a:r>
            <a:endParaRPr lang="es-ES" dirty="0"/>
          </a:p>
        </p:txBody>
      </p:sp>
      <p:sp>
        <p:nvSpPr>
          <p:cNvPr id="77" name="76 CuadroTexto"/>
          <p:cNvSpPr txBox="1"/>
          <p:nvPr/>
        </p:nvSpPr>
        <p:spPr>
          <a:xfrm>
            <a:off x="5533095" y="4957232"/>
            <a:ext cx="777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M</a:t>
            </a:r>
            <a:r>
              <a:rPr lang="es-ES" dirty="0" smtClean="0"/>
              <a:t>ayor</a:t>
            </a:r>
            <a:endParaRPr lang="es-ES" dirty="0"/>
          </a:p>
        </p:txBody>
      </p:sp>
      <p:sp>
        <p:nvSpPr>
          <p:cNvPr id="78" name="77 CuadroTexto"/>
          <p:cNvSpPr txBox="1"/>
          <p:nvPr/>
        </p:nvSpPr>
        <p:spPr>
          <a:xfrm>
            <a:off x="3799992" y="5843555"/>
            <a:ext cx="226408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Peor se pela el huevo</a:t>
            </a:r>
          </a:p>
        </p:txBody>
      </p:sp>
      <p:cxnSp>
        <p:nvCxnSpPr>
          <p:cNvPr id="86" name="85 Conector recto de flecha"/>
          <p:cNvCxnSpPr>
            <a:stCxn id="45" idx="2"/>
          </p:cNvCxnSpPr>
          <p:nvPr/>
        </p:nvCxnSpPr>
        <p:spPr>
          <a:xfrm flipH="1">
            <a:off x="6110258" y="4674010"/>
            <a:ext cx="458138" cy="323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 de flecha"/>
          <p:cNvCxnSpPr>
            <a:endCxn id="78" idx="0"/>
          </p:cNvCxnSpPr>
          <p:nvPr/>
        </p:nvCxnSpPr>
        <p:spPr>
          <a:xfrm flipH="1">
            <a:off x="4932033" y="5326564"/>
            <a:ext cx="792095" cy="516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 de flecha"/>
          <p:cNvCxnSpPr>
            <a:stCxn id="44" idx="2"/>
            <a:endCxn id="62" idx="0"/>
          </p:cNvCxnSpPr>
          <p:nvPr/>
        </p:nvCxnSpPr>
        <p:spPr>
          <a:xfrm>
            <a:off x="4932033" y="4397012"/>
            <a:ext cx="0" cy="4157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 de flecha"/>
          <p:cNvCxnSpPr>
            <a:stCxn id="62" idx="2"/>
            <a:endCxn id="78" idx="0"/>
          </p:cNvCxnSpPr>
          <p:nvPr/>
        </p:nvCxnSpPr>
        <p:spPr>
          <a:xfrm>
            <a:off x="4932033" y="5182099"/>
            <a:ext cx="0" cy="661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 de flecha"/>
          <p:cNvCxnSpPr>
            <a:stCxn id="43" idx="2"/>
          </p:cNvCxnSpPr>
          <p:nvPr/>
        </p:nvCxnSpPr>
        <p:spPr>
          <a:xfrm>
            <a:off x="3350590" y="4397011"/>
            <a:ext cx="610704" cy="5602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recto de flecha"/>
          <p:cNvCxnSpPr>
            <a:endCxn id="78" idx="0"/>
          </p:cNvCxnSpPr>
          <p:nvPr/>
        </p:nvCxnSpPr>
        <p:spPr>
          <a:xfrm>
            <a:off x="4330971" y="5326564"/>
            <a:ext cx="601062" cy="516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6378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 animBg="1"/>
      <p:bldP spid="32" grpId="0"/>
      <p:bldP spid="33" grpId="0" animBg="1"/>
      <p:bldP spid="34" grpId="0" animBg="1"/>
      <p:bldP spid="41" grpId="0"/>
      <p:bldP spid="42" grpId="0"/>
      <p:bldP spid="43" grpId="0" animBg="1"/>
      <p:bldP spid="44" grpId="0" animBg="1"/>
      <p:bldP spid="45" grpId="0" animBg="1"/>
      <p:bldP spid="46" grpId="0" animBg="1"/>
      <p:bldP spid="61" grpId="0"/>
      <p:bldP spid="62" grpId="0"/>
      <p:bldP spid="77" grpId="0"/>
      <p:bldP spid="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EXPLICACIÓN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3563888" y="971436"/>
            <a:ext cx="202722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Frescura del huevo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736307" y="1691516"/>
            <a:ext cx="168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Se conserva en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835303" y="2461173"/>
            <a:ext cx="1135119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Frigorífico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148064" y="2461173"/>
            <a:ext cx="153202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Aire ambiente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3684947" y="3463636"/>
            <a:ext cx="1785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Aumenta tiempo</a:t>
            </a:r>
            <a:endParaRPr lang="es-ES" dirty="0"/>
          </a:p>
        </p:txBody>
      </p:sp>
      <p:cxnSp>
        <p:nvCxnSpPr>
          <p:cNvPr id="9" name="8 Conector recto de flecha"/>
          <p:cNvCxnSpPr>
            <a:stCxn id="3" idx="2"/>
            <a:endCxn id="4" idx="0"/>
          </p:cNvCxnSpPr>
          <p:nvPr/>
        </p:nvCxnSpPr>
        <p:spPr>
          <a:xfrm>
            <a:off x="4577499" y="1340768"/>
            <a:ext cx="0" cy="350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stCxn id="4" idx="2"/>
            <a:endCxn id="5" idx="0"/>
          </p:cNvCxnSpPr>
          <p:nvPr/>
        </p:nvCxnSpPr>
        <p:spPr>
          <a:xfrm flipH="1">
            <a:off x="3402863" y="2060848"/>
            <a:ext cx="1174636" cy="400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stCxn id="4" idx="2"/>
            <a:endCxn id="6" idx="0"/>
          </p:cNvCxnSpPr>
          <p:nvPr/>
        </p:nvCxnSpPr>
        <p:spPr>
          <a:xfrm>
            <a:off x="4577499" y="2060848"/>
            <a:ext cx="1336576" cy="400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5" idx="2"/>
            <a:endCxn id="7" idx="0"/>
          </p:cNvCxnSpPr>
          <p:nvPr/>
        </p:nvCxnSpPr>
        <p:spPr>
          <a:xfrm>
            <a:off x="3402863" y="2830505"/>
            <a:ext cx="1174636" cy="633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6" idx="2"/>
            <a:endCxn id="7" idx="0"/>
          </p:cNvCxnSpPr>
          <p:nvPr/>
        </p:nvCxnSpPr>
        <p:spPr>
          <a:xfrm flipH="1">
            <a:off x="4577499" y="2830505"/>
            <a:ext cx="1336576" cy="633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540064" y="4509120"/>
            <a:ext cx="204492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Aumenta perdida</a:t>
            </a:r>
          </a:p>
          <a:p>
            <a:pPr algn="ctr"/>
            <a:r>
              <a:rPr lang="es-ES" dirty="0"/>
              <a:t>d</a:t>
            </a:r>
            <a:r>
              <a:rPr lang="es-ES" dirty="0" smtClean="0"/>
              <a:t>e agua superficial</a:t>
            </a:r>
          </a:p>
          <a:p>
            <a:pPr algn="ctr"/>
            <a:r>
              <a:rPr lang="es-ES" dirty="0"/>
              <a:t>d</a:t>
            </a:r>
            <a:r>
              <a:rPr lang="es-ES" dirty="0" smtClean="0"/>
              <a:t>el huevo</a:t>
            </a:r>
            <a:endParaRPr lang="es-ES" dirty="0"/>
          </a:p>
        </p:txBody>
      </p:sp>
      <p:cxnSp>
        <p:nvCxnSpPr>
          <p:cNvPr id="22" name="21 Conector recto de flecha"/>
          <p:cNvCxnSpPr>
            <a:stCxn id="7" idx="2"/>
            <a:endCxn id="20" idx="0"/>
          </p:cNvCxnSpPr>
          <p:nvPr/>
        </p:nvCxnSpPr>
        <p:spPr>
          <a:xfrm flipH="1">
            <a:off x="4562524" y="3832968"/>
            <a:ext cx="14975" cy="676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8695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EXPLICACIÓN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827584" y="1045056"/>
            <a:ext cx="30811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Potencia de la fuente de calor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4273821" y="983851"/>
            <a:ext cx="487017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/>
              <a:t>Consideraciones previas</a:t>
            </a:r>
          </a:p>
          <a:p>
            <a:pPr algn="just"/>
            <a:r>
              <a:rPr lang="es-ES" dirty="0" smtClean="0"/>
              <a:t>Cuando se genera vapor de agua en un cazo</a:t>
            </a:r>
          </a:p>
          <a:p>
            <a:pPr algn="just"/>
            <a:r>
              <a:rPr lang="es-ES" dirty="0"/>
              <a:t>c</a:t>
            </a:r>
            <a:r>
              <a:rPr lang="es-ES" dirty="0" smtClean="0"/>
              <a:t>on agua al fuego, el vapor se genera a mas </a:t>
            </a:r>
          </a:p>
          <a:p>
            <a:pPr algn="just"/>
            <a:r>
              <a:rPr lang="es-ES" dirty="0"/>
              <a:t>d</a:t>
            </a:r>
            <a:r>
              <a:rPr lang="es-ES" dirty="0" smtClean="0"/>
              <a:t>e 100ºC debido a que el reparto de calor no</a:t>
            </a:r>
          </a:p>
          <a:p>
            <a:pPr algn="just"/>
            <a:r>
              <a:rPr lang="es-ES" dirty="0"/>
              <a:t>e</a:t>
            </a:r>
            <a:r>
              <a:rPr lang="es-ES" dirty="0" smtClean="0"/>
              <a:t>s homogéneo en toda la superficie del cazo.</a:t>
            </a:r>
          </a:p>
          <a:p>
            <a:pPr algn="just"/>
            <a:r>
              <a:rPr lang="es-ES" dirty="0" smtClean="0"/>
              <a:t>Cuando este vapor asciende y entra en contacto</a:t>
            </a:r>
          </a:p>
          <a:p>
            <a:pPr algn="just"/>
            <a:r>
              <a:rPr lang="es-ES" dirty="0" smtClean="0"/>
              <a:t>Con la superficie del huevo , la calienta a una</a:t>
            </a:r>
          </a:p>
          <a:p>
            <a:pPr algn="just"/>
            <a:r>
              <a:rPr lang="es-ES" dirty="0"/>
              <a:t>t</a:t>
            </a:r>
            <a:r>
              <a:rPr lang="es-ES" dirty="0" smtClean="0"/>
              <a:t>emperatura igual o inferior a la suya, siendo </a:t>
            </a:r>
          </a:p>
          <a:p>
            <a:pPr algn="just"/>
            <a:r>
              <a:rPr lang="es-ES" dirty="0" smtClean="0"/>
              <a:t>a veces temperaturas de mas de 100ºC y esto </a:t>
            </a:r>
          </a:p>
          <a:p>
            <a:pPr algn="just"/>
            <a:r>
              <a:rPr lang="es-ES" dirty="0" smtClean="0"/>
              <a:t>hace que el agua de la superficie del huevo se </a:t>
            </a:r>
          </a:p>
          <a:p>
            <a:pPr algn="just"/>
            <a:r>
              <a:rPr lang="es-ES" dirty="0"/>
              <a:t>e</a:t>
            </a:r>
            <a:r>
              <a:rPr lang="es-ES" dirty="0" smtClean="0"/>
              <a:t>vapore en exceso.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991291" y="4941168"/>
            <a:ext cx="777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Mayor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527807" y="2553512"/>
            <a:ext cx="1680653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Mayor será </a:t>
            </a:r>
          </a:p>
          <a:p>
            <a:pPr algn="ctr"/>
            <a:r>
              <a:rPr lang="es-ES" dirty="0"/>
              <a:t>l</a:t>
            </a:r>
            <a:r>
              <a:rPr lang="es-ES" dirty="0" smtClean="0"/>
              <a:t>a temperatura </a:t>
            </a:r>
          </a:p>
          <a:p>
            <a:pPr algn="ctr"/>
            <a:r>
              <a:rPr lang="es-ES" dirty="0"/>
              <a:t>d</a:t>
            </a:r>
            <a:r>
              <a:rPr lang="es-ES" dirty="0" smtClean="0"/>
              <a:t>el vapor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979277" y="3823326"/>
            <a:ext cx="777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Mayor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1979277" y="1840437"/>
            <a:ext cx="777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Mayor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1497350" y="4525669"/>
            <a:ext cx="1741567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Mayor será </a:t>
            </a:r>
          </a:p>
          <a:p>
            <a:pPr algn="ctr"/>
            <a:r>
              <a:rPr lang="es-ES" dirty="0"/>
              <a:t>l</a:t>
            </a:r>
            <a:r>
              <a:rPr lang="es-ES" dirty="0" smtClean="0"/>
              <a:t>a temperatura </a:t>
            </a:r>
          </a:p>
          <a:p>
            <a:pPr algn="ctr"/>
            <a:r>
              <a:rPr lang="es-ES" dirty="0"/>
              <a:t>d</a:t>
            </a:r>
            <a:r>
              <a:rPr lang="es-ES" dirty="0" smtClean="0"/>
              <a:t>e la superficie</a:t>
            </a:r>
          </a:p>
          <a:p>
            <a:pPr algn="ctr"/>
            <a:r>
              <a:rPr lang="es-ES" dirty="0"/>
              <a:t>d</a:t>
            </a:r>
            <a:r>
              <a:rPr lang="es-ES" dirty="0" smtClean="0"/>
              <a:t>el huevo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483319" y="4387170"/>
            <a:ext cx="1503105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Mayor será </a:t>
            </a:r>
          </a:p>
          <a:p>
            <a:pPr algn="ctr"/>
            <a:r>
              <a:rPr lang="es-ES" dirty="0"/>
              <a:t>l</a:t>
            </a:r>
            <a:r>
              <a:rPr lang="es-ES" dirty="0" smtClean="0"/>
              <a:t>a perdida de</a:t>
            </a:r>
          </a:p>
          <a:p>
            <a:pPr algn="ctr"/>
            <a:r>
              <a:rPr lang="es-ES" dirty="0"/>
              <a:t>a</a:t>
            </a:r>
            <a:r>
              <a:rPr lang="es-ES" dirty="0" smtClean="0"/>
              <a:t>gua en la </a:t>
            </a:r>
          </a:p>
          <a:p>
            <a:pPr algn="ctr"/>
            <a:r>
              <a:rPr lang="es-ES" dirty="0"/>
              <a:t>s</a:t>
            </a:r>
            <a:r>
              <a:rPr lang="es-ES" dirty="0" smtClean="0"/>
              <a:t>uperficie del</a:t>
            </a:r>
          </a:p>
          <a:p>
            <a:pPr algn="ctr"/>
            <a:r>
              <a:rPr lang="es-ES" dirty="0" smtClean="0"/>
              <a:t>huevo</a:t>
            </a:r>
            <a:endParaRPr lang="es-ES" dirty="0"/>
          </a:p>
        </p:txBody>
      </p:sp>
      <p:cxnSp>
        <p:nvCxnSpPr>
          <p:cNvPr id="13" name="12 Conector recto de flecha"/>
          <p:cNvCxnSpPr>
            <a:stCxn id="4" idx="2"/>
            <a:endCxn id="9" idx="0"/>
          </p:cNvCxnSpPr>
          <p:nvPr/>
        </p:nvCxnSpPr>
        <p:spPr>
          <a:xfrm>
            <a:off x="2368134" y="1414388"/>
            <a:ext cx="0" cy="4260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9" idx="2"/>
            <a:endCxn id="7" idx="0"/>
          </p:cNvCxnSpPr>
          <p:nvPr/>
        </p:nvCxnSpPr>
        <p:spPr>
          <a:xfrm>
            <a:off x="2368134" y="2209769"/>
            <a:ext cx="0" cy="3437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7" idx="2"/>
            <a:endCxn id="8" idx="0"/>
          </p:cNvCxnSpPr>
          <p:nvPr/>
        </p:nvCxnSpPr>
        <p:spPr>
          <a:xfrm>
            <a:off x="2368134" y="3476842"/>
            <a:ext cx="0" cy="346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8" idx="2"/>
            <a:endCxn id="10" idx="0"/>
          </p:cNvCxnSpPr>
          <p:nvPr/>
        </p:nvCxnSpPr>
        <p:spPr>
          <a:xfrm>
            <a:off x="2368134" y="4192658"/>
            <a:ext cx="0" cy="3330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10" idx="3"/>
            <a:endCxn id="6" idx="1"/>
          </p:cNvCxnSpPr>
          <p:nvPr/>
        </p:nvCxnSpPr>
        <p:spPr>
          <a:xfrm>
            <a:off x="3238917" y="5125834"/>
            <a:ext cx="7523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6" idx="3"/>
            <a:endCxn id="11" idx="1"/>
          </p:cNvCxnSpPr>
          <p:nvPr/>
        </p:nvCxnSpPr>
        <p:spPr>
          <a:xfrm>
            <a:off x="4769004" y="5125834"/>
            <a:ext cx="7143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3921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EXPLICACIÓN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3635896" y="1084094"/>
            <a:ext cx="2000419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Tiempo de cocción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950661" y="1811814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Depende de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711493" y="2422629"/>
            <a:ext cx="1849224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La potencia de la</a:t>
            </a:r>
          </a:p>
          <a:p>
            <a:pPr algn="ctr"/>
            <a:r>
              <a:rPr lang="es-ES" dirty="0"/>
              <a:t>f</a:t>
            </a:r>
            <a:r>
              <a:rPr lang="es-ES" dirty="0" smtClean="0"/>
              <a:t>uente de calor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516216" y="2561128"/>
            <a:ext cx="94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Lo justo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403648" y="2561128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D</a:t>
            </a:r>
            <a:r>
              <a:rPr lang="es-ES" dirty="0" smtClean="0"/>
              <a:t>emasiada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430808" y="3719046"/>
            <a:ext cx="111985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No afecta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652864" y="3488213"/>
            <a:ext cx="2793906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Cuanto mas tiempo</a:t>
            </a:r>
          </a:p>
          <a:p>
            <a:pPr algn="ctr"/>
            <a:r>
              <a:rPr lang="es-ES" dirty="0"/>
              <a:t>d</a:t>
            </a:r>
            <a:r>
              <a:rPr lang="es-ES" dirty="0" smtClean="0"/>
              <a:t>e cocción</a:t>
            </a:r>
            <a:r>
              <a:rPr lang="es-ES" dirty="0"/>
              <a:t> </a:t>
            </a:r>
            <a:r>
              <a:rPr lang="es-ES" dirty="0" smtClean="0"/>
              <a:t>mas tiempo de </a:t>
            </a:r>
          </a:p>
          <a:p>
            <a:pPr algn="ctr"/>
            <a:r>
              <a:rPr lang="es-ES" dirty="0" smtClean="0"/>
              <a:t>exposición al vapor</a:t>
            </a:r>
          </a:p>
          <a:p>
            <a:pPr algn="ctr"/>
            <a:r>
              <a:rPr lang="es-ES" dirty="0"/>
              <a:t>s</a:t>
            </a:r>
            <a:r>
              <a:rPr lang="es-ES" dirty="0" smtClean="0"/>
              <a:t>obrecalentado</a:t>
            </a:r>
            <a:endParaRPr lang="es-ES" dirty="0"/>
          </a:p>
        </p:txBody>
      </p:sp>
      <p:cxnSp>
        <p:nvCxnSpPr>
          <p:cNvPr id="19" name="18 Conector recto de flecha"/>
          <p:cNvCxnSpPr>
            <a:stCxn id="3" idx="2"/>
            <a:endCxn id="4" idx="0"/>
          </p:cNvCxnSpPr>
          <p:nvPr/>
        </p:nvCxnSpPr>
        <p:spPr>
          <a:xfrm flipH="1">
            <a:off x="4636105" y="1453426"/>
            <a:ext cx="1" cy="358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4" idx="2"/>
            <a:endCxn id="5" idx="0"/>
          </p:cNvCxnSpPr>
          <p:nvPr/>
        </p:nvCxnSpPr>
        <p:spPr>
          <a:xfrm>
            <a:off x="4636105" y="2181146"/>
            <a:ext cx="0" cy="241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5" idx="1"/>
            <a:endCxn id="15" idx="3"/>
          </p:cNvCxnSpPr>
          <p:nvPr/>
        </p:nvCxnSpPr>
        <p:spPr>
          <a:xfrm flipH="1" flipV="1">
            <a:off x="2695989" y="2745794"/>
            <a:ext cx="10155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stCxn id="5" idx="3"/>
            <a:endCxn id="14" idx="1"/>
          </p:cNvCxnSpPr>
          <p:nvPr/>
        </p:nvCxnSpPr>
        <p:spPr>
          <a:xfrm flipV="1">
            <a:off x="5560717" y="2745794"/>
            <a:ext cx="95549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>
            <a:stCxn id="14" idx="2"/>
            <a:endCxn id="16" idx="0"/>
          </p:cNvCxnSpPr>
          <p:nvPr/>
        </p:nvCxnSpPr>
        <p:spPr>
          <a:xfrm>
            <a:off x="6990737" y="2930460"/>
            <a:ext cx="0" cy="788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>
            <a:stCxn id="15" idx="2"/>
            <a:endCxn id="17" idx="0"/>
          </p:cNvCxnSpPr>
          <p:nvPr/>
        </p:nvCxnSpPr>
        <p:spPr>
          <a:xfrm flipH="1">
            <a:off x="2049817" y="2930460"/>
            <a:ext cx="2" cy="5577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8695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4" grpId="0"/>
      <p:bldP spid="15" grpId="0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	</a:t>
            </a:r>
            <a:r>
              <a:rPr lang="es-ES" sz="2400" dirty="0" smtClean="0"/>
              <a:t>Como hemos visto en nuestra deducción,  los principales factores que afectan a la cocción de un huevo son la potencia de la fuente de calor, y  lo fresco que sea el huevo. Esto explica que algunas recomendaciones  tradicionales como añadir vinagre o sal al agua para cocer los huevos, modificaría la temperatura de cocción del agua y por lo tanto reduciría la cantidad de agua que se evapora del huevo.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7795359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2135</TotalTime>
  <Words>228</Words>
  <Application>Microsoft Office PowerPoint</Application>
  <PresentationFormat>Presentación en pantalla (4:3)</PresentationFormat>
  <Paragraphs>83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Ángulos</vt:lpstr>
      <vt:lpstr>HUEVOS COCIDOS</vt:lpstr>
      <vt:lpstr>PROBLEMA</vt:lpstr>
      <vt:lpstr>Presentación de PowerPoint</vt:lpstr>
      <vt:lpstr>EXPLICACIÓN</vt:lpstr>
      <vt:lpstr>EXPLICACIÓN</vt:lpstr>
      <vt:lpstr>EXPLICACIÓN</vt:lpstr>
      <vt:lpstr>conclusiones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rubens</dc:creator>
  <cp:lastModifiedBy>rubens</cp:lastModifiedBy>
  <cp:revision>18</cp:revision>
  <dcterms:created xsi:type="dcterms:W3CDTF">2018-10-28T11:53:49Z</dcterms:created>
  <dcterms:modified xsi:type="dcterms:W3CDTF">2018-10-29T23:28:55Z</dcterms:modified>
</cp:coreProperties>
</file>