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29" r:id="rId2"/>
    <p:sldId id="326" r:id="rId3"/>
    <p:sldId id="327" r:id="rId4"/>
    <p:sldId id="328" r:id="rId5"/>
    <p:sldId id="325" r:id="rId6"/>
    <p:sldId id="256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58" r:id="rId33"/>
    <p:sldId id="259" r:id="rId34"/>
    <p:sldId id="286" r:id="rId35"/>
    <p:sldId id="330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9" r:id="rId48"/>
    <p:sldId id="305" r:id="rId49"/>
    <p:sldId id="307" r:id="rId50"/>
    <p:sldId id="309" r:id="rId51"/>
    <p:sldId id="310" r:id="rId52"/>
    <p:sldId id="311" r:id="rId53"/>
    <p:sldId id="312" r:id="rId54"/>
    <p:sldId id="337" r:id="rId55"/>
    <p:sldId id="331" r:id="rId56"/>
    <p:sldId id="332" r:id="rId57"/>
    <p:sldId id="333" r:id="rId58"/>
    <p:sldId id="334" r:id="rId59"/>
    <p:sldId id="335" r:id="rId60"/>
    <p:sldId id="336" r:id="rId61"/>
    <p:sldId id="313" r:id="rId62"/>
    <p:sldId id="314" r:id="rId63"/>
    <p:sldId id="315" r:id="rId6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6" y="-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AC796-6D21-4348-864F-4096EAC644F1}" type="datetimeFigureOut">
              <a:rPr lang="es-ES" smtClean="0"/>
              <a:t>29/11/2017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8E965-9EFF-4E08-8282-3CEE4E5A39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98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C875CD-E31D-41F7-964D-4A7ECF43E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BE05B3-F546-4F0D-B2B9-E1A699CD7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3B5142-E2D8-41DA-A5A3-452F6792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08DF-1D5E-4432-8921-FA5E430C8CD9}" type="datetime1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7D564D7-8252-4E2D-B418-F29C41B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2246B2C-2A0C-44D8-889C-D57FDB82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9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601C99-F7C7-4695-93CC-BC1BF0E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1EAF4A3-B068-4C06-B948-02DA64031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45620CC-C2F5-47AF-97ED-D0CA6417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0A28-AB5D-4A38-B9DA-AB455ECE50B3}" type="datetime1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1158832-F3FE-4246-98F1-373B87FA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10BEEF-097E-4476-976C-2737338D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68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D8F629F-24B3-4EA8-A820-F56D686B2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D3EDF23-C6D8-49E4-9114-FA3700B9C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79B857-9EEA-428F-A044-F5E2393C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5321-9203-4006-BA89-89B15261FB79}" type="datetime1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F6E24C-B9CA-451F-8E66-34670B5A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9EAC53-A814-4664-8383-B3EB1EBE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40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34E638-D041-448C-AFAF-18DB86E0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B272DAA-98F1-4F66-8A52-7AA72E29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BAB27D-5BAE-4CE2-9E8D-35679FDE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E450-10C9-413B-9568-624C85C4F56E}" type="datetime1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AB7C933-CD79-43C4-A0F6-47F6C8E9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5A0CDE-E8AB-4FCB-82EA-07361D63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2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1D6EAE-27C7-43FA-9A21-4401A82E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0648B6E-10BB-4A40-A3F8-FEB7C03D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5937B8-7CE3-4655-8C73-645CD2AE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6266-AD5E-4078-8FE0-820724734084}" type="datetime1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7A95C84-3F0E-463A-9858-CB3746A0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E1C1C57-4A52-469E-8555-D2CE17D5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3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DDBDDE-243A-45F0-8FCF-C6EED6D0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9AE9072-04E1-4C54-85F7-C47A9704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A2C5A3-D975-4A54-8912-F66BE4D8B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502241E-FE19-4A78-93CB-48376D84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B234-B394-47D1-9E8E-5A0E7F040427}" type="datetime1">
              <a:rPr lang="es-ES" smtClean="0"/>
              <a:t>29/11/2017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6CDB9BE-72E7-4387-A32F-49624C88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7757337-61DE-4CEE-B7A3-8294899C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2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8DF3DC-7B8D-48D3-8E9D-7CC68088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42AAB5A-03B2-4829-ADD9-C4DB7D967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BBD59B8-F7E2-4DBC-A28A-CB29BC15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6FBCF51-F12C-4E5B-8CBF-2EFD69336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0759310-AC07-4CAE-A0BC-901173AEA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99F6287-A5E9-4543-912A-89FBB049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5C48-511D-4301-9459-4164E2BFD943}" type="datetime1">
              <a:rPr lang="es-ES" smtClean="0"/>
              <a:t>29/11/2017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6FEF4B3-F58B-474D-8ED5-F80ECAE9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C2B8629-08DF-46FC-93FF-CF5DEB9E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70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3FA0A4-7A55-48DD-9194-E972EE05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294016F-A69E-4543-AD7A-7BC92646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3E15-C7F1-48CA-8CE0-5CF4E23E4C7D}" type="datetime1">
              <a:rPr lang="es-ES" smtClean="0"/>
              <a:t>29/11/2017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0A58EE0-5D4E-4FE4-A4CB-5A06ABDD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98FBB85-8EBF-4FAB-8483-4DA1D5A1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84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D0DE43A-6ECB-4D2B-B125-7109DE71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DEFD-AE4E-427D-BDD3-9FCFA0FB48A5}" type="datetime1">
              <a:rPr lang="es-ES" smtClean="0"/>
              <a:t>29/11/2017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7F82109-ACC6-48F9-B9E5-24A5378F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EF3A047-274E-44B2-A900-13E94EA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69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A66CD5-E915-407A-AF14-40C490E7B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AA0A25-2E29-4B90-8963-FDE9A8956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59172B3-041D-4C24-A59A-FC5844FC5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D89A7DC-050C-4A95-84AF-0D6F3559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6603-62AD-438A-B7F9-D4B1D0A7D198}" type="datetime1">
              <a:rPr lang="es-ES" smtClean="0"/>
              <a:t>29/11/2017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525432E-BED7-4A10-90AC-AE90DEBD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DAA58DB-3910-4019-A183-BE163163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7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0AC71E-FA24-49ED-9268-BC566221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796A24A-47E4-46F5-9CB6-BB6B65460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34805ED-02B3-4E96-8B9D-CCE9B1F3F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460A34D-BE73-49FB-9585-CB6BF632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938A-FEC3-492E-B249-661C49224F67}" type="datetime1">
              <a:rPr lang="es-ES" smtClean="0"/>
              <a:t>29/11/2017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A7D68D6-5169-4BA0-B8B9-A27FD2A1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8F571A3-D689-4589-B886-9925DCF5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2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B4EDAE1-BC34-4AB6-93EF-F771D9F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38894B9-E7D1-4B9B-AF51-1CADC41B3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140C8AA-E314-44F0-A5D3-C3B2CEA55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F538-B053-44B1-861D-FAB5A016D320}" type="datetime1">
              <a:rPr lang="es-ES" smtClean="0"/>
              <a:t>29/11/2017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F6F2896-7917-4BB6-97E7-BDFBB9332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73F21D3-5144-411F-8793-37D6B447E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5CF0-DCDE-4C3A-8D21-A818E9D5B3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70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astematicas.bibliotecas.uc.cl/tabladeestil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02777" y="1065402"/>
            <a:ext cx="7311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ESTILO DE CITACIÓN DE LA APA</a:t>
            </a:r>
            <a:endParaRPr lang="es-ES" sz="7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7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D52BD58-1190-41DC-8B31-E7DAA233FECA}"/>
              </a:ext>
            </a:extLst>
          </p:cNvPr>
          <p:cNvSpPr/>
          <p:nvPr/>
        </p:nvSpPr>
        <p:spPr>
          <a:xfrm>
            <a:off x="678489" y="354419"/>
            <a:ext cx="99895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i="0" u="none" strike="noStrike" baseline="0" dirty="0">
                <a:latin typeface="Verdana" panose="020B0604030504040204" pitchFamily="34" charset="0"/>
              </a:rPr>
              <a:t>¿</a:t>
            </a:r>
            <a:r>
              <a:rPr lang="es-ES" sz="2800" b="1" i="0" u="none" strike="noStrike" baseline="0" dirty="0" smtClean="0">
                <a:latin typeface="Verdana" panose="020B0604030504040204" pitchFamily="34" charset="0"/>
              </a:rPr>
              <a:t>Cómo organizar </a:t>
            </a:r>
            <a:r>
              <a:rPr lang="es-ES" sz="2800" b="1" i="0" u="none" strike="noStrike" baseline="0" dirty="0">
                <a:latin typeface="Verdana" panose="020B0604030504040204" pitchFamily="34" charset="0"/>
              </a:rPr>
              <a:t>un artículo </a:t>
            </a:r>
            <a:r>
              <a:rPr lang="es-ES" sz="2800" b="1" i="0" u="none" strike="noStrike" baseline="0" dirty="0" smtClean="0">
                <a:latin typeface="Verdana" panose="020B0604030504040204" pitchFamily="34" charset="0"/>
              </a:rPr>
              <a:t>científico según las normas APA?</a:t>
            </a:r>
          </a:p>
          <a:p>
            <a:pPr algn="just"/>
            <a:endParaRPr lang="es-ES" sz="2800" b="1" i="0" u="none" strike="noStrike" baseline="0" dirty="0">
              <a:latin typeface="Verdana" panose="020B0604030504040204" pitchFamily="34" charset="0"/>
            </a:endParaRPr>
          </a:p>
          <a:p>
            <a:pPr algn="just"/>
            <a:r>
              <a:rPr lang="es-ES" sz="2800" dirty="0" smtClean="0">
                <a:latin typeface="Verdana" panose="020B0604030504040204" pitchFamily="34" charset="0"/>
              </a:rPr>
              <a:t>Esta </a:t>
            </a:r>
            <a:r>
              <a:rPr lang="es-ES" sz="2800" dirty="0">
                <a:latin typeface="Verdana" panose="020B0604030504040204" pitchFamily="34" charset="0"/>
              </a:rPr>
              <a:t>forma de preparar un artículo está especialmente orientada a la presentación </a:t>
            </a:r>
            <a:r>
              <a:rPr lang="es-ES" sz="2800" dirty="0" smtClean="0">
                <a:latin typeface="Verdana" panose="020B0604030504040204" pitchFamily="34" charset="0"/>
              </a:rPr>
              <a:t>para preparar </a:t>
            </a:r>
            <a:r>
              <a:rPr lang="es-ES" sz="2800" dirty="0">
                <a:latin typeface="Verdana" panose="020B0604030504040204" pitchFamily="34" charset="0"/>
              </a:rPr>
              <a:t>un artículo al ser enviado a una revista científica. A menudo, los editores </a:t>
            </a:r>
            <a:r>
              <a:rPr lang="es-ES" sz="2800" dirty="0" smtClean="0">
                <a:latin typeface="Verdana" panose="020B0604030504040204" pitchFamily="34" charset="0"/>
              </a:rPr>
              <a:t>suelen realizar </a:t>
            </a:r>
            <a:r>
              <a:rPr lang="es-ES" sz="2800" dirty="0">
                <a:latin typeface="Verdana" panose="020B0604030504040204" pitchFamily="34" charset="0"/>
              </a:rPr>
              <a:t>algunas modificaciones de acuerdo al estilo particular de la publicación, </a:t>
            </a:r>
            <a:r>
              <a:rPr lang="es-ES" sz="2800" dirty="0" smtClean="0">
                <a:latin typeface="Verdana" panose="020B0604030504040204" pitchFamily="34" charset="0"/>
              </a:rPr>
              <a:t>aunque manteniendo </a:t>
            </a:r>
            <a:r>
              <a:rPr lang="es-ES" sz="2800" dirty="0">
                <a:latin typeface="Verdana" panose="020B0604030504040204" pitchFamily="34" charset="0"/>
              </a:rPr>
              <a:t>los formatos generales. Por ejemplo, el interlineado doble se utiliza </a:t>
            </a:r>
            <a:r>
              <a:rPr lang="es-ES" sz="2800" dirty="0" smtClean="0">
                <a:latin typeface="Verdana" panose="020B0604030504040204" pitchFamily="34" charset="0"/>
              </a:rPr>
              <a:t>para facilitar </a:t>
            </a:r>
            <a:r>
              <a:rPr lang="es-ES" sz="2800" dirty="0">
                <a:latin typeface="Verdana" panose="020B0604030504040204" pitchFamily="34" charset="0"/>
              </a:rPr>
              <a:t>la lectura durante el proceso de evaluación del artículo, pero las revistas </a:t>
            </a:r>
            <a:r>
              <a:rPr lang="es-ES" sz="2800" dirty="0" smtClean="0">
                <a:latin typeface="Verdana" panose="020B0604030504040204" pitchFamily="34" charset="0"/>
              </a:rPr>
              <a:t>luego utilizarán </a:t>
            </a:r>
            <a:r>
              <a:rPr lang="es-ES" sz="2800" dirty="0">
                <a:latin typeface="Verdana" panose="020B0604030504040204" pitchFamily="34" charset="0"/>
              </a:rPr>
              <a:t>un interlineado simple en la versión final.</a:t>
            </a:r>
            <a:endParaRPr lang="es-ES" sz="28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45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985F20C-A914-451A-9B96-DFA8457B7736}"/>
              </a:ext>
            </a:extLst>
          </p:cNvPr>
          <p:cNvSpPr/>
          <p:nvPr/>
        </p:nvSpPr>
        <p:spPr>
          <a:xfrm>
            <a:off x="37214" y="43458"/>
            <a:ext cx="120413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Verdana" panose="020B0604030504040204" pitchFamily="34" charset="0"/>
              </a:rPr>
              <a:t>La </a:t>
            </a:r>
            <a:r>
              <a:rPr lang="es-ES" sz="2400" dirty="0">
                <a:latin typeface="Verdana" panose="020B0604030504040204" pitchFamily="34" charset="0"/>
              </a:rPr>
              <a:t>estructura de un artículo de investigación de acuerdo </a:t>
            </a:r>
            <a:r>
              <a:rPr lang="es-ES" sz="2400" dirty="0" smtClean="0">
                <a:latin typeface="Verdana" panose="020B0604030504040204" pitchFamily="34" charset="0"/>
              </a:rPr>
              <a:t>a estas </a:t>
            </a:r>
            <a:r>
              <a:rPr lang="es-ES" sz="2400" dirty="0">
                <a:latin typeface="Verdana" panose="020B0604030504040204" pitchFamily="34" charset="0"/>
              </a:rPr>
              <a:t>normas </a:t>
            </a:r>
            <a:r>
              <a:rPr lang="es-ES" sz="2400" dirty="0" smtClean="0">
                <a:latin typeface="Verdana" panose="020B0604030504040204" pitchFamily="34" charset="0"/>
              </a:rPr>
              <a:t>es:</a:t>
            </a:r>
          </a:p>
          <a:p>
            <a:pPr algn="just"/>
            <a:endParaRPr lang="es-ES" sz="2400" dirty="0" smtClean="0">
              <a:latin typeface="Verdana" panose="020B0604030504040204" pitchFamily="34" charset="0"/>
            </a:endParaRPr>
          </a:p>
          <a:p>
            <a:pPr algn="just"/>
            <a:r>
              <a:rPr lang="es-ES" sz="2400" b="1" dirty="0" smtClean="0">
                <a:latin typeface="Verdana" panose="020B0604030504040204" pitchFamily="34" charset="0"/>
              </a:rPr>
              <a:t>Primera </a:t>
            </a:r>
            <a:r>
              <a:rPr lang="es-ES" sz="2400" b="1" dirty="0">
                <a:latin typeface="Verdana" panose="020B0604030504040204" pitchFamily="34" charset="0"/>
              </a:rPr>
              <a:t>página</a:t>
            </a:r>
          </a:p>
          <a:p>
            <a:pPr algn="just"/>
            <a:r>
              <a:rPr lang="es-ES" sz="2400" dirty="0" smtClean="0">
                <a:latin typeface="SymbolMT"/>
              </a:rPr>
              <a:t> </a:t>
            </a:r>
            <a:r>
              <a:rPr lang="es-ES" sz="2400" dirty="0">
                <a:latin typeface="Verdana" panose="020B0604030504040204" pitchFamily="34" charset="0"/>
              </a:rPr>
              <a:t>Cornisa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Título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Autor y afiliación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Nota del autor</a:t>
            </a:r>
          </a:p>
          <a:p>
            <a:pPr algn="just"/>
            <a:r>
              <a:rPr lang="es-ES" sz="2400" b="1" dirty="0">
                <a:latin typeface="Verdana" panose="020B0604030504040204" pitchFamily="34" charset="0"/>
              </a:rPr>
              <a:t>Segunda página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Resumen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Palabras clave</a:t>
            </a:r>
          </a:p>
          <a:p>
            <a:pPr algn="just"/>
            <a:r>
              <a:rPr lang="es-ES" sz="2400" b="1" dirty="0">
                <a:latin typeface="Verdana" panose="020B0604030504040204" pitchFamily="34" charset="0"/>
              </a:rPr>
              <a:t>Tercera página y siguientes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Introducción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Método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Resultados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Discusión</a:t>
            </a:r>
          </a:p>
          <a:p>
            <a:pPr algn="just"/>
            <a:r>
              <a:rPr lang="es-ES" sz="2400" b="0" i="0" u="none" strike="noStrike" baseline="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Referencias</a:t>
            </a:r>
          </a:p>
          <a:p>
            <a:pPr algn="just"/>
            <a:r>
              <a:rPr lang="es-ES" sz="2400" b="0" i="0" u="none" strike="noStrike" baseline="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Notas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18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48" y="178431"/>
            <a:ext cx="6451415" cy="647455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8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" y="272381"/>
            <a:ext cx="114710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Verdana" panose="020B0604030504040204" pitchFamily="34" charset="0"/>
              </a:rPr>
              <a:t>1) Cornisa</a:t>
            </a:r>
          </a:p>
          <a:p>
            <a:r>
              <a:rPr lang="es-ES" dirty="0">
                <a:latin typeface="Verdana" panose="020B0604030504040204" pitchFamily="34" charset="0"/>
              </a:rPr>
              <a:t>La cornisa es un título abreviado que se imprime en la parte superior de todas las</a:t>
            </a:r>
          </a:p>
          <a:p>
            <a:r>
              <a:rPr lang="es-ES" dirty="0">
                <a:latin typeface="Verdana" panose="020B0604030504040204" pitchFamily="34" charset="0"/>
              </a:rPr>
              <a:t>páginas del artículo.</a:t>
            </a:r>
          </a:p>
          <a:p>
            <a:r>
              <a:rPr lang="es-ES" dirty="0">
                <a:latin typeface="SymbolMT"/>
              </a:rPr>
              <a:t> </a:t>
            </a:r>
            <a:r>
              <a:rPr lang="es-ES" dirty="0">
                <a:latin typeface="Verdana" panose="020B0604030504040204" pitchFamily="34" charset="0"/>
              </a:rPr>
              <a:t>No debe exceder los 50 caracteres, incluyendo las letras, puntuación y espacios.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79728" y="1696423"/>
            <a:ext cx="11296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latin typeface="Verdana" panose="020B0604030504040204" pitchFamily="34" charset="0"/>
              </a:rPr>
              <a:t>Ejemplo</a:t>
            </a:r>
          </a:p>
          <a:p>
            <a:r>
              <a:rPr lang="es-ES" dirty="0">
                <a:latin typeface="Verdana" panose="020B0604030504040204" pitchFamily="34" charset="0"/>
              </a:rPr>
              <a:t>Si el título es: “Nivel de estrés en estudiantes de psicología en Argentina”</a:t>
            </a:r>
          </a:p>
          <a:p>
            <a:r>
              <a:rPr lang="es-ES" dirty="0">
                <a:latin typeface="Verdana" panose="020B0604030504040204" pitchFamily="34" charset="0"/>
              </a:rPr>
              <a:t>La cornisa podría ser: “Nivel de estrés en estudiantes”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04800" y="2732518"/>
            <a:ext cx="1093552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Verdana" panose="020B0604030504040204" pitchFamily="34" charset="0"/>
              </a:rPr>
              <a:t>2) Número de página</a:t>
            </a:r>
          </a:p>
          <a:p>
            <a:r>
              <a:rPr lang="es-ES" dirty="0">
                <a:latin typeface="Verdana" panose="020B0604030504040204" pitchFamily="34" charset="0"/>
              </a:rPr>
              <a:t>En todas las páginas del artículo de incluye en la esquina superior </a:t>
            </a:r>
            <a:r>
              <a:rPr lang="es-ES" dirty="0" smtClean="0">
                <a:latin typeface="Verdana" panose="020B0604030504040204" pitchFamily="34" charset="0"/>
              </a:rPr>
              <a:t>derecha la numeración </a:t>
            </a:r>
            <a:r>
              <a:rPr lang="es-ES" dirty="0">
                <a:latin typeface="Verdana" panose="020B0604030504040204" pitchFamily="34" charset="0"/>
              </a:rPr>
              <a:t>correspondiente.</a:t>
            </a:r>
          </a:p>
          <a:p>
            <a:r>
              <a:rPr lang="es-ES" sz="2800" b="1" dirty="0">
                <a:latin typeface="Verdana" panose="020B0604030504040204" pitchFamily="34" charset="0"/>
              </a:rPr>
              <a:t>3) Título</a:t>
            </a:r>
          </a:p>
          <a:p>
            <a:r>
              <a:rPr lang="es-ES" dirty="0">
                <a:latin typeface="Verdana" panose="020B0604030504040204" pitchFamily="34" charset="0"/>
              </a:rPr>
              <a:t>El título debe resumir de una manera simple la idea principal del artículo y, de ser</a:t>
            </a:r>
          </a:p>
          <a:p>
            <a:r>
              <a:rPr lang="es-ES" dirty="0">
                <a:latin typeface="Verdana" panose="020B0604030504040204" pitchFamily="34" charset="0"/>
              </a:rPr>
              <a:t>posible, con estilo.</a:t>
            </a:r>
          </a:p>
          <a:p>
            <a:r>
              <a:rPr lang="es-ES" dirty="0">
                <a:latin typeface="SymbolMT"/>
              </a:rPr>
              <a:t> </a:t>
            </a:r>
            <a:r>
              <a:rPr lang="es-ES" dirty="0">
                <a:latin typeface="Verdana" panose="020B0604030504040204" pitchFamily="34" charset="0"/>
              </a:rPr>
              <a:t>Debe ser un enunciado conciso que describa el tema principal y debe identificar las</a:t>
            </a:r>
          </a:p>
          <a:p>
            <a:r>
              <a:rPr lang="es-ES" dirty="0">
                <a:latin typeface="Verdana" panose="020B0604030504040204" pitchFamily="34" charset="0"/>
              </a:rPr>
              <a:t>variables o problemáticas teóricas a investigar y la relación entre ellas.</a:t>
            </a:r>
          </a:p>
          <a:p>
            <a:r>
              <a:rPr lang="es-ES" dirty="0">
                <a:latin typeface="SymbolMT"/>
              </a:rPr>
              <a:t> </a:t>
            </a:r>
            <a:r>
              <a:rPr lang="es-ES" dirty="0">
                <a:latin typeface="Verdana" panose="020B0604030504040204" pitchFamily="34" charset="0"/>
              </a:rPr>
              <a:t>El título debe ser </a:t>
            </a:r>
            <a:r>
              <a:rPr lang="es-ES" dirty="0" err="1">
                <a:latin typeface="Verdana" panose="020B0604030504040204" pitchFamily="34" charset="0"/>
              </a:rPr>
              <a:t>autoexplicativo</a:t>
            </a:r>
            <a:r>
              <a:rPr lang="es-ES" dirty="0">
                <a:latin typeface="Verdana" panose="020B0604030504040204" pitchFamily="34" charset="0"/>
              </a:rPr>
              <a:t>.</a:t>
            </a:r>
          </a:p>
          <a:p>
            <a:r>
              <a:rPr lang="es-ES" dirty="0">
                <a:latin typeface="SymbolMT"/>
              </a:rPr>
              <a:t> </a:t>
            </a:r>
            <a:r>
              <a:rPr lang="es-ES" dirty="0">
                <a:latin typeface="Verdana" panose="020B0604030504040204" pitchFamily="34" charset="0"/>
              </a:rPr>
              <a:t>Los títulos suelen ser indizados y compilados en diversos trabajos de referencia, es</a:t>
            </a:r>
          </a:p>
          <a:p>
            <a:r>
              <a:rPr lang="es-ES" dirty="0">
                <a:latin typeface="Verdana" panose="020B0604030504040204" pitchFamily="34" charset="0"/>
              </a:rPr>
              <a:t>por eso que deben evitarse palabras que no sean claves, ya que pueden generar</a:t>
            </a:r>
          </a:p>
          <a:p>
            <a:r>
              <a:rPr lang="es-ES" dirty="0">
                <a:latin typeface="Verdana" panose="020B0604030504040204" pitchFamily="34" charset="0"/>
              </a:rPr>
              <a:t>errores en el proceso de indización</a:t>
            </a:r>
            <a:r>
              <a:rPr lang="es-ES" dirty="0" smtClean="0">
                <a:latin typeface="Verdana" panose="020B0604030504040204" pitchFamily="34" charset="0"/>
              </a:rPr>
              <a:t>.</a:t>
            </a:r>
            <a:endParaRPr lang="es-ES" dirty="0">
              <a:latin typeface="Verdana" panose="020B060403050404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02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6549" y="552954"/>
            <a:ext cx="10288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Autor y </a:t>
            </a: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afiliación</a:t>
            </a:r>
          </a:p>
          <a:p>
            <a:pPr algn="just"/>
            <a:endParaRPr 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 trabajo incluye el nombre de las personas que tuvieron una participación decisiva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de la investigación.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 El objetivo de utilizar este formato es reducir la posibilidad de confusión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identidades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 Para evitar errores y ayudar al trabajo de investigadores y bibliotecarios,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recomienda 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utilizar el mismo nombre durante toda la carrera de investigador, es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decir, no 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deben utilizar iniciales en algunos trabajos y en otros no.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 Se deben omitir todos los títulos de formación (Lic., Prof., Dr., etc.)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22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3580" y="341162"/>
            <a:ext cx="105936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Afiliación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La afiliación se refiere a la institución en la cual el autor o los autores se </a:t>
            </a:r>
            <a:r>
              <a:rPr lang="es-ES" sz="2400" dirty="0" smtClean="0">
                <a:latin typeface="Verdana" panose="020B0604030504040204" pitchFamily="34" charset="0"/>
              </a:rPr>
              <a:t>encontraban trabajando </a:t>
            </a:r>
            <a:r>
              <a:rPr lang="es-ES" sz="2400" dirty="0">
                <a:latin typeface="Verdana" panose="020B0604030504040204" pitchFamily="34" charset="0"/>
              </a:rPr>
              <a:t>cuando la investigación fue llevada a cabo.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Los nombres de los autores deben aparecer en orden de </a:t>
            </a:r>
            <a:r>
              <a:rPr lang="es-ES" sz="2400" dirty="0" smtClean="0">
                <a:latin typeface="Verdana" panose="020B0604030504040204" pitchFamily="34" charset="0"/>
              </a:rPr>
              <a:t>contribución.</a:t>
            </a:r>
          </a:p>
          <a:p>
            <a:pPr algn="just"/>
            <a:r>
              <a:rPr lang="es-ES" sz="2400" dirty="0" smtClean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 institución a la que pertenezca debe aparecer centrada bajo el nombre del </a:t>
            </a:r>
            <a:r>
              <a:rPr lang="es-ES" sz="2400" dirty="0" smtClean="0">
                <a:latin typeface="Verdana" panose="020B0604030504040204" pitchFamily="34" charset="0"/>
              </a:rPr>
              <a:t>autor, en </a:t>
            </a:r>
            <a:r>
              <a:rPr lang="es-ES" sz="2400" dirty="0">
                <a:latin typeface="Verdana" panose="020B0604030504040204" pitchFamily="34" charset="0"/>
              </a:rPr>
              <a:t>la línea siguiente.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Se debe incluir doble afiliación únicamente si ambas instituciones </a:t>
            </a:r>
            <a:r>
              <a:rPr lang="es-ES" sz="2400" dirty="0" smtClean="0">
                <a:latin typeface="Verdana" panose="020B0604030504040204" pitchFamily="34" charset="0"/>
              </a:rPr>
              <a:t>contribuyeron sustancialmente </a:t>
            </a:r>
            <a:r>
              <a:rPr lang="es-ES" sz="2400" dirty="0">
                <a:latin typeface="Verdana" panose="020B0604030504040204" pitchFamily="34" charset="0"/>
              </a:rPr>
              <a:t>en la realización del trabajo.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No se deben incluir más de dos afiliaciones por autor.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Cuando un autor no está afiliado a ninguna institución, se debe listar la ciudad </a:t>
            </a:r>
            <a:r>
              <a:rPr lang="es-ES" sz="2400" dirty="0" smtClean="0">
                <a:latin typeface="Verdana" panose="020B0604030504040204" pitchFamily="34" charset="0"/>
              </a:rPr>
              <a:t>o estado </a:t>
            </a:r>
            <a:r>
              <a:rPr lang="es-ES" sz="2400" dirty="0">
                <a:latin typeface="Verdana" panose="020B0604030504040204" pitchFamily="34" charset="0"/>
              </a:rPr>
              <a:t>de residencia debajo del nombre del autor.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Si la afiliación institucional cambió desde que el trabajo fue completado, se </a:t>
            </a:r>
            <a:r>
              <a:rPr lang="es-ES" sz="2400" dirty="0" smtClean="0">
                <a:latin typeface="Verdana" panose="020B0604030504040204" pitchFamily="34" charset="0"/>
              </a:rPr>
              <a:t>debe proveer </a:t>
            </a:r>
            <a:r>
              <a:rPr lang="es-ES" sz="2400" dirty="0">
                <a:latin typeface="Verdana" panose="020B0604030504040204" pitchFamily="34" charset="0"/>
              </a:rPr>
              <a:t>la nueva institución.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24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5172" y="334524"/>
            <a:ext cx="117945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Verdana" panose="020B0604030504040204" pitchFamily="34" charset="0"/>
              </a:rPr>
              <a:t>5) Nota del autor</a:t>
            </a:r>
          </a:p>
          <a:p>
            <a:pPr algn="just"/>
            <a:r>
              <a:rPr lang="es-ES" sz="2000" dirty="0">
                <a:latin typeface="Verdana" panose="020B0604030504040204" pitchFamily="34" charset="0"/>
              </a:rPr>
              <a:t>Una nota del autor aparece en cada manuscrito para identificar el departamento al </a:t>
            </a:r>
            <a:r>
              <a:rPr lang="es-ES" sz="2000" dirty="0" smtClean="0">
                <a:latin typeface="Verdana" panose="020B0604030504040204" pitchFamily="34" charset="0"/>
              </a:rPr>
              <a:t>cual pertenece </a:t>
            </a:r>
            <a:r>
              <a:rPr lang="es-ES" sz="2000" dirty="0">
                <a:latin typeface="Verdana" panose="020B0604030504040204" pitchFamily="34" charset="0"/>
              </a:rPr>
              <a:t>el autor, dar agradecimientos, mencionar aclaraciones o </a:t>
            </a:r>
            <a:r>
              <a:rPr lang="es-ES" sz="2000" dirty="0" smtClean="0">
                <a:latin typeface="Verdana" panose="020B0604030504040204" pitchFamily="34" charset="0"/>
              </a:rPr>
              <a:t>potenciales conflictos</a:t>
            </a:r>
            <a:r>
              <a:rPr lang="es-ES" sz="2000" dirty="0">
                <a:latin typeface="Verdana" panose="020B0604030504040204" pitchFamily="34" charset="0"/>
              </a:rPr>
              <a:t> </a:t>
            </a:r>
            <a:r>
              <a:rPr lang="es-ES" sz="2000" dirty="0" smtClean="0">
                <a:latin typeface="Verdana" panose="020B0604030504040204" pitchFamily="34" charset="0"/>
              </a:rPr>
              <a:t>de </a:t>
            </a:r>
            <a:r>
              <a:rPr lang="es-ES" sz="2000" dirty="0">
                <a:latin typeface="Verdana" panose="020B0604030504040204" pitchFamily="34" charset="0"/>
              </a:rPr>
              <a:t>interés y proveer un punto de contacto para lectores </a:t>
            </a:r>
            <a:r>
              <a:rPr lang="es-ES" sz="2000" dirty="0" smtClean="0">
                <a:latin typeface="Verdana" panose="020B0604030504040204" pitchFamily="34" charset="0"/>
              </a:rPr>
              <a:t>interesados. Las </a:t>
            </a:r>
            <a:r>
              <a:rPr lang="es-ES" sz="2000" dirty="0">
                <a:latin typeface="Verdana" panose="020B0604030504040204" pitchFamily="34" charset="0"/>
              </a:rPr>
              <a:t>notas del autor se dividen en párrafos que deben completarse de la siguiente forma</a:t>
            </a:r>
            <a:r>
              <a:rPr lang="es-ES" sz="2000" dirty="0" smtClean="0">
                <a:latin typeface="Verdana" panose="020B0604030504040204" pitchFamily="34" charset="0"/>
              </a:rPr>
              <a:t>:</a:t>
            </a:r>
          </a:p>
          <a:p>
            <a:pPr algn="just"/>
            <a:endParaRPr lang="es-ES" sz="800" dirty="0">
              <a:latin typeface="Verdana" panose="020B0604030504040204" pitchFamily="34" charset="0"/>
            </a:endParaRPr>
          </a:p>
          <a:p>
            <a:pPr algn="just"/>
            <a:r>
              <a:rPr lang="es-ES" sz="2000" b="1" dirty="0">
                <a:latin typeface="Verdana" panose="020B0604030504040204" pitchFamily="34" charset="0"/>
              </a:rPr>
              <a:t>Primer párrafo</a:t>
            </a:r>
          </a:p>
          <a:p>
            <a:pPr algn="just"/>
            <a:r>
              <a:rPr lang="es-ES" sz="2000" b="1" dirty="0">
                <a:latin typeface="Verdana" panose="020B0604030504040204" pitchFamily="34" charset="0"/>
              </a:rPr>
              <a:t>Afiliación departamental completa. </a:t>
            </a:r>
            <a:r>
              <a:rPr lang="es-ES" sz="2000" dirty="0">
                <a:latin typeface="Verdana" panose="020B0604030504040204" pitchFamily="34" charset="0"/>
              </a:rPr>
              <a:t>Se deben identificar los departamentos a </a:t>
            </a:r>
            <a:r>
              <a:rPr lang="es-ES" sz="2000" dirty="0" smtClean="0">
                <a:latin typeface="Verdana" panose="020B0604030504040204" pitchFamily="34" charset="0"/>
              </a:rPr>
              <a:t>los cuales </a:t>
            </a:r>
            <a:r>
              <a:rPr lang="es-ES" sz="2000" dirty="0">
                <a:latin typeface="Verdana" panose="020B0604030504040204" pitchFamily="34" charset="0"/>
              </a:rPr>
              <a:t>pertenecen los autores </a:t>
            </a:r>
            <a:r>
              <a:rPr lang="es-ES" sz="2000" dirty="0" smtClean="0">
                <a:latin typeface="Verdana" panose="020B0604030504040204" pitchFamily="34" charset="0"/>
              </a:rPr>
              <a:t>en el </a:t>
            </a:r>
            <a:r>
              <a:rPr lang="es-ES" sz="2000" dirty="0">
                <a:latin typeface="Verdana" panose="020B0604030504040204" pitchFamily="34" charset="0"/>
              </a:rPr>
              <a:t>momento del estudio.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Si un autor no está afiliado a ninguna institución, indicar ciudad y país de residencia</a:t>
            </a:r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183019" y="3415152"/>
            <a:ext cx="115452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Verdana" panose="020B0604030504040204" pitchFamily="34" charset="0"/>
              </a:rPr>
              <a:t>Segundo párrafo</a:t>
            </a:r>
          </a:p>
          <a:p>
            <a:pPr algn="just"/>
            <a:r>
              <a:rPr lang="es-ES" sz="2000" b="1" dirty="0">
                <a:latin typeface="Verdana" panose="020B0604030504040204" pitchFamily="34" charset="0"/>
              </a:rPr>
              <a:t>Cambios de afiliación (si hubiera). </a:t>
            </a:r>
            <a:r>
              <a:rPr lang="es-ES" sz="2000" dirty="0">
                <a:latin typeface="Verdana" panose="020B0604030504040204" pitchFamily="34" charset="0"/>
              </a:rPr>
              <a:t>Se deben identificar todo cambio de afiliación</a:t>
            </a:r>
          </a:p>
          <a:p>
            <a:pPr algn="just"/>
            <a:r>
              <a:rPr lang="es-ES" sz="2000" dirty="0">
                <a:latin typeface="Verdana" panose="020B0604030504040204" pitchFamily="34" charset="0"/>
              </a:rPr>
              <a:t>subsecuentes al momento de la investigación.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273072" y="4544279"/>
            <a:ext cx="11656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err="1">
                <a:latin typeface="Verdana" panose="020B0604030504040204" pitchFamily="34" charset="0"/>
              </a:rPr>
              <a:t>Circunstacias</a:t>
            </a:r>
            <a:r>
              <a:rPr lang="es-ES" sz="2000" b="1" dirty="0">
                <a:latin typeface="Verdana" panose="020B0604030504040204" pitchFamily="34" charset="0"/>
              </a:rPr>
              <a:t> especiales</a:t>
            </a:r>
            <a:r>
              <a:rPr lang="es-ES" sz="2000" dirty="0">
                <a:latin typeface="Verdana" panose="020B0604030504040204" pitchFamily="34" charset="0"/>
              </a:rPr>
              <a:t>. Si hay circunstancias especiales, deben ser </a:t>
            </a:r>
            <a:r>
              <a:rPr lang="es-ES" sz="2000" dirty="0" smtClean="0">
                <a:latin typeface="Verdana" panose="020B0604030504040204" pitchFamily="34" charset="0"/>
              </a:rPr>
              <a:t>mencionadas antes </a:t>
            </a:r>
            <a:r>
              <a:rPr lang="es-ES" sz="2000" dirty="0">
                <a:latin typeface="Verdana" panose="020B0604030504040204" pitchFamily="34" charset="0"/>
              </a:rPr>
              <a:t>de los agradecimientos en este párrafo (por ejemplo, si el artículo se basa </a:t>
            </a:r>
            <a:r>
              <a:rPr lang="es-ES" sz="2000" dirty="0" smtClean="0">
                <a:latin typeface="Verdana" panose="020B0604030504040204" pitchFamily="34" charset="0"/>
              </a:rPr>
              <a:t>en información </a:t>
            </a:r>
            <a:r>
              <a:rPr lang="es-ES" sz="2000" dirty="0">
                <a:latin typeface="Verdana" panose="020B0604030504040204" pitchFamily="34" charset="0"/>
              </a:rPr>
              <a:t>publicada anteriormente o en una disertación doctoral).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Debe incluirse aquí cualquier tipo de aclaración requerida por la </a:t>
            </a:r>
            <a:r>
              <a:rPr lang="es-ES" sz="2000" dirty="0" smtClean="0">
                <a:latin typeface="Verdana" panose="020B0604030504040204" pitchFamily="34" charset="0"/>
              </a:rPr>
              <a:t>institución </a:t>
            </a:r>
            <a:r>
              <a:rPr lang="es-ES" sz="2000" dirty="0">
                <a:latin typeface="Verdana" panose="020B0604030504040204" pitchFamily="34" charset="0"/>
              </a:rPr>
              <a:t>o </a:t>
            </a:r>
            <a:r>
              <a:rPr lang="es-ES" sz="2000" dirty="0" smtClean="0">
                <a:latin typeface="Verdana" panose="020B0604030504040204" pitchFamily="34" charset="0"/>
              </a:rPr>
              <a:t>entidad que </a:t>
            </a:r>
            <a:r>
              <a:rPr lang="es-ES" sz="2000" dirty="0">
                <a:latin typeface="Verdana" panose="020B0604030504040204" pitchFamily="34" charset="0"/>
              </a:rPr>
              <a:t>otorgue la beca (por ejemplo, si el trabajo no representa el punto de vista de </a:t>
            </a:r>
            <a:r>
              <a:rPr lang="es-ES" sz="2000" dirty="0" smtClean="0">
                <a:latin typeface="Verdana" panose="020B0604030504040204" pitchFamily="34" charset="0"/>
              </a:rPr>
              <a:t>la institución</a:t>
            </a:r>
            <a:r>
              <a:rPr lang="es-ES" sz="2000" dirty="0">
                <a:latin typeface="Verdana" panose="020B0604030504040204" pitchFamily="34" charset="0"/>
              </a:rPr>
              <a:t>).</a:t>
            </a:r>
            <a:endParaRPr lang="es-ES" sz="2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0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8074" y="253549"/>
            <a:ext cx="104411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Agradecimientos. </a:t>
            </a:r>
            <a:r>
              <a:rPr lang="es-ES" sz="2400" dirty="0">
                <a:latin typeface="Verdana" panose="020B0604030504040204" pitchFamily="34" charset="0"/>
              </a:rPr>
              <a:t>En este espacio se debe presentar </a:t>
            </a:r>
            <a:r>
              <a:rPr lang="es-ES" sz="2400" dirty="0" smtClean="0">
                <a:latin typeface="Verdana" panose="020B0604030504040204" pitchFamily="34" charset="0"/>
              </a:rPr>
              <a:t>aquellos soportes </a:t>
            </a:r>
            <a:r>
              <a:rPr lang="es-ES" sz="2400" dirty="0">
                <a:latin typeface="Verdana" panose="020B0604030504040204" pitchFamily="34" charset="0"/>
              </a:rPr>
              <a:t>y </a:t>
            </a:r>
            <a:r>
              <a:rPr lang="es-ES" sz="2400" dirty="0" smtClean="0">
                <a:latin typeface="Verdana" panose="020B0604030504040204" pitchFamily="34" charset="0"/>
              </a:rPr>
              <a:t>colaboraciones recibidos </a:t>
            </a:r>
            <a:r>
              <a:rPr lang="es-ES" sz="2400" dirty="0">
                <a:latin typeface="Verdana" panose="020B0604030504040204" pitchFamily="34" charset="0"/>
              </a:rPr>
              <a:t>para la realización del estudio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Becas, subsidios u otro soporte </a:t>
            </a:r>
            <a:r>
              <a:rPr lang="es-ES" sz="2400" dirty="0" smtClean="0">
                <a:latin typeface="Verdana" panose="020B0604030504040204" pitchFamily="34" charset="0"/>
              </a:rPr>
              <a:t>financiero.</a:t>
            </a:r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Colaboración de colegas que asistieron en el estudio o en la redacción del artículo.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Explicar cualquier tipo de acuerdos relacionados con la autoría (por ejemplo, si </a:t>
            </a:r>
            <a:r>
              <a:rPr lang="es-ES" sz="2400" dirty="0" smtClean="0">
                <a:latin typeface="Verdana" panose="020B0604030504040204" pitchFamily="34" charset="0"/>
              </a:rPr>
              <a:t>todos los </a:t>
            </a:r>
            <a:r>
              <a:rPr lang="es-ES" sz="2400" dirty="0">
                <a:latin typeface="Verdana" panose="020B0604030504040204" pitchFamily="34" charset="0"/>
              </a:rPr>
              <a:t>autores contribuyeron en la misma medida en el trabajo).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No se debe agradecer a las personas involucradas en la revisión rutinaria del </a:t>
            </a:r>
            <a:r>
              <a:rPr lang="es-ES" sz="2400" dirty="0" smtClean="0">
                <a:latin typeface="Verdana" panose="020B0604030504040204" pitchFamily="34" charset="0"/>
              </a:rPr>
              <a:t>trabajo (editores</a:t>
            </a:r>
            <a:r>
              <a:rPr lang="es-ES" sz="2400" dirty="0">
                <a:latin typeface="Verdana" panose="020B0604030504040204" pitchFamily="34" charset="0"/>
              </a:rPr>
              <a:t>, editores asociados, etc.).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719560" y="4246608"/>
            <a:ext cx="11044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</a:rPr>
              <a:t>Cuarto párrafo</a:t>
            </a:r>
          </a:p>
          <a:p>
            <a:r>
              <a:rPr lang="es-ES" sz="2400" b="1" dirty="0">
                <a:latin typeface="Verdana" panose="020B0604030504040204" pitchFamily="34" charset="0"/>
              </a:rPr>
              <a:t>Información de contacto. </a:t>
            </a:r>
            <a:r>
              <a:rPr lang="es-ES" sz="2400" dirty="0">
                <a:latin typeface="Verdana" panose="020B0604030504040204" pitchFamily="34" charset="0"/>
              </a:rPr>
              <a:t>En este espacio se debe incluir el modo efectivo </a:t>
            </a:r>
            <a:r>
              <a:rPr lang="es-ES" sz="2400" dirty="0" smtClean="0">
                <a:latin typeface="Verdana" panose="020B0604030504040204" pitchFamily="34" charset="0"/>
              </a:rPr>
              <a:t>para comunicarse </a:t>
            </a:r>
            <a:r>
              <a:rPr lang="es-ES" sz="2400" dirty="0">
                <a:latin typeface="Verdana" panose="020B0604030504040204" pitchFamily="34" charset="0"/>
              </a:rPr>
              <a:t>con el autor del trabajo presentado.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Nombre de la persona de contacto.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Dirección postal completa para correspondencia.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Dirección de correo </a:t>
            </a:r>
            <a:r>
              <a:rPr lang="es-ES" sz="2400" dirty="0" smtClean="0">
                <a:latin typeface="Verdana" panose="020B0604030504040204" pitchFamily="34" charset="0"/>
              </a:rPr>
              <a:t>electrónico.</a:t>
            </a:r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18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3400" y="246729"/>
            <a:ext cx="10748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Verdana" panose="020B0604030504040204" pitchFamily="34" charset="0"/>
              </a:rPr>
              <a:t>SEGUNDA PÁGINA</a:t>
            </a:r>
          </a:p>
          <a:p>
            <a:r>
              <a:rPr lang="es-ES" sz="2000" dirty="0" smtClean="0">
                <a:latin typeface="Verdana" panose="020B0604030504040204" pitchFamily="34" charset="0"/>
              </a:rPr>
              <a:t>En la </a:t>
            </a:r>
            <a:r>
              <a:rPr lang="es-ES" sz="2000" dirty="0">
                <a:latin typeface="Verdana" panose="020B0604030504040204" pitchFamily="34" charset="0"/>
              </a:rPr>
              <a:t>segunda página de un artículo </a:t>
            </a:r>
            <a:r>
              <a:rPr lang="es-ES" sz="2000" dirty="0" smtClean="0">
                <a:latin typeface="Verdana" panose="020B0604030504040204" pitchFamily="34" charset="0"/>
              </a:rPr>
              <a:t>se incluye </a:t>
            </a:r>
            <a:r>
              <a:rPr lang="es-ES" sz="2000" dirty="0">
                <a:latin typeface="Verdana" panose="020B0604030504040204" pitchFamily="34" charset="0"/>
              </a:rPr>
              <a:t>el resumen y las palabras clave que </a:t>
            </a:r>
            <a:r>
              <a:rPr lang="es-ES" sz="2000" dirty="0" smtClean="0">
                <a:latin typeface="Verdana" panose="020B0604030504040204" pitchFamily="34" charset="0"/>
              </a:rPr>
              <a:t>identifican de </a:t>
            </a:r>
            <a:r>
              <a:rPr lang="es-ES" sz="2000" dirty="0">
                <a:latin typeface="Verdana" panose="020B0604030504040204" pitchFamily="34" charset="0"/>
              </a:rPr>
              <a:t>forma breve los contenidos del artículo.</a:t>
            </a:r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533400" y="1407240"/>
            <a:ext cx="107565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Verdana" panose="020B0604030504040204" pitchFamily="34" charset="0"/>
              </a:rPr>
              <a:t>En esta sección debe escribirse un breve resumen de los contenidos del artículo </a:t>
            </a:r>
            <a:r>
              <a:rPr lang="es-ES" sz="2000" dirty="0" smtClean="0">
                <a:latin typeface="Verdana" panose="020B0604030504040204" pitchFamily="34" charset="0"/>
              </a:rPr>
              <a:t>que permita </a:t>
            </a:r>
            <a:r>
              <a:rPr lang="es-ES" sz="2000" dirty="0">
                <a:latin typeface="Verdana" panose="020B0604030504040204" pitchFamily="34" charset="0"/>
              </a:rPr>
              <a:t>a los lectores comprender de una manera rápida lo abordado en el trabajo </a:t>
            </a:r>
            <a:r>
              <a:rPr lang="es-ES" sz="2000" dirty="0" smtClean="0">
                <a:latin typeface="Verdana" panose="020B0604030504040204" pitchFamily="34" charset="0"/>
              </a:rPr>
              <a:t>en cuestión</a:t>
            </a:r>
            <a:r>
              <a:rPr lang="es-ES" sz="2000" dirty="0">
                <a:latin typeface="Verdana" panose="020B0604030504040204" pitchFamily="34" charset="0"/>
              </a:rPr>
              <a:t>. Al igual que el título, el resumen permite a los investigadores y lectores </a:t>
            </a:r>
            <a:r>
              <a:rPr lang="es-ES" sz="2000" dirty="0" smtClean="0">
                <a:latin typeface="Verdana" panose="020B0604030504040204" pitchFamily="34" charset="0"/>
              </a:rPr>
              <a:t>en general </a:t>
            </a:r>
            <a:r>
              <a:rPr lang="es-ES" sz="2000" dirty="0">
                <a:latin typeface="Verdana" panose="020B0604030504040204" pitchFamily="34" charset="0"/>
              </a:rPr>
              <a:t>encontrar trabajos fácilmente en las bases de datos. La mayoría de las </a:t>
            </a:r>
            <a:r>
              <a:rPr lang="es-ES" sz="2000" dirty="0" smtClean="0">
                <a:latin typeface="Verdana" panose="020B0604030504040204" pitchFamily="34" charset="0"/>
              </a:rPr>
              <a:t>revistas científicas </a:t>
            </a:r>
            <a:r>
              <a:rPr lang="es-ES" sz="2000" dirty="0">
                <a:latin typeface="Verdana" panose="020B0604030504040204" pitchFamily="34" charset="0"/>
              </a:rPr>
              <a:t>requieren un resumen, por lo cual se sugiere consultar las instrucciones </a:t>
            </a:r>
            <a:r>
              <a:rPr lang="es-ES" sz="2000" dirty="0" smtClean="0">
                <a:latin typeface="Verdana" panose="020B0604030504040204" pitchFamily="34" charset="0"/>
              </a:rPr>
              <a:t>a autores </a:t>
            </a:r>
            <a:r>
              <a:rPr lang="es-ES" sz="2000" dirty="0">
                <a:latin typeface="Verdana" panose="020B0604030504040204" pitchFamily="34" charset="0"/>
              </a:rPr>
              <a:t>o página web de la revista a la cual se enviará el trabajo para </a:t>
            </a:r>
            <a:r>
              <a:rPr lang="es-ES" sz="2000" dirty="0" smtClean="0">
                <a:latin typeface="Verdana" panose="020B0604030504040204" pitchFamily="34" charset="0"/>
              </a:rPr>
              <a:t>instrucciones específicas </a:t>
            </a:r>
            <a:r>
              <a:rPr lang="es-ES" sz="2000" dirty="0">
                <a:latin typeface="Verdana" panose="020B0604030504040204" pitchFamily="34" charset="0"/>
              </a:rPr>
              <a:t>para cada publicación. Actualmente, es un estándar que las revistas </a:t>
            </a:r>
            <a:r>
              <a:rPr lang="es-ES" sz="2000" dirty="0" smtClean="0">
                <a:latin typeface="Verdana" panose="020B0604030504040204" pitchFamily="34" charset="0"/>
              </a:rPr>
              <a:t>soliciten resumen </a:t>
            </a:r>
            <a:r>
              <a:rPr lang="es-ES" sz="2000" dirty="0">
                <a:latin typeface="Verdana" panose="020B0604030504040204" pitchFamily="34" charset="0"/>
              </a:rPr>
              <a:t>-así como el título y palabras clave- en idioma inglés además del </a:t>
            </a:r>
            <a:r>
              <a:rPr lang="es-ES" sz="2000" dirty="0" smtClean="0">
                <a:latin typeface="Verdana" panose="020B0604030504040204" pitchFamily="34" charset="0"/>
              </a:rPr>
              <a:t>idioma original</a:t>
            </a:r>
            <a:r>
              <a:rPr lang="es-ES" sz="2000" dirty="0"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es-ES" sz="2000" dirty="0">
                <a:latin typeface="Verdana" panose="020B0604030504040204" pitchFamily="34" charset="0"/>
              </a:rPr>
              <a:t>La mayoría de la gente tiene el primer contacto con un artículo a través del </a:t>
            </a:r>
            <a:r>
              <a:rPr lang="es-ES" sz="2000" dirty="0" smtClean="0">
                <a:latin typeface="Verdana" panose="020B0604030504040204" pitchFamily="34" charset="0"/>
              </a:rPr>
              <a:t>resumen, generalmente </a:t>
            </a:r>
            <a:r>
              <a:rPr lang="es-ES" sz="2000" dirty="0">
                <a:latin typeface="Verdana" panose="020B0604030504040204" pitchFamily="34" charset="0"/>
              </a:rPr>
              <a:t>en comparación con los resúmenes de otros trabajos durante el proceso </a:t>
            </a:r>
            <a:r>
              <a:rPr lang="es-ES" sz="2000" dirty="0" smtClean="0">
                <a:latin typeface="Verdana" panose="020B0604030504040204" pitchFamily="34" charset="0"/>
              </a:rPr>
              <a:t>de revisión </a:t>
            </a:r>
            <a:r>
              <a:rPr lang="es-ES" sz="2000" dirty="0">
                <a:latin typeface="Verdana" panose="020B0604030504040204" pitchFamily="34" charset="0"/>
              </a:rPr>
              <a:t>de la literatura o el estado del arte. En ese proceso, la elección de leer o no </a:t>
            </a:r>
            <a:r>
              <a:rPr lang="es-ES" sz="2000" dirty="0" smtClean="0">
                <a:latin typeface="Verdana" panose="020B0604030504040204" pitchFamily="34" charset="0"/>
              </a:rPr>
              <a:t>el artículo </a:t>
            </a:r>
            <a:r>
              <a:rPr lang="es-ES" sz="2000" dirty="0">
                <a:latin typeface="Verdana" panose="020B0604030504040204" pitchFamily="34" charset="0"/>
              </a:rPr>
              <a:t>completo suele estar hecha por una evaluación del resumen.</a:t>
            </a:r>
            <a:endParaRPr lang="es-E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69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0742" y="406437"/>
            <a:ext cx="114296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Verdana" panose="020B0604030504040204" pitchFamily="34" charset="0"/>
              </a:rPr>
              <a:t>Un buen resumen debe ser</a:t>
            </a:r>
            <a:r>
              <a:rPr lang="es-ES" sz="2000" dirty="0" smtClean="0">
                <a:latin typeface="Verdana" panose="020B0604030504040204" pitchFamily="34" charset="0"/>
              </a:rPr>
              <a:t>:</a:t>
            </a:r>
          </a:p>
          <a:p>
            <a:endParaRPr lang="es-ES" sz="800" dirty="0">
              <a:latin typeface="Verdana" panose="020B0604030504040204" pitchFamily="34" charset="0"/>
            </a:endParaRPr>
          </a:p>
          <a:p>
            <a:r>
              <a:rPr lang="es-ES" sz="2000" b="1" dirty="0">
                <a:latin typeface="Verdana" panose="020B0604030504040204" pitchFamily="34" charset="0"/>
              </a:rPr>
              <a:t>Preciso. </a:t>
            </a:r>
            <a:r>
              <a:rPr lang="es-ES" sz="2000" dirty="0">
                <a:latin typeface="Verdana" panose="020B0604030504040204" pitchFamily="34" charset="0"/>
              </a:rPr>
              <a:t>El resumen debe reflejar correcta y precisamente el contenido y propósito </a:t>
            </a:r>
            <a:r>
              <a:rPr lang="es-ES" sz="2000" dirty="0" smtClean="0">
                <a:latin typeface="Verdana" panose="020B0604030504040204" pitchFamily="34" charset="0"/>
              </a:rPr>
              <a:t>del artículo</a:t>
            </a:r>
            <a:r>
              <a:rPr lang="es-ES" sz="2000" dirty="0">
                <a:latin typeface="Verdana" panose="020B0604030504040204" pitchFamily="34" charset="0"/>
              </a:rPr>
              <a:t>.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530260" y="1545210"/>
            <a:ext cx="113306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No se debe incluir información que no figure en el cuerpo principal del artículo.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Si el estudio extiende o replica investigaciones previas, debe ser mencionado en </a:t>
            </a:r>
            <a:r>
              <a:rPr lang="es-ES" sz="2000" dirty="0" smtClean="0">
                <a:latin typeface="Verdana" panose="020B0604030504040204" pitchFamily="34" charset="0"/>
              </a:rPr>
              <a:t>el artículo </a:t>
            </a:r>
            <a:r>
              <a:rPr lang="es-ES" sz="2000" dirty="0">
                <a:latin typeface="Verdana" panose="020B0604030504040204" pitchFamily="34" charset="0"/>
              </a:rPr>
              <a:t>citando el apellido del autor y el año de la investigación referida</a:t>
            </a:r>
            <a:r>
              <a:rPr lang="es-ES" sz="2000" dirty="0" smtClean="0">
                <a:latin typeface="Verdana" panose="020B0604030504040204" pitchFamily="34" charset="0"/>
              </a:rPr>
              <a:t>.</a:t>
            </a:r>
          </a:p>
          <a:p>
            <a:pPr algn="just"/>
            <a:endParaRPr lang="es-ES" sz="800" dirty="0">
              <a:latin typeface="Verdana" panose="020B0604030504040204" pitchFamily="34" charset="0"/>
            </a:endParaRPr>
          </a:p>
          <a:p>
            <a:pPr algn="just"/>
            <a:r>
              <a:rPr lang="es-ES" sz="2000" b="1" dirty="0">
                <a:latin typeface="Verdana" panose="020B0604030504040204" pitchFamily="34" charset="0"/>
              </a:rPr>
              <a:t>No evaluativo. </a:t>
            </a:r>
            <a:r>
              <a:rPr lang="es-ES" sz="2000" dirty="0">
                <a:latin typeface="Verdana" panose="020B0604030504040204" pitchFamily="34" charset="0"/>
              </a:rPr>
              <a:t>El resumen debe reportar y no evaluar.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No se debe comentar o agregar información a lo que figura en el cuerpo principal del</a:t>
            </a:r>
          </a:p>
          <a:p>
            <a:pPr algn="just"/>
            <a:r>
              <a:rPr lang="es-ES" sz="2000" dirty="0">
                <a:latin typeface="Verdana" panose="020B0604030504040204" pitchFamily="34" charset="0"/>
              </a:rPr>
              <a:t>artículo</a:t>
            </a:r>
            <a:r>
              <a:rPr lang="es-ES" sz="2000" dirty="0" smtClean="0">
                <a:latin typeface="Verdana" panose="020B0604030504040204" pitchFamily="34" charset="0"/>
              </a:rPr>
              <a:t>.</a:t>
            </a:r>
          </a:p>
          <a:p>
            <a:pPr algn="just"/>
            <a:endParaRPr lang="es-ES" sz="800" dirty="0">
              <a:latin typeface="Verdana" panose="020B0604030504040204" pitchFamily="34" charset="0"/>
            </a:endParaRPr>
          </a:p>
          <a:p>
            <a:pPr algn="just"/>
            <a:r>
              <a:rPr lang="es-ES" sz="2000" b="1" dirty="0">
                <a:latin typeface="Verdana" panose="020B0604030504040204" pitchFamily="34" charset="0"/>
              </a:rPr>
              <a:t>Coherente y legible</a:t>
            </a:r>
            <a:r>
              <a:rPr lang="es-ES" sz="2000" dirty="0">
                <a:latin typeface="Verdana" panose="020B0604030504040204" pitchFamily="34" charset="0"/>
              </a:rPr>
              <a:t>. El resumen debe ser escrito en un lenguaje claro y conciso.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Se deben utilizar verbos en lugar de sustantivos equivalentes.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Se recomienda utilizar la voz activa en lugar de voz pasiva (por ejemplo, "Los </a:t>
            </a:r>
            <a:r>
              <a:rPr lang="es-ES" sz="2000" dirty="0" smtClean="0">
                <a:latin typeface="Verdana" panose="020B0604030504040204" pitchFamily="34" charset="0"/>
              </a:rPr>
              <a:t>autores presentaron </a:t>
            </a:r>
            <a:r>
              <a:rPr lang="es-ES" sz="2000" dirty="0">
                <a:latin typeface="Verdana" panose="020B0604030504040204" pitchFamily="34" charset="0"/>
              </a:rPr>
              <a:t>el resultado" en lugar de "los resultados fueron presentados").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Se recomienda asimismo utilizar un tiempo presente para describir </a:t>
            </a:r>
            <a:r>
              <a:rPr lang="es-ES" sz="2000" dirty="0" smtClean="0">
                <a:latin typeface="Verdana" panose="020B0604030504040204" pitchFamily="34" charset="0"/>
              </a:rPr>
              <a:t>conclusiones derivadas </a:t>
            </a:r>
            <a:r>
              <a:rPr lang="es-ES" sz="2000" dirty="0">
                <a:latin typeface="Verdana" panose="020B0604030504040204" pitchFamily="34" charset="0"/>
              </a:rPr>
              <a:t>o resultados cuya aplicabilidad continúe.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Se debe usar el tiempo pasado para designar variables manipuladas o resultados</a:t>
            </a:r>
          </a:p>
          <a:p>
            <a:pPr algn="just"/>
            <a:r>
              <a:rPr lang="es-ES" sz="2000" dirty="0">
                <a:latin typeface="Verdana" panose="020B0604030504040204" pitchFamily="34" charset="0"/>
              </a:rPr>
              <a:t>medidos.</a:t>
            </a:r>
            <a:endParaRPr lang="es-ES" sz="2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95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4900" y="561519"/>
            <a:ext cx="96869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Verdana" panose="020B0604030504040204" pitchFamily="34" charset="0"/>
              </a:rPr>
              <a:t>¿POR QUÉ ES ÚTIL UN ESTILO COMÚN PARA ESCRIBIR ARTÍCULOS CIENTÍFICOS?</a:t>
            </a:r>
          </a:p>
          <a:p>
            <a:pPr algn="just"/>
            <a:endParaRPr lang="es-ES" sz="800" dirty="0" smtClean="0">
              <a:latin typeface="Verdana" panose="020B0604030504040204" pitchFamily="34" charset="0"/>
            </a:endParaRPr>
          </a:p>
          <a:p>
            <a:pPr algn="just"/>
            <a:r>
              <a:rPr lang="es-ES" sz="2400" dirty="0" smtClean="0">
                <a:latin typeface="Verdana" panose="020B0604030504040204" pitchFamily="34" charset="0"/>
              </a:rPr>
              <a:t>La </a:t>
            </a:r>
            <a:r>
              <a:rPr lang="es-ES" sz="2400" dirty="0">
                <a:latin typeface="Verdana" panose="020B0604030504040204" pitchFamily="34" charset="0"/>
              </a:rPr>
              <a:t>redacción de textos que den cuenta de una </a:t>
            </a:r>
            <a:r>
              <a:rPr lang="es-ES" sz="2400" dirty="0" smtClean="0">
                <a:latin typeface="Verdana" panose="020B0604030504040204" pitchFamily="34" charset="0"/>
              </a:rPr>
              <a:t>investigación </a:t>
            </a:r>
            <a:r>
              <a:rPr lang="es-ES" sz="2400" dirty="0">
                <a:latin typeface="Verdana" panose="020B0604030504040204" pitchFamily="34" charset="0"/>
              </a:rPr>
              <a:t>científica constituye una tarea fundamental de todo proceso de </a:t>
            </a:r>
            <a:r>
              <a:rPr lang="es-ES" sz="2400" dirty="0" smtClean="0">
                <a:latin typeface="Verdana" panose="020B0604030504040204" pitchFamily="34" charset="0"/>
              </a:rPr>
              <a:t>investigación. </a:t>
            </a:r>
            <a:r>
              <a:rPr lang="es-ES" sz="2400" dirty="0">
                <a:latin typeface="Verdana" panose="020B0604030504040204" pitchFamily="34" charset="0"/>
              </a:rPr>
              <a:t>En este sentido, un formato común funciona como medio de comunicación que nos permite comprender y aprovechar el trabajo de colegas de diferentes lugares del </a:t>
            </a:r>
            <a:r>
              <a:rPr lang="es-ES" sz="2400" dirty="0" smtClean="0">
                <a:latin typeface="Verdana" panose="020B0604030504040204" pitchFamily="34" charset="0"/>
              </a:rPr>
              <a:t>planeta. </a:t>
            </a:r>
            <a:r>
              <a:rPr lang="es-ES" sz="2400" dirty="0">
                <a:latin typeface="Verdana" panose="020B0604030504040204" pitchFamily="34" charset="0"/>
              </a:rPr>
              <a:t>Por ello es que la demanda de un estilo de escritura y citación de bibliografía, redunda en un beneficio para </a:t>
            </a:r>
            <a:r>
              <a:rPr lang="es-ES" sz="2400" dirty="0" smtClean="0">
                <a:latin typeface="Verdana" panose="020B0604030504040204" pitchFamily="34" charset="0"/>
              </a:rPr>
              <a:t>todos, </a:t>
            </a:r>
            <a:r>
              <a:rPr lang="es-ES" sz="2400" dirty="0">
                <a:latin typeface="Verdana" panose="020B0604030504040204" pitchFamily="34" charset="0"/>
              </a:rPr>
              <a:t>por su practicidad. De lo contrario nos encontraríamos en una torre de Babel, ya que podrían existir tantos modos de escribir y citar como </a:t>
            </a:r>
            <a:r>
              <a:rPr lang="es-ES" sz="2400" dirty="0" smtClean="0">
                <a:latin typeface="Verdana" panose="020B0604030504040204" pitchFamily="34" charset="0"/>
              </a:rPr>
              <a:t>investigadores. </a:t>
            </a:r>
            <a:endParaRPr lang="es-ES" sz="2400" dirty="0">
              <a:latin typeface="Verdana" panose="020B060403050404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5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8153" y="1720840"/>
            <a:ext cx="10996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Conciso. </a:t>
            </a:r>
            <a:r>
              <a:rPr lang="es-ES" sz="2400" dirty="0">
                <a:latin typeface="Verdana" panose="020B0604030504040204" pitchFamily="34" charset="0"/>
              </a:rPr>
              <a:t>El resumen debe ser breve y cada una de las oraciones debe ser lo </a:t>
            </a:r>
            <a:r>
              <a:rPr lang="es-ES" sz="2400" dirty="0" smtClean="0">
                <a:latin typeface="Verdana" panose="020B0604030504040204" pitchFamily="34" charset="0"/>
              </a:rPr>
              <a:t>más informativa </a:t>
            </a:r>
            <a:r>
              <a:rPr lang="es-ES" sz="2400" dirty="0">
                <a:latin typeface="Verdana" panose="020B0604030504040204" pitchFamily="34" charset="0"/>
              </a:rPr>
              <a:t>posible.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Debe comenzarse con los puntos más importantes.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No se debe desperdiciar espacio repitiendo el título.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El resumen debe contener los 4 o 5 conceptos más importantes.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Se recomienda incluir en el resumen las palabras específicas que los lectores </a:t>
            </a:r>
            <a:r>
              <a:rPr lang="es-ES" sz="2400" dirty="0" smtClean="0">
                <a:latin typeface="Verdana" panose="020B0604030504040204" pitchFamily="34" charset="0"/>
              </a:rPr>
              <a:t>podrían utilizar </a:t>
            </a:r>
            <a:r>
              <a:rPr lang="es-ES" sz="2400" dirty="0">
                <a:latin typeface="Verdana" panose="020B0604030504040204" pitchFamily="34" charset="0"/>
              </a:rPr>
              <a:t>en sus búsquedas electrónicas.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0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5029" y="1116860"/>
            <a:ext cx="1148963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¿Qué información incluir en el resumen por tipo de artículo</a:t>
            </a:r>
            <a:r>
              <a:rPr lang="es-ES" sz="2400" b="1" dirty="0" smtClean="0">
                <a:latin typeface="Verdana" panose="020B0604030504040204" pitchFamily="34" charset="0"/>
              </a:rPr>
              <a:t>?</a:t>
            </a:r>
          </a:p>
          <a:p>
            <a:pPr algn="just"/>
            <a:endParaRPr lang="es-ES" sz="2400" b="1" dirty="0">
              <a:latin typeface="Verdana" panose="020B0604030504040204" pitchFamily="34" charset="0"/>
            </a:endParaRPr>
          </a:p>
          <a:p>
            <a:pPr algn="just"/>
            <a:r>
              <a:rPr lang="es-ES" sz="2400" b="1" dirty="0">
                <a:latin typeface="Verdana" panose="020B0604030504040204" pitchFamily="34" charset="0"/>
              </a:rPr>
              <a:t>Artículo de investigación </a:t>
            </a:r>
            <a:r>
              <a:rPr lang="es-ES" sz="2400" b="1" dirty="0" smtClean="0">
                <a:latin typeface="Verdana" panose="020B0604030504040204" pitchFamily="34" charset="0"/>
              </a:rPr>
              <a:t>empírica</a:t>
            </a:r>
          </a:p>
          <a:p>
            <a:pPr algn="just"/>
            <a:endParaRPr lang="es-ES" sz="800" b="1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El problema a investigar, si es posible en una oración.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Los individuos participantes, especificando </a:t>
            </a:r>
            <a:r>
              <a:rPr lang="es-ES" sz="2400" dirty="0" smtClean="0">
                <a:latin typeface="Verdana" panose="020B0604030504040204" pitchFamily="34" charset="0"/>
              </a:rPr>
              <a:t>características </a:t>
            </a:r>
            <a:r>
              <a:rPr lang="es-ES" sz="2400" dirty="0">
                <a:latin typeface="Verdana" panose="020B0604030504040204" pitchFamily="34" charset="0"/>
              </a:rPr>
              <a:t>pertinentes como la edad, </a:t>
            </a:r>
            <a:r>
              <a:rPr lang="es-ES" sz="2400" dirty="0" smtClean="0">
                <a:latin typeface="Verdana" panose="020B0604030504040204" pitchFamily="34" charset="0"/>
              </a:rPr>
              <a:t>el sexo</a:t>
            </a:r>
            <a:r>
              <a:rPr lang="es-ES" sz="2400" dirty="0">
                <a:latin typeface="Verdana" panose="020B0604030504040204" pitchFamily="34" charset="0"/>
              </a:rPr>
              <a:t>, la etnia o raza. En investigación animal se debe incluir género y especie.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Las características esenciales del método utilizado; </a:t>
            </a:r>
            <a:r>
              <a:rPr lang="es-ES" sz="2400" dirty="0" smtClean="0">
                <a:latin typeface="Verdana" panose="020B0604030504040204" pitchFamily="34" charset="0"/>
              </a:rPr>
              <a:t>particularmente, aquellas frecuentemente </a:t>
            </a:r>
            <a:r>
              <a:rPr lang="es-ES" sz="2400" dirty="0">
                <a:latin typeface="Verdana" panose="020B0604030504040204" pitchFamily="34" charset="0"/>
              </a:rPr>
              <a:t>utilizadas en las búsquedas electrónicas.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Los resultados básicos, incluyendo el tamaño del efecto, intervalos de confianza </a:t>
            </a:r>
            <a:r>
              <a:rPr lang="es-ES" sz="2400" dirty="0" smtClean="0">
                <a:latin typeface="Verdana" panose="020B0604030504040204" pitchFamily="34" charset="0"/>
              </a:rPr>
              <a:t>y/o niveles </a:t>
            </a:r>
            <a:r>
              <a:rPr lang="es-ES" sz="2400" dirty="0">
                <a:latin typeface="Verdana" panose="020B0604030504040204" pitchFamily="34" charset="0"/>
              </a:rPr>
              <a:t>de significación estadística.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Las conclusiones y las </a:t>
            </a:r>
            <a:r>
              <a:rPr lang="es-ES" sz="2400" dirty="0" smtClean="0">
                <a:latin typeface="Verdana" panose="020B0604030504040204" pitchFamily="34" charset="0"/>
              </a:rPr>
              <a:t>implicaciones </a:t>
            </a:r>
            <a:r>
              <a:rPr lang="es-ES" sz="2400" dirty="0">
                <a:latin typeface="Verdana" panose="020B0604030504040204" pitchFamily="34" charset="0"/>
              </a:rPr>
              <a:t>o aplicaciones.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966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2738" y="821046"/>
            <a:ext cx="110205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Verdana" panose="020B0604030504040204" pitchFamily="34" charset="0"/>
              </a:rPr>
              <a:t>Artículo de revisión o meta-análisis</a:t>
            </a:r>
          </a:p>
          <a:p>
            <a:r>
              <a:rPr lang="es-ES" sz="2400" dirty="0" smtClean="0">
                <a:latin typeface="SymbolMT"/>
              </a:rPr>
              <a:t> </a:t>
            </a:r>
            <a:r>
              <a:rPr lang="es-ES" sz="2400" dirty="0" smtClean="0">
                <a:latin typeface="Verdana" panose="020B0604030504040204" pitchFamily="34" charset="0"/>
              </a:rPr>
              <a:t>El problema o relaciones investigadas.</a:t>
            </a:r>
          </a:p>
          <a:p>
            <a:r>
              <a:rPr lang="es-ES" sz="2400" dirty="0" smtClean="0">
                <a:latin typeface="SymbolMT"/>
              </a:rPr>
              <a:t> </a:t>
            </a:r>
            <a:r>
              <a:rPr lang="es-ES" sz="2400" dirty="0" smtClean="0">
                <a:latin typeface="Verdana" panose="020B0604030504040204" pitchFamily="34" charset="0"/>
              </a:rPr>
              <a:t>Criterio de elegibilidad del estudio.</a:t>
            </a:r>
          </a:p>
          <a:p>
            <a:r>
              <a:rPr lang="es-ES" sz="2400" dirty="0" smtClean="0">
                <a:latin typeface="SymbolMT"/>
              </a:rPr>
              <a:t> </a:t>
            </a:r>
            <a:r>
              <a:rPr lang="es-ES" sz="2400" dirty="0" smtClean="0">
                <a:latin typeface="Verdana" panose="020B0604030504040204" pitchFamily="34" charset="0"/>
              </a:rPr>
              <a:t>Tipos de participantes incluidos en estudios primarios.</a:t>
            </a:r>
          </a:p>
          <a:p>
            <a:r>
              <a:rPr lang="es-ES" sz="2400" dirty="0" smtClean="0">
                <a:latin typeface="SymbolMT"/>
              </a:rPr>
              <a:t> </a:t>
            </a:r>
            <a:r>
              <a:rPr lang="es-ES" sz="2400" dirty="0" smtClean="0">
                <a:latin typeface="Verdana" panose="020B0604030504040204" pitchFamily="34" charset="0"/>
              </a:rPr>
              <a:t>Resultados principales (incluyendo los tamaños del efecto más importantes) y cualquier moderador de estos tamaños del efecto.</a:t>
            </a:r>
          </a:p>
          <a:p>
            <a:r>
              <a:rPr lang="es-ES" sz="2400" dirty="0" smtClean="0">
                <a:latin typeface="SymbolMT"/>
              </a:rPr>
              <a:t> </a:t>
            </a:r>
            <a:r>
              <a:rPr lang="es-ES" sz="2400" dirty="0" smtClean="0">
                <a:latin typeface="Verdana" panose="020B0604030504040204" pitchFamily="34" charset="0"/>
              </a:rPr>
              <a:t>Conclusiones (incluyendo limitaciones).</a:t>
            </a:r>
          </a:p>
          <a:p>
            <a:r>
              <a:rPr lang="es-ES" sz="2400" dirty="0" smtClean="0">
                <a:latin typeface="SymbolMT"/>
              </a:rPr>
              <a:t> </a:t>
            </a:r>
            <a:r>
              <a:rPr lang="es-ES" sz="2400" dirty="0" smtClean="0">
                <a:latin typeface="Verdana" panose="020B0604030504040204" pitchFamily="34" charset="0"/>
              </a:rPr>
              <a:t>Implicaciones para la teoría, políticas o prácticas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601850" y="4049086"/>
            <a:ext cx="110841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</a:rPr>
              <a:t>Artículo teórico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Una explicación del funcionamiento del modelo o la teoría y/o los principios en </a:t>
            </a:r>
            <a:r>
              <a:rPr lang="es-ES" sz="2400" dirty="0" smtClean="0">
                <a:latin typeface="Verdana" panose="020B0604030504040204" pitchFamily="34" charset="0"/>
              </a:rPr>
              <a:t>los cuales </a:t>
            </a:r>
            <a:r>
              <a:rPr lang="es-ES" sz="2400" dirty="0">
                <a:latin typeface="Verdana" panose="020B0604030504040204" pitchFamily="34" charset="0"/>
              </a:rPr>
              <a:t>se basa.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A qué fenómenos la teoría o el modelo contribuye y conexiones con </a:t>
            </a:r>
            <a:r>
              <a:rPr lang="es-ES" sz="2400" dirty="0" smtClean="0">
                <a:latin typeface="Verdana" panose="020B0604030504040204" pitchFamily="34" charset="0"/>
              </a:rPr>
              <a:t>resultados empíricos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3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4293" y="896541"/>
            <a:ext cx="106786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</a:rPr>
              <a:t>Artículo metodológico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 clase general de métodos discutidos.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Lo esencial del método propuesto.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El rango de aplicación del método propuesto.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En el caso de procedimientos estadísticos, algunas de sus características </a:t>
            </a:r>
            <a:r>
              <a:rPr lang="es-ES" sz="2400" dirty="0" smtClean="0">
                <a:latin typeface="Verdana" panose="020B0604030504040204" pitchFamily="34" charset="0"/>
              </a:rPr>
              <a:t>esenciales, como </a:t>
            </a:r>
            <a:r>
              <a:rPr lang="es-ES" sz="2400" dirty="0">
                <a:latin typeface="Verdana" panose="020B0604030504040204" pitchFamily="34" charset="0"/>
              </a:rPr>
              <a:t>la robustez</a:t>
            </a:r>
            <a:r>
              <a:rPr lang="es-ES" sz="2400" dirty="0" smtClean="0">
                <a:latin typeface="Verdana" panose="020B0604030504040204" pitchFamily="34" charset="0"/>
              </a:rPr>
              <a:t>.</a:t>
            </a:r>
          </a:p>
          <a:p>
            <a:endParaRPr lang="es-ES" sz="2400" b="1" dirty="0">
              <a:latin typeface="Verdana" panose="020B0604030504040204" pitchFamily="34" charset="0"/>
            </a:endParaRPr>
          </a:p>
          <a:p>
            <a:r>
              <a:rPr lang="es-ES" sz="2400" b="1" dirty="0" smtClean="0">
                <a:latin typeface="Verdana" panose="020B0604030504040204" pitchFamily="34" charset="0"/>
              </a:rPr>
              <a:t>Estudio </a:t>
            </a:r>
            <a:r>
              <a:rPr lang="es-ES" sz="2400" b="1" dirty="0">
                <a:latin typeface="Verdana" panose="020B0604030504040204" pitchFamily="34" charset="0"/>
              </a:rPr>
              <a:t>de caso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Características relevantes del individuo, grupo, comunidad u organización presentada.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 naturaleza o solución al problema ilustrado por el </a:t>
            </a:r>
            <a:r>
              <a:rPr lang="es-ES" sz="2400" dirty="0" smtClean="0">
                <a:latin typeface="Verdana" panose="020B0604030504040204" pitchFamily="34" charset="0"/>
              </a:rPr>
              <a:t>caso propuesto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Interrogantes para futuras investigaciones.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80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1742" y="211401"/>
            <a:ext cx="481340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000000"/>
                </a:solidFill>
                <a:latin typeface="Verdana" panose="020B0604030504040204" pitchFamily="34" charset="0"/>
              </a:rPr>
              <a:t>TERCERA PÁGINA Y SIGUIENTES</a:t>
            </a:r>
            <a:r>
              <a:rPr lang="es-ES" sz="3200" b="1" dirty="0">
                <a:solidFill>
                  <a:srgbClr val="FFFFFF"/>
                </a:solidFill>
                <a:latin typeface="Verdana" panose="020B0604030504040204" pitchFamily="34" charset="0"/>
              </a:rPr>
              <a:t>-</a:t>
            </a:r>
            <a:r>
              <a:rPr lang="es-ES" sz="32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---------------</a:t>
            </a:r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</a:rPr>
              <a:t>La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tercera página y las siguientes comienzan ya con el contenido del </a:t>
            </a:r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</a:rPr>
              <a:t>trabajo propiamente 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dicho, que se inicia con la Introducción, continúa con la </a:t>
            </a:r>
            <a:r>
              <a:rPr lang="es-ES" dirty="0" smtClean="0">
                <a:solidFill>
                  <a:srgbClr val="000000"/>
                </a:solidFill>
                <a:latin typeface="Verdana" panose="020B0604030504040204" pitchFamily="34" charset="0"/>
              </a:rPr>
              <a:t>sección metodológica</a:t>
            </a: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</a:rPr>
              <a:t>, los resultados y la discusión, y finaliza con las referencias y notas.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1742" y="3956131"/>
            <a:ext cx="4765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Verdana" panose="020B0604030504040204" pitchFamily="34" charset="0"/>
              </a:rPr>
              <a:t>Los artículos comienzan con una introducción que presenta el problema abordado </a:t>
            </a:r>
            <a:r>
              <a:rPr lang="es-ES" dirty="0" smtClean="0">
                <a:latin typeface="Verdana" panose="020B0604030504040204" pitchFamily="34" charset="0"/>
              </a:rPr>
              <a:t>y describe </a:t>
            </a:r>
            <a:r>
              <a:rPr lang="es-ES" dirty="0">
                <a:latin typeface="Verdana" panose="020B0604030504040204" pitchFamily="34" charset="0"/>
              </a:rPr>
              <a:t>las estrategias de investigación. Debido a que </a:t>
            </a:r>
            <a:r>
              <a:rPr lang="es-ES" dirty="0" smtClean="0">
                <a:latin typeface="Verdana" panose="020B0604030504040204" pitchFamily="34" charset="0"/>
              </a:rPr>
              <a:t>la introducción </a:t>
            </a:r>
            <a:r>
              <a:rPr lang="es-ES" dirty="0">
                <a:latin typeface="Verdana" panose="020B0604030504040204" pitchFamily="34" charset="0"/>
              </a:rPr>
              <a:t>está </a:t>
            </a:r>
            <a:r>
              <a:rPr lang="es-ES" dirty="0" smtClean="0">
                <a:latin typeface="Verdana" panose="020B0604030504040204" pitchFamily="34" charset="0"/>
              </a:rPr>
              <a:t>claramente identificada </a:t>
            </a:r>
            <a:r>
              <a:rPr lang="es-ES" dirty="0">
                <a:latin typeface="Verdana" panose="020B0604030504040204" pitchFamily="34" charset="0"/>
              </a:rPr>
              <a:t>por su posición en el artículo, no es necesario incluir el título </a:t>
            </a:r>
            <a:r>
              <a:rPr lang="es-ES" i="1" dirty="0">
                <a:latin typeface="Verdana" panose="020B0604030504040204" pitchFamily="34" charset="0"/>
              </a:rPr>
              <a:t>Introducción</a:t>
            </a:r>
            <a:r>
              <a:rPr lang="es-ES" dirty="0">
                <a:latin typeface="Verdana" panose="020B0604030504040204" pitchFamily="34" charset="0"/>
              </a:rPr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679" y="296395"/>
            <a:ext cx="6916295" cy="6293319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57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1820" y="770531"/>
            <a:ext cx="106626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Antes de escribir la introducción pueden considerarse las siguientes preguntas: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¿Por qué es importante el problema?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¿Cómo se relaciona el trabajo con investigaciones o trabajos previos en el área? </a:t>
            </a:r>
            <a:r>
              <a:rPr lang="es-ES" sz="2400" dirty="0" smtClean="0">
                <a:latin typeface="Verdana" panose="020B0604030504040204" pitchFamily="34" charset="0"/>
              </a:rPr>
              <a:t>Si otros </a:t>
            </a:r>
            <a:r>
              <a:rPr lang="es-ES" sz="2400" dirty="0">
                <a:latin typeface="Verdana" panose="020B0604030504040204" pitchFamily="34" charset="0"/>
              </a:rPr>
              <a:t>aspectos de este estudio fueron abordados previamente, ¿en qué difiere o </a:t>
            </a:r>
            <a:r>
              <a:rPr lang="es-ES" sz="2400" dirty="0" smtClean="0">
                <a:latin typeface="Verdana" panose="020B0604030504040204" pitchFamily="34" charset="0"/>
              </a:rPr>
              <a:t>qué agrega </a:t>
            </a:r>
            <a:r>
              <a:rPr lang="es-ES" sz="2400" dirty="0">
                <a:latin typeface="Verdana" panose="020B0604030504040204" pitchFamily="34" charset="0"/>
              </a:rPr>
              <a:t>este artículo?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¿Cuáles son las hipótesis primarias, secundarias y objetivos del estudio?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¿Cuáles son los vínculos con la teoría (si los hubiese)?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¿Cómo se relacionan las hipótesis y el diseño de la investigación?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¿Cuáles son las implicancias teóricas y prácticas del trabajo?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Una buena introducción responde las preguntas anteriormente listadas en unas </a:t>
            </a:r>
            <a:r>
              <a:rPr lang="es-ES" sz="2400" dirty="0" smtClean="0">
                <a:latin typeface="Verdana" panose="020B0604030504040204" pitchFamily="34" charset="0"/>
              </a:rPr>
              <a:t>pocas páginas</a:t>
            </a:r>
            <a:r>
              <a:rPr lang="es-ES" sz="2400" dirty="0">
                <a:latin typeface="Verdana" panose="020B0604030504040204" pitchFamily="34" charset="0"/>
              </a:rPr>
              <a:t>, resumiendo argumentos relevantes y evidencias actuales, dándole al lector </a:t>
            </a:r>
            <a:r>
              <a:rPr lang="es-ES" sz="2400" dirty="0" smtClean="0">
                <a:latin typeface="Verdana" panose="020B0604030504040204" pitchFamily="34" charset="0"/>
              </a:rPr>
              <a:t>una clara </a:t>
            </a:r>
            <a:r>
              <a:rPr lang="es-ES" sz="2400" dirty="0">
                <a:latin typeface="Verdana" panose="020B0604030504040204" pitchFamily="34" charset="0"/>
              </a:rPr>
              <a:t>noción de qué se trabajó y por qué.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99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0962" y="247229"/>
            <a:ext cx="11266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Explorar la importancia del problema. </a:t>
            </a:r>
            <a:r>
              <a:rPr lang="es-ES" sz="2400" dirty="0">
                <a:latin typeface="Verdana" panose="020B0604030504040204" pitchFamily="34" charset="0"/>
              </a:rPr>
              <a:t>Es importante remarcar por qué el </a:t>
            </a:r>
            <a:r>
              <a:rPr lang="es-ES" sz="2400" dirty="0" smtClean="0">
                <a:latin typeface="Verdana" panose="020B0604030504040204" pitchFamily="34" charset="0"/>
              </a:rPr>
              <a:t>problema requiere </a:t>
            </a:r>
            <a:r>
              <a:rPr lang="es-ES" sz="2400" dirty="0">
                <a:latin typeface="Verdana" panose="020B0604030504040204" pitchFamily="34" charset="0"/>
              </a:rPr>
              <a:t>investigación. Para la investigación básica, la importancia puede ser la </a:t>
            </a:r>
            <a:r>
              <a:rPr lang="es-ES" sz="2400" dirty="0" smtClean="0">
                <a:latin typeface="Verdana" panose="020B0604030504040204" pitchFamily="34" charset="0"/>
              </a:rPr>
              <a:t>necesidad de </a:t>
            </a:r>
            <a:r>
              <a:rPr lang="es-ES" sz="2400" dirty="0">
                <a:latin typeface="Verdana" panose="020B0604030504040204" pitchFamily="34" charset="0"/>
              </a:rPr>
              <a:t>resolver inconsistencias en resultados de investigaciones anteriores y/o extender </a:t>
            </a:r>
            <a:r>
              <a:rPr lang="es-ES" sz="2400" dirty="0" smtClean="0">
                <a:latin typeface="Verdana" panose="020B0604030504040204" pitchFamily="34" charset="0"/>
              </a:rPr>
              <a:t>el alcance </a:t>
            </a:r>
            <a:r>
              <a:rPr lang="es-ES" sz="2400" dirty="0">
                <a:latin typeface="Verdana" panose="020B0604030504040204" pitchFamily="34" charset="0"/>
              </a:rPr>
              <a:t>de una formulación teórica. Para la investigación aplicada, </a:t>
            </a:r>
            <a:r>
              <a:rPr lang="es-ES" sz="2400" dirty="0" smtClean="0">
                <a:latin typeface="Verdana" panose="020B0604030504040204" pitchFamily="34" charset="0"/>
              </a:rPr>
              <a:t>la importancia puede recaer </a:t>
            </a:r>
            <a:r>
              <a:rPr lang="es-ES" sz="2400" dirty="0">
                <a:latin typeface="Verdana" panose="020B0604030504040204" pitchFamily="34" charset="0"/>
              </a:rPr>
              <a:t>en la necesidad de resolver un problema </a:t>
            </a:r>
            <a:r>
              <a:rPr lang="es-ES" sz="2400" dirty="0" smtClean="0">
                <a:latin typeface="Verdana" panose="020B0604030504040204" pitchFamily="34" charset="0"/>
              </a:rPr>
              <a:t>social. Cuando el </a:t>
            </a:r>
            <a:r>
              <a:rPr lang="es-ES" sz="2400" dirty="0">
                <a:latin typeface="Verdana" panose="020B0604030504040204" pitchFamily="34" charset="0"/>
              </a:rPr>
              <a:t>trabajo aborda un tema </a:t>
            </a:r>
            <a:r>
              <a:rPr lang="es-ES" sz="2400" dirty="0" smtClean="0">
                <a:latin typeface="Verdana" panose="020B0604030504040204" pitchFamily="34" charset="0"/>
              </a:rPr>
              <a:t>controvertido, </a:t>
            </a:r>
            <a:r>
              <a:rPr lang="es-ES" sz="2400" dirty="0">
                <a:latin typeface="Verdana" panose="020B0604030504040204" pitchFamily="34" charset="0"/>
              </a:rPr>
              <a:t>todas las posturas en relación al </a:t>
            </a:r>
            <a:r>
              <a:rPr lang="es-ES" sz="2400" dirty="0" smtClean="0">
                <a:latin typeface="Verdana" panose="020B0604030504040204" pitchFamily="34" charset="0"/>
              </a:rPr>
              <a:t>problema deben </a:t>
            </a:r>
            <a:r>
              <a:rPr lang="es-ES" sz="2400" dirty="0">
                <a:latin typeface="Verdana" panose="020B0604030504040204" pitchFamily="34" charset="0"/>
              </a:rPr>
              <a:t>ser presentadas y </a:t>
            </a:r>
            <a:r>
              <a:rPr lang="es-ES" sz="2400" dirty="0" smtClean="0">
                <a:latin typeface="Verdana" panose="020B0604030504040204" pitchFamily="34" charset="0"/>
              </a:rPr>
              <a:t>consideradas</a:t>
            </a:r>
            <a:r>
              <a:rPr lang="es-ES" sz="2400" dirty="0">
                <a:latin typeface="Verdana" panose="020B0604030504040204" pitchFamily="34" charset="0"/>
              </a:rPr>
              <a:t>. Se debe evitar la animosidad y los argumentos </a:t>
            </a:r>
            <a:r>
              <a:rPr lang="es-ES" sz="2400" i="1" dirty="0" smtClean="0">
                <a:latin typeface="Verdana" panose="020B0604030504040204" pitchFamily="34" charset="0"/>
              </a:rPr>
              <a:t>ad hominem </a:t>
            </a:r>
            <a:r>
              <a:rPr lang="es-ES" sz="2400" dirty="0">
                <a:latin typeface="Verdana" panose="020B0604030504040204" pitchFamily="34" charset="0"/>
              </a:rPr>
              <a:t>(es decir, los argumentos deben ser presentados sin sesgos y con neutralidad).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El </a:t>
            </a:r>
            <a:r>
              <a:rPr lang="es-ES" sz="2400" dirty="0" smtClean="0">
                <a:latin typeface="Verdana" panose="020B0604030504040204" pitchFamily="34" charset="0"/>
              </a:rPr>
              <a:t>planteamiento </a:t>
            </a:r>
            <a:r>
              <a:rPr lang="es-ES" sz="2400" dirty="0">
                <a:latin typeface="Verdana" panose="020B0604030504040204" pitchFamily="34" charset="0"/>
              </a:rPr>
              <a:t>del problema debe concluirse en la introducción con una breve enunciación </a:t>
            </a:r>
            <a:r>
              <a:rPr lang="es-ES" sz="2400" dirty="0" smtClean="0">
                <a:latin typeface="Verdana" panose="020B0604030504040204" pitchFamily="34" charset="0"/>
              </a:rPr>
              <a:t>del propósito </a:t>
            </a:r>
            <a:r>
              <a:rPr lang="es-ES" sz="2400" dirty="0">
                <a:latin typeface="Verdana" panose="020B0604030504040204" pitchFamily="34" charset="0"/>
              </a:rPr>
              <a:t>del trabajo que resuma el material precedente. Para revisiones de literatura </a:t>
            </a:r>
            <a:r>
              <a:rPr lang="es-ES" sz="2400" dirty="0" smtClean="0">
                <a:latin typeface="Verdana" panose="020B0604030504040204" pitchFamily="34" charset="0"/>
              </a:rPr>
              <a:t>o artículos </a:t>
            </a:r>
            <a:r>
              <a:rPr lang="es-ES" sz="2400" dirty="0">
                <a:latin typeface="Verdana" panose="020B0604030504040204" pitchFamily="34" charset="0"/>
              </a:rPr>
              <a:t>teóricos o metodológicos también deben aclararse las </a:t>
            </a:r>
            <a:r>
              <a:rPr lang="es-ES" sz="2400" dirty="0" smtClean="0">
                <a:latin typeface="Verdana" panose="020B0604030504040204" pitchFamily="34" charset="0"/>
              </a:rPr>
              <a:t>razones por </a:t>
            </a:r>
            <a:r>
              <a:rPr lang="es-ES" sz="2400" dirty="0">
                <a:latin typeface="Verdana" panose="020B0604030504040204" pitchFamily="34" charset="0"/>
              </a:rPr>
              <a:t>las cuales </a:t>
            </a:r>
            <a:r>
              <a:rPr lang="es-ES" sz="2400" dirty="0" smtClean="0">
                <a:latin typeface="Verdana" panose="020B0604030504040204" pitchFamily="34" charset="0"/>
              </a:rPr>
              <a:t>el trabajo </a:t>
            </a:r>
            <a:r>
              <a:rPr lang="es-ES" sz="2400" dirty="0">
                <a:latin typeface="Verdana" panose="020B0604030504040204" pitchFamily="34" charset="0"/>
              </a:rPr>
              <a:t>es importante y cómo se integra al conocimiento existente.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344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4539" y="-50057"/>
            <a:ext cx="1193490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Discusión de literatura relevante. </a:t>
            </a:r>
            <a:r>
              <a:rPr lang="es-ES" sz="2400" dirty="0">
                <a:latin typeface="Verdana" panose="020B0604030504040204" pitchFamily="34" charset="0"/>
              </a:rPr>
              <a:t>Es apropiado discutir la literatura </a:t>
            </a:r>
            <a:r>
              <a:rPr lang="es-ES" sz="2400" dirty="0" smtClean="0">
                <a:latin typeface="Verdana" panose="020B0604030504040204" pitchFamily="34" charset="0"/>
              </a:rPr>
              <a:t>relevante relacionada </a:t>
            </a:r>
            <a:r>
              <a:rPr lang="es-ES" sz="2400" dirty="0">
                <a:latin typeface="Verdana" panose="020B0604030504040204" pitchFamily="34" charset="0"/>
              </a:rPr>
              <a:t>con el problema tratado en el artículo, aunque no se debe hacer un </a:t>
            </a:r>
            <a:r>
              <a:rPr lang="es-ES" sz="2400" dirty="0" smtClean="0">
                <a:latin typeface="Verdana" panose="020B0604030504040204" pitchFamily="34" charset="0"/>
              </a:rPr>
              <a:t>análisis histórico </a:t>
            </a:r>
            <a:r>
              <a:rPr lang="es-ES" sz="2400" dirty="0">
                <a:latin typeface="Verdana" panose="020B0604030504040204" pitchFamily="34" charset="0"/>
              </a:rPr>
              <a:t>exhaustivo. Se debe asumir que el lector tiene un conocimiento básico </a:t>
            </a:r>
            <a:r>
              <a:rPr lang="es-ES" sz="2400" dirty="0" smtClean="0">
                <a:latin typeface="Verdana" panose="020B0604030504040204" pitchFamily="34" charset="0"/>
              </a:rPr>
              <a:t>del problema </a:t>
            </a:r>
            <a:r>
              <a:rPr lang="es-ES" sz="2400" dirty="0">
                <a:latin typeface="Verdana" panose="020B0604030504040204" pitchFamily="34" charset="0"/>
              </a:rPr>
              <a:t>y no requiere una revisión histórica exhaustiva. Una discusión de </a:t>
            </a:r>
            <a:r>
              <a:rPr lang="es-ES" sz="2400" dirty="0" smtClean="0">
                <a:latin typeface="Verdana" panose="020B0604030504040204" pitchFamily="34" charset="0"/>
              </a:rPr>
              <a:t>trabajos previos </a:t>
            </a:r>
            <a:r>
              <a:rPr lang="es-ES" sz="2400" dirty="0">
                <a:latin typeface="Verdana" panose="020B0604030504040204" pitchFamily="34" charset="0"/>
              </a:rPr>
              <a:t>relevantes provee un resumen de los trabajos más recientes en el </a:t>
            </a:r>
            <a:r>
              <a:rPr lang="es-ES" sz="2400" dirty="0" smtClean="0">
                <a:latin typeface="Verdana" panose="020B0604030504040204" pitchFamily="34" charset="0"/>
              </a:rPr>
              <a:t>área. La citación </a:t>
            </a:r>
            <a:r>
              <a:rPr lang="es-ES" sz="2400" dirty="0">
                <a:latin typeface="Verdana" panose="020B0604030504040204" pitchFamily="34" charset="0"/>
              </a:rPr>
              <a:t>y el crédito a trabajos anteriores son signos de responsabilidad científica </a:t>
            </a:r>
            <a:r>
              <a:rPr lang="es-ES" sz="2400" dirty="0" smtClean="0">
                <a:latin typeface="Verdana" panose="020B0604030504040204" pitchFamily="34" charset="0"/>
              </a:rPr>
              <a:t>y académica </a:t>
            </a:r>
            <a:r>
              <a:rPr lang="es-ES" sz="2400" dirty="0">
                <a:latin typeface="Verdana" panose="020B0604030504040204" pitchFamily="34" charset="0"/>
              </a:rPr>
              <a:t>y son esenciales para la construcción del conocimiento. En la descripción de </a:t>
            </a:r>
            <a:r>
              <a:rPr lang="es-ES" sz="2400" dirty="0" smtClean="0">
                <a:latin typeface="Verdana" panose="020B0604030504040204" pitchFamily="34" charset="0"/>
              </a:rPr>
              <a:t>la literatura </a:t>
            </a:r>
            <a:r>
              <a:rPr lang="es-ES" sz="2400" dirty="0">
                <a:latin typeface="Verdana" panose="020B0604030504040204" pitchFamily="34" charset="0"/>
              </a:rPr>
              <a:t>relevante se debe informar al lector si otros aspectos del trabajo en </a:t>
            </a:r>
            <a:r>
              <a:rPr lang="es-ES" sz="2400" dirty="0" smtClean="0">
                <a:latin typeface="Verdana" panose="020B0604030504040204" pitchFamily="34" charset="0"/>
              </a:rPr>
              <a:t>cuestión fueron </a:t>
            </a:r>
            <a:r>
              <a:rPr lang="es-ES" sz="2400" dirty="0">
                <a:latin typeface="Verdana" panose="020B0604030504040204" pitchFamily="34" charset="0"/>
              </a:rPr>
              <a:t>reportados previamente y cómo el uso actual de la evidencia difiere del </a:t>
            </a:r>
            <a:r>
              <a:rPr lang="es-ES" sz="2400" dirty="0" smtClean="0">
                <a:latin typeface="Verdana" panose="020B0604030504040204" pitchFamily="34" charset="0"/>
              </a:rPr>
              <a:t>uso anterior</a:t>
            </a:r>
            <a:r>
              <a:rPr lang="es-ES" sz="2400" dirty="0">
                <a:latin typeface="Verdana" panose="020B0604030504040204" pitchFamily="34" charset="0"/>
              </a:rPr>
              <a:t>. E</a:t>
            </a:r>
            <a:r>
              <a:rPr lang="es-ES" sz="2400" dirty="0" smtClean="0">
                <a:latin typeface="Verdana" panose="020B0604030504040204" pitchFamily="34" charset="0"/>
              </a:rPr>
              <a:t>s </a:t>
            </a:r>
            <a:r>
              <a:rPr lang="es-ES" sz="2400" dirty="0">
                <a:latin typeface="Verdana" panose="020B0604030504040204" pitchFamily="34" charset="0"/>
              </a:rPr>
              <a:t>fundamental citar trabajos pertinentes a la investigación </a:t>
            </a:r>
            <a:r>
              <a:rPr lang="es-ES" sz="2400" dirty="0" smtClean="0">
                <a:latin typeface="Verdana" panose="020B0604030504040204" pitchFamily="34" charset="0"/>
              </a:rPr>
              <a:t>y no </a:t>
            </a:r>
            <a:r>
              <a:rPr lang="es-ES" sz="2400" dirty="0">
                <a:latin typeface="Verdana" panose="020B0604030504040204" pitchFamily="34" charset="0"/>
              </a:rPr>
              <a:t>aquellos relacionados de una manera muy general </a:t>
            </a:r>
            <a:r>
              <a:rPr lang="es-ES" sz="2400" dirty="0" smtClean="0">
                <a:latin typeface="Verdana" panose="020B0604030504040204" pitchFamily="34" charset="0"/>
              </a:rPr>
              <a:t>o solo </a:t>
            </a:r>
            <a:r>
              <a:rPr lang="es-ES" sz="2400" dirty="0">
                <a:latin typeface="Verdana" panose="020B0604030504040204" pitchFamily="34" charset="0"/>
              </a:rPr>
              <a:t>tangencialmente. Cuando </a:t>
            </a:r>
            <a:r>
              <a:rPr lang="es-ES" sz="2400" dirty="0" smtClean="0">
                <a:latin typeface="Verdana" panose="020B0604030504040204" pitchFamily="34" charset="0"/>
              </a:rPr>
              <a:t>se resumen </a:t>
            </a:r>
            <a:r>
              <a:rPr lang="es-ES" sz="2400" dirty="0">
                <a:latin typeface="Verdana" panose="020B0604030504040204" pitchFamily="34" charset="0"/>
              </a:rPr>
              <a:t>los trabajos anteriores, se deben omitir detalles no </a:t>
            </a:r>
            <a:r>
              <a:rPr lang="es-ES" sz="2400" dirty="0" smtClean="0">
                <a:latin typeface="Verdana" panose="020B0604030504040204" pitchFamily="34" charset="0"/>
              </a:rPr>
              <a:t>esenciales. Se </a:t>
            </a:r>
            <a:r>
              <a:rPr lang="es-ES" sz="2400" dirty="0">
                <a:latin typeface="Verdana" panose="020B0604030504040204" pitchFamily="34" charset="0"/>
              </a:rPr>
              <a:t>debe demostrar continuidad lógica entre trabajos anteriores y el trabajo actual. </a:t>
            </a:r>
            <a:r>
              <a:rPr lang="es-ES" sz="2400" dirty="0" smtClean="0">
                <a:latin typeface="Verdana" panose="020B0604030504040204" pitchFamily="34" charset="0"/>
              </a:rPr>
              <a:t>El problema </a:t>
            </a:r>
            <a:r>
              <a:rPr lang="es-ES" sz="2400" dirty="0">
                <a:latin typeface="Verdana" panose="020B0604030504040204" pitchFamily="34" charset="0"/>
              </a:rPr>
              <a:t>debe ser desarrollado con suficiente claridad para ser entendido de una </a:t>
            </a:r>
            <a:r>
              <a:rPr lang="es-ES" sz="2400" dirty="0" smtClean="0">
                <a:latin typeface="Verdana" panose="020B0604030504040204" pitchFamily="34" charset="0"/>
              </a:rPr>
              <a:t>manera general </a:t>
            </a:r>
            <a:r>
              <a:rPr lang="es-ES" sz="2400" dirty="0">
                <a:latin typeface="Verdana" panose="020B0604030504040204" pitchFamily="34" charset="0"/>
              </a:rPr>
              <a:t>por la mayor cantidad posible de profesionales. </a:t>
            </a:r>
            <a:r>
              <a:rPr lang="es-ES" sz="2000" dirty="0">
                <a:latin typeface="Verdana" panose="020B0604030504040204" pitchFamily="34" charset="0"/>
              </a:rPr>
              <a:t>El objetivo de la brevedad </a:t>
            </a:r>
            <a:r>
              <a:rPr lang="es-ES" sz="2000" dirty="0" smtClean="0">
                <a:latin typeface="Verdana" panose="020B0604030504040204" pitchFamily="34" charset="0"/>
              </a:rPr>
              <a:t>no debe </a:t>
            </a:r>
            <a:r>
              <a:rPr lang="es-ES" sz="2000" dirty="0">
                <a:latin typeface="Verdana" panose="020B0604030504040204" pitchFamily="34" charset="0"/>
              </a:rPr>
              <a:t>transformar al artículo en un texto únicamente entendible por profesionales </a:t>
            </a:r>
            <a:r>
              <a:rPr lang="es-ES" sz="2000" dirty="0" smtClean="0">
                <a:latin typeface="Verdana" panose="020B0604030504040204" pitchFamily="34" charset="0"/>
              </a:rPr>
              <a:t>muy especializados</a:t>
            </a:r>
            <a:r>
              <a:rPr lang="es-ES" sz="2000" dirty="0">
                <a:latin typeface="Verdana" panose="020B0604030504040204" pitchFamily="34" charset="0"/>
              </a:rPr>
              <a:t>.</a:t>
            </a:r>
            <a:endParaRPr lang="es-ES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5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2808" y="1017987"/>
            <a:ext cx="9802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Enunciar las hipótesis y su correspondencia con el diseño de la investigación.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Una vez introducido el problema y la literatura relevante, se debe explicar el abordaje </a:t>
            </a:r>
            <a:r>
              <a:rPr lang="es-ES" sz="2400" dirty="0" smtClean="0">
                <a:latin typeface="Verdana" panose="020B0604030504040204" pitchFamily="34" charset="0"/>
              </a:rPr>
              <a:t>de la </a:t>
            </a:r>
            <a:r>
              <a:rPr lang="es-ES" sz="2400" dirty="0">
                <a:latin typeface="Verdana" panose="020B0604030504040204" pitchFamily="34" charset="0"/>
              </a:rPr>
              <a:t>investigación para resolver el problema. En estudios empíricos, este </a:t>
            </a:r>
            <a:r>
              <a:rPr lang="es-ES" sz="2400" dirty="0" smtClean="0">
                <a:latin typeface="Verdana" panose="020B0604030504040204" pitchFamily="34" charset="0"/>
              </a:rPr>
              <a:t>trabajo generalmente </a:t>
            </a:r>
            <a:r>
              <a:rPr lang="es-ES" sz="2400" dirty="0">
                <a:latin typeface="Verdana" panose="020B0604030504040204" pitchFamily="34" charset="0"/>
              </a:rPr>
              <a:t>implica enunciar las hipótesis o preguntas específicas y explicar cómo </a:t>
            </a:r>
            <a:r>
              <a:rPr lang="es-ES" sz="2400" dirty="0" smtClean="0">
                <a:latin typeface="Verdana" panose="020B0604030504040204" pitchFamily="34" charset="0"/>
              </a:rPr>
              <a:t>se derivan </a:t>
            </a:r>
            <a:r>
              <a:rPr lang="es-ES" sz="2400" dirty="0">
                <a:latin typeface="Verdana" panose="020B0604030504040204" pitchFamily="34" charset="0"/>
              </a:rPr>
              <a:t>de la teoría o cómo se conectan lógicamente con argumentaciones o </a:t>
            </a:r>
            <a:r>
              <a:rPr lang="es-ES" sz="2400" dirty="0" smtClean="0">
                <a:latin typeface="Verdana" panose="020B0604030504040204" pitchFamily="34" charset="0"/>
              </a:rPr>
              <a:t>evidencias anteriores</a:t>
            </a:r>
            <a:r>
              <a:rPr lang="es-ES" sz="2400" dirty="0">
                <a:latin typeface="Verdana" panose="020B0604030504040204" pitchFamily="34" charset="0"/>
              </a:rPr>
              <a:t>. Si existieran hipótesis primarias y secundarias, la priorización debe </a:t>
            </a:r>
            <a:r>
              <a:rPr lang="es-ES" sz="2400" dirty="0" smtClean="0">
                <a:latin typeface="Verdana" panose="020B0604030504040204" pitchFamily="34" charset="0"/>
              </a:rPr>
              <a:t>quedar clara</a:t>
            </a:r>
            <a:r>
              <a:rPr lang="es-ES" sz="2400" dirty="0">
                <a:latin typeface="Verdana" panose="020B0604030504040204" pitchFamily="34" charset="0"/>
              </a:rPr>
              <a:t>. Es importante explicar cómo el diseño del estudio permite hacer las </a:t>
            </a:r>
            <a:r>
              <a:rPr lang="es-ES" sz="2400" dirty="0" smtClean="0">
                <a:latin typeface="Verdana" panose="020B0604030504040204" pitchFamily="34" charset="0"/>
              </a:rPr>
              <a:t>inferencias necesarias </a:t>
            </a:r>
            <a:r>
              <a:rPr lang="es-ES" sz="2400" dirty="0">
                <a:latin typeface="Verdana" panose="020B0604030504040204" pitchFamily="34" charset="0"/>
              </a:rPr>
              <a:t>para examinar las hipótesis o proveer respuestas estimativas.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233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6602" y="0"/>
            <a:ext cx="115771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C</a:t>
            </a:r>
            <a:r>
              <a:rPr lang="es-ES" sz="2400" dirty="0" smtClean="0">
                <a:latin typeface="Verdana" panose="020B0604030504040204" pitchFamily="34" charset="0"/>
              </a:rPr>
              <a:t>on </a:t>
            </a:r>
            <a:r>
              <a:rPr lang="es-ES" sz="2400" dirty="0">
                <a:latin typeface="Verdana" panose="020B0604030504040204" pitchFamily="34" charset="0"/>
              </a:rPr>
              <a:t>el objetivo de complementar la indagación académica y la referencia </a:t>
            </a:r>
            <a:r>
              <a:rPr lang="es-ES" sz="2400" dirty="0" smtClean="0">
                <a:latin typeface="Verdana" panose="020B0604030504040204" pitchFamily="34" charset="0"/>
              </a:rPr>
              <a:t>a antecedentes </a:t>
            </a:r>
            <a:r>
              <a:rPr lang="es-ES" sz="2400" dirty="0">
                <a:latin typeface="Verdana" panose="020B0604030504040204" pitchFamily="34" charset="0"/>
              </a:rPr>
              <a:t>científicos de un problema de investigación, </a:t>
            </a:r>
            <a:r>
              <a:rPr lang="es-ES" sz="2400" dirty="0" smtClean="0">
                <a:latin typeface="Verdana" panose="020B0604030504040204" pitchFamily="34" charset="0"/>
              </a:rPr>
              <a:t>se propone </a:t>
            </a:r>
            <a:r>
              <a:rPr lang="es-ES" sz="2400" dirty="0">
                <a:latin typeface="Verdana" panose="020B0604030504040204" pitchFamily="34" charset="0"/>
              </a:rPr>
              <a:t>a los </a:t>
            </a:r>
            <a:r>
              <a:rPr lang="es-ES" sz="2400" dirty="0" smtClean="0">
                <a:latin typeface="Verdana" panose="020B0604030504040204" pitchFamily="34" charset="0"/>
              </a:rPr>
              <a:t>investigadores considerar </a:t>
            </a:r>
            <a:r>
              <a:rPr lang="es-ES" sz="2400" dirty="0">
                <a:latin typeface="Verdana" panose="020B0604030504040204" pitchFamily="34" charset="0"/>
              </a:rPr>
              <a:t>la inclusión de la subsección “Contextualización”.</a:t>
            </a:r>
          </a:p>
          <a:p>
            <a:pPr algn="just"/>
            <a:r>
              <a:rPr lang="es-ES" sz="2400" b="1" dirty="0">
                <a:latin typeface="Verdana" panose="020B0604030504040204" pitchFamily="34" charset="0"/>
              </a:rPr>
              <a:t>Contextualización. </a:t>
            </a:r>
            <a:r>
              <a:rPr lang="es-ES" sz="2400" dirty="0">
                <a:latin typeface="Verdana" panose="020B0604030504040204" pitchFamily="34" charset="0"/>
              </a:rPr>
              <a:t>En este apartado se espera que los autores realicen </a:t>
            </a:r>
            <a:r>
              <a:rPr lang="es-ES" sz="2400" dirty="0" smtClean="0">
                <a:latin typeface="Verdana" panose="020B0604030504040204" pitchFamily="34" charset="0"/>
              </a:rPr>
              <a:t>una consideración </a:t>
            </a:r>
            <a:r>
              <a:rPr lang="es-ES" sz="2400" dirty="0">
                <a:latin typeface="Verdana" panose="020B0604030504040204" pitchFamily="34" charset="0"/>
              </a:rPr>
              <a:t>especial sobre el espacio institucional donde su investigación </a:t>
            </a:r>
            <a:r>
              <a:rPr lang="es-ES" sz="2400" dirty="0" smtClean="0">
                <a:latin typeface="Verdana" panose="020B0604030504040204" pitchFamily="34" charset="0"/>
              </a:rPr>
              <a:t>encuentra una </a:t>
            </a:r>
            <a:r>
              <a:rPr lang="es-ES" sz="2400" dirty="0">
                <a:latin typeface="Verdana" panose="020B0604030504040204" pitchFamily="34" charset="0"/>
              </a:rPr>
              <a:t>razón para iniciarse y promueve la posibilidad de incluir un espacio </a:t>
            </a:r>
            <a:r>
              <a:rPr lang="es-ES" sz="2400" dirty="0" smtClean="0">
                <a:latin typeface="Verdana" panose="020B0604030504040204" pitchFamily="34" charset="0"/>
              </a:rPr>
              <a:t>que explícitamente </a:t>
            </a:r>
            <a:r>
              <a:rPr lang="es-ES" sz="2400" dirty="0">
                <a:latin typeface="Verdana" panose="020B0604030504040204" pitchFamily="34" charset="0"/>
              </a:rPr>
              <a:t>les permita presentar su trabajo en un contexto más amplio </a:t>
            </a:r>
            <a:r>
              <a:rPr lang="es-ES" sz="2400" dirty="0" smtClean="0">
                <a:latin typeface="Verdana" panose="020B0604030504040204" pitchFamily="34" charset="0"/>
              </a:rPr>
              <a:t>poniendo en </a:t>
            </a:r>
            <a:r>
              <a:rPr lang="es-ES" sz="2400" dirty="0">
                <a:latin typeface="Verdana" panose="020B0604030504040204" pitchFamily="34" charset="0"/>
              </a:rPr>
              <a:t>perspectiva su artículo en el marco de las necesidades </a:t>
            </a:r>
            <a:r>
              <a:rPr lang="es-ES" sz="2400" dirty="0" smtClean="0">
                <a:latin typeface="Verdana" panose="020B0604030504040204" pitchFamily="34" charset="0"/>
              </a:rPr>
              <a:t>y los </a:t>
            </a:r>
            <a:r>
              <a:rPr lang="es-ES" sz="2400" dirty="0">
                <a:latin typeface="Verdana" panose="020B0604030504040204" pitchFamily="34" charset="0"/>
              </a:rPr>
              <a:t>posibles aspectos del escenario social general que se vinculan a </a:t>
            </a:r>
            <a:r>
              <a:rPr lang="es-ES" sz="2400" dirty="0" smtClean="0">
                <a:latin typeface="Verdana" panose="020B0604030504040204" pitchFamily="34" charset="0"/>
              </a:rPr>
              <a:t>ella. Una </a:t>
            </a:r>
            <a:r>
              <a:rPr lang="es-ES" sz="2400" dirty="0">
                <a:latin typeface="Verdana" panose="020B0604030504040204" pitchFamily="34" charset="0"/>
              </a:rPr>
              <a:t>buena contextualización se realizaría no sólo a </a:t>
            </a:r>
            <a:r>
              <a:rPr lang="es-ES" sz="2400" dirty="0" smtClean="0">
                <a:latin typeface="Verdana" panose="020B0604030504040204" pitchFamily="34" charset="0"/>
              </a:rPr>
              <a:t>través de </a:t>
            </a:r>
            <a:r>
              <a:rPr lang="es-ES" sz="2400" dirty="0">
                <a:latin typeface="Verdana" panose="020B0604030504040204" pitchFamily="34" charset="0"/>
              </a:rPr>
              <a:t>búsquedas en bases </a:t>
            </a:r>
            <a:r>
              <a:rPr lang="es-ES" sz="2400" dirty="0" smtClean="0">
                <a:latin typeface="Verdana" panose="020B0604030504040204" pitchFamily="34" charset="0"/>
              </a:rPr>
              <a:t>de datos </a:t>
            </a:r>
            <a:r>
              <a:rPr lang="es-ES" sz="2400" dirty="0">
                <a:latin typeface="Verdana" panose="020B0604030504040204" pitchFamily="34" charset="0"/>
              </a:rPr>
              <a:t>respecto del tratamiento académico del problema de investigación, sino </a:t>
            </a:r>
            <a:r>
              <a:rPr lang="es-ES" sz="2400" dirty="0" smtClean="0">
                <a:latin typeface="Verdana" panose="020B0604030504040204" pitchFamily="34" charset="0"/>
              </a:rPr>
              <a:t>también dentro </a:t>
            </a:r>
            <a:r>
              <a:rPr lang="es-ES" sz="2400" dirty="0">
                <a:latin typeface="Verdana" panose="020B0604030504040204" pitchFamily="34" charset="0"/>
              </a:rPr>
              <a:t>del espacio académico externo </a:t>
            </a:r>
            <a:r>
              <a:rPr lang="es-ES" sz="2400" dirty="0" smtClean="0">
                <a:latin typeface="Verdana" panose="020B0604030504040204" pitchFamily="34" charset="0"/>
              </a:rPr>
              <a:t>y </a:t>
            </a:r>
            <a:r>
              <a:rPr lang="es-ES" sz="2400" dirty="0">
                <a:latin typeface="Verdana" panose="020B0604030504040204" pitchFamily="34" charset="0"/>
              </a:rPr>
              <a:t>en el contexto social, a través </a:t>
            </a:r>
            <a:r>
              <a:rPr lang="es-ES" sz="2400" dirty="0" smtClean="0">
                <a:latin typeface="Verdana" panose="020B0604030504040204" pitchFamily="34" charset="0"/>
              </a:rPr>
              <a:t>de organismos </a:t>
            </a:r>
            <a:r>
              <a:rPr lang="es-ES" sz="2400" dirty="0">
                <a:latin typeface="Verdana" panose="020B0604030504040204" pitchFamily="34" charset="0"/>
              </a:rPr>
              <a:t>sociales, estatales que hayan referido el asunto, </a:t>
            </a:r>
            <a:r>
              <a:rPr lang="es-ES" sz="2400" dirty="0" smtClean="0">
                <a:latin typeface="Verdana" panose="020B0604030504040204" pitchFamily="34" charset="0"/>
              </a:rPr>
              <a:t>así como </a:t>
            </a:r>
            <a:r>
              <a:rPr lang="es-ES" sz="2400" dirty="0">
                <a:latin typeface="Verdana" panose="020B0604030504040204" pitchFamily="34" charset="0"/>
              </a:rPr>
              <a:t>de </a:t>
            </a:r>
            <a:r>
              <a:rPr lang="es-ES" sz="2400" dirty="0" smtClean="0">
                <a:latin typeface="Verdana" panose="020B0604030504040204" pitchFamily="34" charset="0"/>
              </a:rPr>
              <a:t>políticas públicas </a:t>
            </a:r>
            <a:r>
              <a:rPr lang="es-ES" sz="2400" dirty="0">
                <a:latin typeface="Verdana" panose="020B0604030504040204" pitchFamily="34" charset="0"/>
              </a:rPr>
              <a:t>donde esté en funcionamiento algún tipo de acción vinculada.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72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7580" y="174764"/>
            <a:ext cx="475222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Verdana" panose="020B0604030504040204" pitchFamily="34" charset="0"/>
              </a:rPr>
              <a:t>¿QUÉ ES UN ESTILO DE CITACIÓN?</a:t>
            </a:r>
          </a:p>
          <a:p>
            <a:pPr algn="just"/>
            <a:r>
              <a:rPr lang="es-ES" dirty="0" smtClean="0">
                <a:latin typeface="Verdana" panose="020B0604030504040204" pitchFamily="34" charset="0"/>
              </a:rPr>
              <a:t>Cuando </a:t>
            </a:r>
            <a:r>
              <a:rPr lang="es-ES" dirty="0">
                <a:latin typeface="Verdana" panose="020B0604030504040204" pitchFamily="34" charset="0"/>
              </a:rPr>
              <a:t>hablamos de un estilo de citación nos referimos a dos ideas: una manera </a:t>
            </a:r>
            <a:r>
              <a:rPr lang="es-ES" dirty="0" smtClean="0">
                <a:latin typeface="Verdana" panose="020B0604030504040204" pitchFamily="34" charset="0"/>
              </a:rPr>
              <a:t>de redactar </a:t>
            </a:r>
            <a:r>
              <a:rPr lang="es-ES" dirty="0">
                <a:latin typeface="Verdana" panose="020B0604030504040204" pitchFamily="34" charset="0"/>
              </a:rPr>
              <a:t>y una forma específica de </a:t>
            </a:r>
            <a:r>
              <a:rPr lang="es-ES" dirty="0" smtClean="0">
                <a:latin typeface="Verdana" panose="020B0604030504040204" pitchFamily="34" charset="0"/>
              </a:rPr>
              <a:t>citar bibliografía. Existen diversos </a:t>
            </a:r>
            <a:r>
              <a:rPr lang="es-ES" dirty="0">
                <a:latin typeface="Verdana" panose="020B0604030504040204" pitchFamily="34" charset="0"/>
              </a:rPr>
              <a:t>estilos bibliográficos. Entre ellos, la norma ISO 690:1987 (UNE </a:t>
            </a:r>
            <a:r>
              <a:rPr lang="es-ES" dirty="0" smtClean="0">
                <a:latin typeface="Verdana" panose="020B0604030504040204" pitchFamily="34" charset="0"/>
              </a:rPr>
              <a:t>50-104-94</a:t>
            </a:r>
            <a:r>
              <a:rPr lang="es-ES" dirty="0">
                <a:latin typeface="Verdana" panose="020B0604030504040204" pitchFamily="34" charset="0"/>
              </a:rPr>
              <a:t>) es el marco internacional de referencia apropiado, </a:t>
            </a:r>
            <a:r>
              <a:rPr lang="es-ES" dirty="0" smtClean="0">
                <a:latin typeface="Verdana" panose="020B0604030504040204" pitchFamily="34" charset="0"/>
              </a:rPr>
              <a:t>al establecer </a:t>
            </a:r>
            <a:r>
              <a:rPr lang="es-ES" dirty="0">
                <a:latin typeface="Verdana" panose="020B0604030504040204" pitchFamily="34" charset="0"/>
              </a:rPr>
              <a:t>un conjunto </a:t>
            </a:r>
            <a:r>
              <a:rPr lang="es-ES" dirty="0" smtClean="0">
                <a:latin typeface="Verdana" panose="020B0604030504040204" pitchFamily="34" charset="0"/>
              </a:rPr>
              <a:t>de pautas </a:t>
            </a:r>
            <a:r>
              <a:rPr lang="es-ES" dirty="0">
                <a:latin typeface="Verdana" panose="020B0604030504040204" pitchFamily="34" charset="0"/>
              </a:rPr>
              <a:t>básicas para la presentación de las </a:t>
            </a:r>
            <a:r>
              <a:rPr lang="es-ES" dirty="0" smtClean="0">
                <a:latin typeface="Verdana" panose="020B0604030504040204" pitchFamily="34" charset="0"/>
              </a:rPr>
              <a:t>citas bibliográficas </a:t>
            </a:r>
            <a:r>
              <a:rPr lang="es-ES" dirty="0">
                <a:latin typeface="Verdana" panose="020B0604030504040204" pitchFamily="34" charset="0"/>
              </a:rPr>
              <a:t>de documentos impresos </a:t>
            </a:r>
            <a:r>
              <a:rPr lang="es-ES" dirty="0" smtClean="0">
                <a:latin typeface="Verdana" panose="020B0604030504040204" pitchFamily="34" charset="0"/>
              </a:rPr>
              <a:t>y publicados</a:t>
            </a:r>
            <a:r>
              <a:rPr lang="es-ES" dirty="0">
                <a:latin typeface="Verdana" panose="020B0604030504040204" pitchFamily="34" charset="0"/>
              </a:rPr>
              <a:t>. Sobre la base de esta norma, diversas instituciones: </a:t>
            </a:r>
            <a:r>
              <a:rPr lang="es-ES" dirty="0" smtClean="0">
                <a:latin typeface="Verdana" panose="020B0604030504040204" pitchFamily="34" charset="0"/>
              </a:rPr>
              <a:t>universidades, sociedades</a:t>
            </a:r>
            <a:r>
              <a:rPr lang="es-ES" dirty="0">
                <a:latin typeface="Verdana" panose="020B0604030504040204" pitchFamily="34" charset="0"/>
              </a:rPr>
              <a:t>, consejos editoriales y otras muchas agrupaciones científicas, han creado </a:t>
            </a:r>
            <a:r>
              <a:rPr lang="es-ES" dirty="0" smtClean="0">
                <a:latin typeface="Verdana" panose="020B0604030504040204" pitchFamily="34" charset="0"/>
              </a:rPr>
              <a:t>sus propios </a:t>
            </a:r>
            <a:r>
              <a:rPr lang="es-ES" dirty="0">
                <a:latin typeface="Verdana" panose="020B0604030504040204" pitchFamily="34" charset="0"/>
              </a:rPr>
              <a:t>estilos de descripción </a:t>
            </a:r>
            <a:r>
              <a:rPr lang="es-ES" dirty="0" smtClean="0">
                <a:latin typeface="Verdana" panose="020B0604030504040204" pitchFamily="34" charset="0"/>
              </a:rPr>
              <a:t>bibliográfica. Entre </a:t>
            </a:r>
            <a:r>
              <a:rPr lang="es-ES" dirty="0">
                <a:latin typeface="Verdana" panose="020B0604030504040204" pitchFamily="34" charset="0"/>
              </a:rPr>
              <a:t>la gran diversidad de estilos existentes, pueden mencionarse: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339" y="1237633"/>
            <a:ext cx="6913755" cy="42641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44721" y="6109988"/>
            <a:ext cx="7907293" cy="1211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s-E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guiastematicas.bibliotecas.uc.cl/tabladeestilo/</a:t>
            </a:r>
            <a:endParaRPr lang="es-ES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</a:t>
            </a:fld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6210300" y="5501748"/>
            <a:ext cx="53911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2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134" y="63796"/>
            <a:ext cx="4598024" cy="66218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9489" y="0"/>
            <a:ext cx="692711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Verdana" panose="020B0604030504040204" pitchFamily="34" charset="0"/>
              </a:rPr>
              <a:t>MÉTODO</a:t>
            </a:r>
          </a:p>
          <a:p>
            <a:pPr algn="just"/>
            <a:r>
              <a:rPr lang="es-ES" sz="2000" dirty="0" smtClean="0">
                <a:latin typeface="Verdana" panose="020B0604030504040204" pitchFamily="34" charset="0"/>
              </a:rPr>
              <a:t>La </a:t>
            </a:r>
            <a:r>
              <a:rPr lang="es-ES" sz="2000" dirty="0">
                <a:latin typeface="Verdana" panose="020B0604030504040204" pitchFamily="34" charset="0"/>
              </a:rPr>
              <a:t>sección del Método describe en detalle cómo fue llevada a cabo la </a:t>
            </a:r>
            <a:r>
              <a:rPr lang="es-ES" sz="2000" dirty="0" smtClean="0">
                <a:latin typeface="Verdana" panose="020B0604030504040204" pitchFamily="34" charset="0"/>
              </a:rPr>
              <a:t>investigación, incluyendo </a:t>
            </a:r>
            <a:r>
              <a:rPr lang="es-ES" sz="2000" dirty="0">
                <a:latin typeface="Verdana" panose="020B0604030504040204" pitchFamily="34" charset="0"/>
              </a:rPr>
              <a:t>definiciones conceptuales y operacionales de las variables </a:t>
            </a:r>
            <a:r>
              <a:rPr lang="es-ES" sz="2000" dirty="0" smtClean="0">
                <a:latin typeface="Verdana" panose="020B0604030504040204" pitchFamily="34" charset="0"/>
              </a:rPr>
              <a:t>involucradas. Distintos </a:t>
            </a:r>
            <a:r>
              <a:rPr lang="es-ES" sz="2000" dirty="0">
                <a:latin typeface="Verdana" panose="020B0604030504040204" pitchFamily="34" charset="0"/>
              </a:rPr>
              <a:t>tipos de investigaciones se basan en distintas metodologías, sin embargo, </a:t>
            </a:r>
            <a:r>
              <a:rPr lang="es-ES" sz="2000" dirty="0" smtClean="0">
                <a:latin typeface="Verdana" panose="020B0604030504040204" pitchFamily="34" charset="0"/>
              </a:rPr>
              <a:t>una completa </a:t>
            </a:r>
            <a:r>
              <a:rPr lang="es-ES" sz="2000" dirty="0">
                <a:latin typeface="Verdana" panose="020B0604030504040204" pitchFamily="34" charset="0"/>
              </a:rPr>
              <a:t>descripción del método utilizado le permitirá al lector evaluar cuán </a:t>
            </a:r>
            <a:r>
              <a:rPr lang="es-ES" sz="2000" dirty="0" smtClean="0">
                <a:latin typeface="Verdana" panose="020B0604030504040204" pitchFamily="34" charset="0"/>
              </a:rPr>
              <a:t>apropiado fue </a:t>
            </a:r>
            <a:r>
              <a:rPr lang="es-ES" sz="2000" dirty="0">
                <a:latin typeface="Verdana" panose="020B0604030504040204" pitchFamily="34" charset="0"/>
              </a:rPr>
              <a:t>el método empleado y la confiabilidad y validez de los resultados. Por otro lado, </a:t>
            </a:r>
            <a:r>
              <a:rPr lang="es-ES" sz="2000" dirty="0" smtClean="0">
                <a:latin typeface="Verdana" panose="020B0604030504040204" pitchFamily="34" charset="0"/>
              </a:rPr>
              <a:t>le permitirá </a:t>
            </a:r>
            <a:r>
              <a:rPr lang="es-ES" sz="2000" dirty="0">
                <a:latin typeface="Verdana" panose="020B0604030504040204" pitchFamily="34" charset="0"/>
              </a:rPr>
              <a:t>a los investigadores experimentados replicar el estudio. Si el trabajo </a:t>
            </a:r>
            <a:r>
              <a:rPr lang="es-ES" sz="2000" dirty="0" smtClean="0">
                <a:latin typeface="Verdana" panose="020B0604030504040204" pitchFamily="34" charset="0"/>
              </a:rPr>
              <a:t>en cuestión </a:t>
            </a:r>
            <a:r>
              <a:rPr lang="es-ES" sz="2000" dirty="0">
                <a:latin typeface="Verdana" panose="020B0604030504040204" pitchFamily="34" charset="0"/>
              </a:rPr>
              <a:t>es una actualización de una investigación en curso o pasada y el método </a:t>
            </a:r>
            <a:r>
              <a:rPr lang="es-ES" sz="2000" dirty="0" smtClean="0">
                <a:latin typeface="Verdana" panose="020B0604030504040204" pitchFamily="34" charset="0"/>
              </a:rPr>
              <a:t>fue publicado </a:t>
            </a:r>
            <a:r>
              <a:rPr lang="es-ES" sz="2000" dirty="0">
                <a:latin typeface="Verdana" panose="020B0604030504040204" pitchFamily="34" charset="0"/>
              </a:rPr>
              <a:t>en otro lugar, se puede referir al lector a esa fuente o simplemente </a:t>
            </a:r>
            <a:r>
              <a:rPr lang="es-ES" sz="2000" dirty="0" smtClean="0">
                <a:latin typeface="Verdana" panose="020B0604030504040204" pitchFamily="34" charset="0"/>
              </a:rPr>
              <a:t>proveer una </a:t>
            </a:r>
            <a:r>
              <a:rPr lang="es-ES" sz="2000" dirty="0">
                <a:latin typeface="Verdana" panose="020B0604030504040204" pitchFamily="34" charset="0"/>
              </a:rPr>
              <a:t>breve </a:t>
            </a:r>
            <a:r>
              <a:rPr lang="es-ES" sz="2000" dirty="0" err="1">
                <a:latin typeface="Verdana" panose="020B0604030504040204" pitchFamily="34" charset="0"/>
              </a:rPr>
              <a:t>sinópsis</a:t>
            </a:r>
            <a:r>
              <a:rPr lang="es-ES" sz="2000" dirty="0">
                <a:latin typeface="Verdana" panose="020B0604030504040204" pitchFamily="34" charset="0"/>
              </a:rPr>
              <a:t> del método. Debe tenerse en cuenta que no siempre será </a:t>
            </a:r>
            <a:r>
              <a:rPr lang="es-ES" sz="2000" dirty="0" smtClean="0">
                <a:latin typeface="Verdana" panose="020B0604030504040204" pitchFamily="34" charset="0"/>
              </a:rPr>
              <a:t>posible identificar </a:t>
            </a:r>
            <a:r>
              <a:rPr lang="es-ES" sz="2000" dirty="0">
                <a:latin typeface="Verdana" panose="020B0604030504040204" pitchFamily="34" charset="0"/>
              </a:rPr>
              <a:t>una sección Método en un artículo. Cuando se trabaja un estudio </a:t>
            </a:r>
            <a:r>
              <a:rPr lang="es-ES" sz="2000" dirty="0" smtClean="0">
                <a:latin typeface="Verdana" panose="020B0604030504040204" pitchFamily="34" charset="0"/>
              </a:rPr>
              <a:t>empírico debe </a:t>
            </a:r>
            <a:r>
              <a:rPr lang="es-ES" sz="2000" dirty="0">
                <a:latin typeface="Verdana" panose="020B0604030504040204" pitchFamily="34" charset="0"/>
              </a:rPr>
              <a:t>existir esta sección y debe ser muy rigurosa. Sin embargo, cuando se </a:t>
            </a:r>
            <a:r>
              <a:rPr lang="es-ES" sz="2000" dirty="0" smtClean="0">
                <a:latin typeface="Verdana" panose="020B0604030504040204" pitchFamily="34" charset="0"/>
              </a:rPr>
              <a:t>trabajan artículos </a:t>
            </a:r>
            <a:r>
              <a:rPr lang="es-ES" sz="2000" dirty="0">
                <a:latin typeface="Verdana" panose="020B0604030504040204" pitchFamily="34" charset="0"/>
              </a:rPr>
              <a:t>teóricos puede que no sea posible identificar un </a:t>
            </a:r>
            <a:r>
              <a:rPr lang="es-ES" sz="2000" dirty="0" smtClean="0">
                <a:latin typeface="Verdana" panose="020B0604030504040204" pitchFamily="34" charset="0"/>
              </a:rPr>
              <a:t>Método</a:t>
            </a:r>
            <a:r>
              <a:rPr lang="es-ES" sz="2000" dirty="0">
                <a:latin typeface="Verdana" panose="020B0604030504040204" pitchFamily="34" charset="0"/>
              </a:rPr>
              <a:t>.</a:t>
            </a:r>
            <a:endParaRPr lang="es-E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679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84275" y="653274"/>
            <a:ext cx="96313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>
                <a:latin typeface="Verdana" panose="020B0604030504040204" pitchFamily="34" charset="0"/>
              </a:rPr>
              <a:t>Subsecciones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Es conveniente dividir la sección del Método en subsecciones, que deben incluir </a:t>
            </a:r>
            <a:r>
              <a:rPr lang="es-ES" sz="2400" dirty="0" smtClean="0">
                <a:latin typeface="Verdana" panose="020B0604030504040204" pitchFamily="34" charset="0"/>
              </a:rPr>
              <a:t>la información </a:t>
            </a:r>
            <a:r>
              <a:rPr lang="es-ES" sz="2400" dirty="0">
                <a:latin typeface="Verdana" panose="020B0604030504040204" pitchFamily="34" charset="0"/>
              </a:rPr>
              <a:t>esencial para comprender y replicar la investigación. Detalles </a:t>
            </a:r>
            <a:r>
              <a:rPr lang="es-ES" sz="2400" dirty="0" smtClean="0">
                <a:latin typeface="Verdana" panose="020B0604030504040204" pitchFamily="34" charset="0"/>
              </a:rPr>
              <a:t>insuficientes dejarán </a:t>
            </a:r>
            <a:r>
              <a:rPr lang="es-ES" sz="2400" dirty="0">
                <a:latin typeface="Verdana" panose="020B0604030504040204" pitchFamily="34" charset="0"/>
              </a:rPr>
              <a:t>al lector con preguntas y excesivos detalles lo sobrecargarán con </a:t>
            </a:r>
            <a:r>
              <a:rPr lang="es-ES" sz="2400" dirty="0" smtClean="0">
                <a:latin typeface="Verdana" panose="020B0604030504040204" pitchFamily="34" charset="0"/>
              </a:rPr>
              <a:t>información irrelevante.</a:t>
            </a:r>
          </a:p>
          <a:p>
            <a:pPr algn="just"/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3200" b="1" dirty="0">
                <a:latin typeface="Verdana" panose="020B0604030504040204" pitchFamily="34" charset="0"/>
              </a:rPr>
              <a:t>PARTICIPANTES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Una apropiada identificación de </a:t>
            </a:r>
            <a:r>
              <a:rPr lang="es-ES" sz="2400" dirty="0" smtClean="0">
                <a:latin typeface="Verdana" panose="020B0604030504040204" pitchFamily="34" charset="0"/>
              </a:rPr>
              <a:t>los instrumentos y </a:t>
            </a:r>
            <a:r>
              <a:rPr lang="es-ES" sz="2400" dirty="0">
                <a:latin typeface="Verdana" panose="020B0604030504040204" pitchFamily="34" charset="0"/>
              </a:rPr>
              <a:t>sujetos participantes </a:t>
            </a:r>
            <a:r>
              <a:rPr lang="es-ES" sz="2400" dirty="0" smtClean="0">
                <a:latin typeface="Verdana" panose="020B0604030504040204" pitchFamily="34" charset="0"/>
              </a:rPr>
              <a:t>en </a:t>
            </a:r>
            <a:r>
              <a:rPr lang="es-ES" sz="2400" dirty="0">
                <a:latin typeface="Verdana" panose="020B0604030504040204" pitchFamily="34" charset="0"/>
              </a:rPr>
              <a:t>la investigación es </a:t>
            </a:r>
            <a:r>
              <a:rPr lang="es-ES" sz="2400" dirty="0" smtClean="0">
                <a:latin typeface="Verdana" panose="020B0604030504040204" pitchFamily="34" charset="0"/>
              </a:rPr>
              <a:t>necesaria </a:t>
            </a:r>
            <a:r>
              <a:rPr lang="es-ES" sz="2400" dirty="0">
                <a:latin typeface="Verdana" panose="020B0604030504040204" pitchFamily="34" charset="0"/>
              </a:rPr>
              <a:t>particularmente para la generalización </a:t>
            </a:r>
            <a:r>
              <a:rPr lang="es-ES" sz="2400" dirty="0" smtClean="0">
                <a:latin typeface="Verdana" panose="020B0604030504040204" pitchFamily="34" charset="0"/>
              </a:rPr>
              <a:t>de resultados </a:t>
            </a:r>
            <a:r>
              <a:rPr lang="es-ES" sz="2400" dirty="0">
                <a:latin typeface="Verdana" panose="020B0604030504040204" pitchFamily="34" charset="0"/>
              </a:rPr>
              <a:t>y para realizar comparaciones entre diversas réplicas de un estudio</a:t>
            </a:r>
            <a:r>
              <a:rPr lang="es-ES" sz="2400" dirty="0" smtClean="0">
                <a:latin typeface="Verdana" panose="020B0604030504040204" pitchFamily="34" charset="0"/>
              </a:rPr>
              <a:t>.</a:t>
            </a:r>
            <a:endParaRPr lang="es-ES" sz="2400" dirty="0">
              <a:latin typeface="Verdana" panose="020B060403050404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83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1987" y="796745"/>
            <a:ext cx="102379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Si seres humanos participaron de la investigación, se deben describir claramente </a:t>
            </a:r>
            <a:r>
              <a:rPr lang="es-ES" sz="2400" dirty="0" smtClean="0">
                <a:latin typeface="Verdana" panose="020B0604030504040204" pitchFamily="34" charset="0"/>
              </a:rPr>
              <a:t>los criterios </a:t>
            </a:r>
            <a:r>
              <a:rPr lang="es-ES" sz="2400" dirty="0">
                <a:latin typeface="Verdana" panose="020B0604030504040204" pitchFamily="34" charset="0"/>
              </a:rPr>
              <a:t>de inclusión y </a:t>
            </a:r>
            <a:r>
              <a:rPr lang="es-ES" sz="2400" dirty="0" smtClean="0">
                <a:latin typeface="Verdana" panose="020B0604030504040204" pitchFamily="34" charset="0"/>
              </a:rPr>
              <a:t>exclusión.</a:t>
            </a:r>
          </a:p>
          <a:p>
            <a:pPr algn="just"/>
            <a:r>
              <a:rPr lang="es-ES" sz="2400" dirty="0" smtClean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 muestra debe ser descripta adecuadamente.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Se deben detallar las principales </a:t>
            </a:r>
            <a:r>
              <a:rPr lang="es-ES" sz="2400" dirty="0" smtClean="0">
                <a:latin typeface="Verdana" panose="020B0604030504040204" pitchFamily="34" charset="0"/>
              </a:rPr>
              <a:t>características, </a:t>
            </a:r>
            <a:r>
              <a:rPr lang="es-ES" sz="2400" dirty="0">
                <a:latin typeface="Verdana" panose="020B0604030504040204" pitchFamily="34" charset="0"/>
              </a:rPr>
              <a:t>tales como edad, </a:t>
            </a:r>
            <a:r>
              <a:rPr lang="es-ES" sz="2400" dirty="0" smtClean="0">
                <a:latin typeface="Verdana" panose="020B0604030504040204" pitchFamily="34" charset="0"/>
              </a:rPr>
              <a:t>sexo, </a:t>
            </a:r>
            <a:r>
              <a:rPr lang="es-ES" sz="2400" dirty="0">
                <a:latin typeface="Verdana" panose="020B0604030504040204" pitchFamily="34" charset="0"/>
              </a:rPr>
              <a:t>nivel de educación, </a:t>
            </a:r>
            <a:r>
              <a:rPr lang="es-ES" sz="2400" dirty="0" smtClean="0">
                <a:latin typeface="Verdana" panose="020B0604030504040204" pitchFamily="34" charset="0"/>
              </a:rPr>
              <a:t>socioeconómico, así </a:t>
            </a:r>
            <a:r>
              <a:rPr lang="es-ES" sz="2400" dirty="0">
                <a:latin typeface="Verdana" panose="020B0604030504040204" pitchFamily="34" charset="0"/>
              </a:rPr>
              <a:t>como </a:t>
            </a:r>
            <a:r>
              <a:rPr lang="es-ES" sz="2400" dirty="0" smtClean="0">
                <a:latin typeface="Verdana" panose="020B0604030504040204" pitchFamily="34" charset="0"/>
              </a:rPr>
              <a:t>características específicas </a:t>
            </a:r>
            <a:r>
              <a:rPr lang="es-ES" sz="2400" dirty="0">
                <a:latin typeface="Verdana" panose="020B0604030504040204" pitchFamily="34" charset="0"/>
              </a:rPr>
              <a:t>al estudio en cuestión (por ejemplo, nivel de rendimiento </a:t>
            </a:r>
            <a:r>
              <a:rPr lang="es-ES" sz="2400" dirty="0" smtClean="0">
                <a:latin typeface="Verdana" panose="020B0604030504040204" pitchFamily="34" charset="0"/>
              </a:rPr>
              <a:t>escolar).</a:t>
            </a:r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Como regla, se deben describir los grupos lo más </a:t>
            </a:r>
            <a:r>
              <a:rPr lang="es-ES" sz="2400" dirty="0" smtClean="0">
                <a:latin typeface="Verdana" panose="020B0604030504040204" pitchFamily="34" charset="0"/>
              </a:rPr>
              <a:t>específicamente posible</a:t>
            </a:r>
            <a:r>
              <a:rPr lang="es-ES" sz="2400" dirty="0">
                <a:latin typeface="Verdana" panose="020B0604030504040204" pitchFamily="34" charset="0"/>
              </a:rPr>
              <a:t>, con </a:t>
            </a:r>
            <a:r>
              <a:rPr lang="es-ES" sz="2400" dirty="0" smtClean="0">
                <a:latin typeface="Verdana" panose="020B0604030504040204" pitchFamily="34" charset="0"/>
              </a:rPr>
              <a:t>un particular </a:t>
            </a:r>
            <a:r>
              <a:rPr lang="es-ES" sz="2400" dirty="0">
                <a:latin typeface="Verdana" panose="020B0604030504040204" pitchFamily="34" charset="0"/>
              </a:rPr>
              <a:t>énfasis en las </a:t>
            </a:r>
            <a:r>
              <a:rPr lang="es-ES" sz="2400" dirty="0" smtClean="0">
                <a:latin typeface="Verdana" panose="020B0604030504040204" pitchFamily="34" charset="0"/>
              </a:rPr>
              <a:t>características </a:t>
            </a:r>
            <a:r>
              <a:rPr lang="es-ES" sz="2400" dirty="0">
                <a:latin typeface="Verdana" panose="020B0604030504040204" pitchFamily="34" charset="0"/>
              </a:rPr>
              <a:t>que pueden impactar la interpretación de </a:t>
            </a:r>
            <a:r>
              <a:rPr lang="es-ES" sz="2400" dirty="0" smtClean="0">
                <a:latin typeface="Verdana" panose="020B0604030504040204" pitchFamily="34" charset="0"/>
              </a:rPr>
              <a:t>los resultados</a:t>
            </a:r>
            <a:r>
              <a:rPr lang="es-ES" sz="2400" dirty="0">
                <a:latin typeface="Verdana" panose="020B0604030504040204" pitchFamily="34" charset="0"/>
              </a:rPr>
              <a:t>. Usualmente, las </a:t>
            </a:r>
            <a:r>
              <a:rPr lang="es-ES" sz="2400" dirty="0" smtClean="0">
                <a:latin typeface="Verdana" panose="020B0604030504040204" pitchFamily="34" charset="0"/>
              </a:rPr>
              <a:t>características </a:t>
            </a:r>
            <a:r>
              <a:rPr lang="es-ES" sz="2400" dirty="0">
                <a:latin typeface="Verdana" panose="020B0604030504040204" pitchFamily="34" charset="0"/>
              </a:rPr>
              <a:t>de los sujetos participantes </a:t>
            </a:r>
            <a:r>
              <a:rPr lang="es-ES" sz="2400" dirty="0" smtClean="0">
                <a:latin typeface="Verdana" panose="020B0604030504040204" pitchFamily="34" charset="0"/>
              </a:rPr>
              <a:t>son importantes </a:t>
            </a:r>
            <a:r>
              <a:rPr lang="es-ES" sz="2400" dirty="0">
                <a:latin typeface="Verdana" panose="020B0604030504040204" pitchFamily="34" charset="0"/>
              </a:rPr>
              <a:t>para entender la naturaleza de la muestra y el grado en el cual </a:t>
            </a:r>
            <a:r>
              <a:rPr lang="es-ES" sz="2400" dirty="0" smtClean="0">
                <a:latin typeface="Verdana" panose="020B0604030504040204" pitchFamily="34" charset="0"/>
              </a:rPr>
              <a:t>los resultados </a:t>
            </a:r>
            <a:r>
              <a:rPr lang="es-ES" sz="2400" dirty="0">
                <a:latin typeface="Verdana" panose="020B0604030504040204" pitchFamily="34" charset="0"/>
              </a:rPr>
              <a:t>pueden ser generalizados.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84850" y="1397014"/>
            <a:ext cx="91188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Procedimientos de muestreo. </a:t>
            </a:r>
            <a:r>
              <a:rPr lang="es-ES" sz="2400" dirty="0">
                <a:latin typeface="Verdana" panose="020B0604030504040204" pitchFamily="34" charset="0"/>
              </a:rPr>
              <a:t>Se deben describir los procedimientos para </a:t>
            </a:r>
            <a:r>
              <a:rPr lang="es-ES" sz="2400" dirty="0" smtClean="0">
                <a:latin typeface="Verdana" panose="020B0604030504040204" pitchFamily="34" charset="0"/>
              </a:rPr>
              <a:t>seleccionar a </a:t>
            </a:r>
            <a:r>
              <a:rPr lang="es-ES" sz="2400" dirty="0">
                <a:latin typeface="Verdana" panose="020B0604030504040204" pitchFamily="34" charset="0"/>
              </a:rPr>
              <a:t>los participantes, </a:t>
            </a:r>
            <a:r>
              <a:rPr lang="es-ES" sz="2400" dirty="0" smtClean="0">
                <a:latin typeface="Verdana" panose="020B0604030504040204" pitchFamily="34" charset="0"/>
              </a:rPr>
              <a:t>incluyendo el </a:t>
            </a:r>
            <a:r>
              <a:rPr lang="es-ES" sz="2400" dirty="0">
                <a:latin typeface="Verdana" panose="020B0604030504040204" pitchFamily="34" charset="0"/>
              </a:rPr>
              <a:t>método de muestreo, si un plan sistemático fue </a:t>
            </a:r>
            <a:r>
              <a:rPr lang="es-ES" sz="2400" dirty="0" smtClean="0">
                <a:latin typeface="Verdana" panose="020B0604030504040204" pitchFamily="34" charset="0"/>
              </a:rPr>
              <a:t>utilizado</a:t>
            </a:r>
          </a:p>
          <a:p>
            <a:pPr algn="just"/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Tamaño de la muestra, poder y precisión. En conjunto con la descripción de los sujetos, se debe indicar si se sabe que efectivamente la muestra difiere en algún aspecto específico de la población. Las conclusiones y las interpretaciones no deben ir más allá de lo garantizado por la muestra.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2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1815" y="586352"/>
            <a:ext cx="9991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DISEÑO DE LA INVESTIGACIÓN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El diseño de la investigación debe ser especificarse en la sección del Método. 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780177" y="2129422"/>
            <a:ext cx="10171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INSTRUMENTOS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En la sección del Método debe incluirse información acerca de las medidas primarias </a:t>
            </a:r>
            <a:r>
              <a:rPr lang="es-ES" sz="2400" dirty="0" smtClean="0">
                <a:latin typeface="Verdana" panose="020B0604030504040204" pitchFamily="34" charset="0"/>
              </a:rPr>
              <a:t>y secundarias</a:t>
            </a:r>
            <a:r>
              <a:rPr lang="es-ES" sz="2400" dirty="0">
                <a:latin typeface="Verdana" panose="020B0604030504040204" pitchFamily="34" charset="0"/>
              </a:rPr>
              <a:t>, incluso si algunas de estas no fueran analizadas en el </a:t>
            </a:r>
            <a:r>
              <a:rPr lang="es-ES" sz="2400" dirty="0" smtClean="0">
                <a:latin typeface="Verdana" panose="020B0604030504040204" pitchFamily="34" charset="0"/>
              </a:rPr>
              <a:t>estudio. Es </a:t>
            </a:r>
            <a:r>
              <a:rPr lang="es-ES" sz="2400" dirty="0">
                <a:latin typeface="Verdana" panose="020B0604030504040204" pitchFamily="34" charset="0"/>
              </a:rPr>
              <a:t>fundamental que se mencionen los métodos empleados para recolectar </a:t>
            </a:r>
            <a:r>
              <a:rPr lang="es-ES" sz="2400" dirty="0" smtClean="0">
                <a:latin typeface="Verdana" panose="020B0604030504040204" pitchFamily="34" charset="0"/>
              </a:rPr>
              <a:t>la información y los instrumentos utilizados.</a:t>
            </a:r>
            <a:endParaRPr lang="es-ES" sz="2400" dirty="0">
              <a:latin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7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02777" y="1065402"/>
            <a:ext cx="731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Por aquí vamos</a:t>
            </a:r>
            <a:endParaRPr lang="es-ES" sz="7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1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02298" y="704498"/>
            <a:ext cx="90223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Verdana" panose="020B0604030504040204" pitchFamily="34" charset="0"/>
              </a:rPr>
              <a:t>PROCEDIMIENTO</a:t>
            </a:r>
          </a:p>
          <a:p>
            <a:pPr algn="just"/>
            <a:r>
              <a:rPr lang="es-ES" sz="2000" dirty="0">
                <a:latin typeface="Verdana" panose="020B0604030504040204" pitchFamily="34" charset="0"/>
              </a:rPr>
              <a:t>En este apartado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deben explicarse en detalle las manipulaciones </a:t>
            </a:r>
            <a:r>
              <a:rPr lang="es-ES" sz="2000" dirty="0">
                <a:latin typeface="Verdana" panose="020B0604030504040204" pitchFamily="34" charset="0"/>
              </a:rPr>
              <a:t>o intervenciones que </a:t>
            </a:r>
            <a:r>
              <a:rPr lang="es-ES" sz="2000" dirty="0" smtClean="0">
                <a:latin typeface="Verdana" panose="020B0604030504040204" pitchFamily="34" charset="0"/>
              </a:rPr>
              <a:t>se hubiesen </a:t>
            </a:r>
            <a:r>
              <a:rPr lang="es-ES" sz="2000" dirty="0">
                <a:latin typeface="Verdana" panose="020B0604030504040204" pitchFamily="34" charset="0"/>
              </a:rPr>
              <a:t>realizado en el estudio.</a:t>
            </a:r>
          </a:p>
          <a:p>
            <a:pPr algn="just"/>
            <a:r>
              <a:rPr lang="es-ES" sz="2000" dirty="0" smtClean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Debe describirse cuidadosamente el contenido de la intervención o </a:t>
            </a:r>
            <a:r>
              <a:rPr lang="es-ES" sz="2000" dirty="0" smtClean="0">
                <a:latin typeface="Verdana" panose="020B0604030504040204" pitchFamily="34" charset="0"/>
              </a:rPr>
              <a:t>manipulación experimental </a:t>
            </a:r>
            <a:r>
              <a:rPr lang="es-ES" sz="2000" dirty="0">
                <a:latin typeface="Verdana" panose="020B0604030504040204" pitchFamily="34" charset="0"/>
              </a:rPr>
              <a:t>específica. En muchas </a:t>
            </a:r>
            <a:r>
              <a:rPr lang="es-ES" sz="2000" dirty="0" smtClean="0">
                <a:latin typeface="Verdana" panose="020B0604030504040204" pitchFamily="34" charset="0"/>
              </a:rPr>
              <a:t>circunstancias, </a:t>
            </a:r>
            <a:r>
              <a:rPr lang="es-ES" sz="2000" dirty="0">
                <a:latin typeface="Verdana" panose="020B0604030504040204" pitchFamily="34" charset="0"/>
              </a:rPr>
              <a:t>esto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incluye presentar un </a:t>
            </a:r>
            <a:r>
              <a:rPr lang="es-ES" sz="20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breve resumen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de las instrucciones </a:t>
            </a:r>
            <a:r>
              <a:rPr lang="es-ES" sz="2000" dirty="0" smtClean="0">
                <a:latin typeface="Verdana" panose="020B0604030504040204" pitchFamily="34" charset="0"/>
              </a:rPr>
              <a:t>seguidas. </a:t>
            </a:r>
          </a:p>
          <a:p>
            <a:pPr algn="just"/>
            <a:r>
              <a:rPr lang="es-ES" sz="2000" dirty="0" smtClean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Deben incluirse los métodos de manipulación y adquisición de información.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Si </a:t>
            </a:r>
            <a:r>
              <a:rPr lang="es-ES" sz="20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un aparato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mecánico fue empleado </a:t>
            </a:r>
            <a:r>
              <a:rPr lang="es-ES" sz="20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debe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incluirse el </a:t>
            </a:r>
            <a:r>
              <a:rPr lang="es-ES" sz="20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modelo del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aparato, el fabricante</a:t>
            </a:r>
            <a:r>
              <a:rPr lang="es-ES" sz="2000" dirty="0">
                <a:latin typeface="Verdana" panose="020B0604030504040204" pitchFamily="34" charset="0"/>
              </a:rPr>
              <a:t>, parámetros clave y resolución.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latin typeface="Verdana" panose="020B0604030504040204" pitchFamily="34" charset="0"/>
              </a:rPr>
              <a:t>Cuando sea relevante -como por ejemplo en intervenciones </a:t>
            </a:r>
            <a:r>
              <a:rPr lang="es-ES" sz="2000" dirty="0" smtClean="0">
                <a:latin typeface="Verdana" panose="020B0604030504040204" pitchFamily="34" charset="0"/>
              </a:rPr>
              <a:t>educativas- los procedimientos </a:t>
            </a:r>
            <a:r>
              <a:rPr lang="es-ES" sz="2000" dirty="0">
                <a:latin typeface="Verdana" panose="020B0604030504040204" pitchFamily="34" charset="0"/>
              </a:rPr>
              <a:t>deben contener una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descripción de quién condujo la </a:t>
            </a:r>
            <a:r>
              <a:rPr lang="es-ES" sz="20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intervención</a:t>
            </a:r>
            <a:r>
              <a:rPr lang="es-ES" sz="2000" dirty="0" smtClean="0">
                <a:latin typeface="Verdana" panose="020B0604030504040204" pitchFamily="34" charset="0"/>
              </a:rPr>
              <a:t>, incluyendo </a:t>
            </a:r>
            <a:r>
              <a:rPr lang="es-ES" sz="2000" dirty="0">
                <a:latin typeface="Verdana" panose="020B0604030504040204" pitchFamily="34" charset="0"/>
              </a:rPr>
              <a:t>el nivel de entrenamiento profesional y el nivel de entrenamiento en </a:t>
            </a:r>
            <a:r>
              <a:rPr lang="es-ES" sz="2000" dirty="0" smtClean="0">
                <a:latin typeface="Verdana" panose="020B0604030504040204" pitchFamily="34" charset="0"/>
              </a:rPr>
              <a:t>la intervención </a:t>
            </a:r>
            <a:r>
              <a:rPr lang="es-ES" sz="2000" dirty="0">
                <a:latin typeface="Verdana" panose="020B0604030504040204" pitchFamily="34" charset="0"/>
              </a:rPr>
              <a:t>específica.</a:t>
            </a:r>
          </a:p>
          <a:p>
            <a:pPr algn="just"/>
            <a:r>
              <a:rPr lang="es-ES" sz="2000" dirty="0">
                <a:latin typeface="SymbolMT"/>
              </a:rPr>
              <a:t> </a:t>
            </a:r>
            <a:r>
              <a:rPr lang="es-ES" sz="2000" dirty="0">
                <a:solidFill>
                  <a:schemeClr val="accent1"/>
                </a:solidFill>
                <a:latin typeface="Verdana" panose="020B0604030504040204" pitchFamily="34" charset="0"/>
              </a:rPr>
              <a:t>Debe incluirse la cantidad, duración y frecuencia </a:t>
            </a:r>
            <a:r>
              <a:rPr lang="es-ES" sz="2000" dirty="0">
                <a:latin typeface="Verdana" panose="020B0604030504040204" pitchFamily="34" charset="0"/>
              </a:rPr>
              <a:t>de la exposición a cada </a:t>
            </a:r>
            <a:r>
              <a:rPr lang="es-ES" sz="2000" dirty="0" smtClean="0">
                <a:latin typeface="Verdana" panose="020B0604030504040204" pitchFamily="34" charset="0"/>
              </a:rPr>
              <a:t>intervención (por </a:t>
            </a:r>
            <a:r>
              <a:rPr lang="es-ES" sz="2000" dirty="0">
                <a:latin typeface="Verdana" panose="020B0604030504040204" pitchFamily="34" charset="0"/>
              </a:rPr>
              <a:t>ejemplo cuántas sesiones, episodios o eventos y cuánto duraron)</a:t>
            </a:r>
            <a:endParaRPr lang="es-ES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2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9" y="414511"/>
            <a:ext cx="11404635" cy="6158733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47007" y="607804"/>
            <a:ext cx="98650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En la sección Resultados debe resumirse la información recolectada y el análisis </a:t>
            </a:r>
            <a:r>
              <a:rPr lang="es-ES" sz="2400" dirty="0" smtClean="0">
                <a:latin typeface="Verdana" panose="020B0604030504040204" pitchFamily="34" charset="0"/>
              </a:rPr>
              <a:t>realizado sobre </a:t>
            </a:r>
            <a:r>
              <a:rPr lang="es-ES" sz="2400" dirty="0">
                <a:latin typeface="Verdana" panose="020B0604030504040204" pitchFamily="34" charset="0"/>
              </a:rPr>
              <a:t>los datos relevantes.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La información debe ser reportada con el suficiente nivel de detalle para justificar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las conclusiones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Deben mencionarse todos los resultados relevantes, inclusive aquellos </a:t>
            </a:r>
            <a:r>
              <a:rPr lang="es-ES" sz="2400" dirty="0" smtClean="0">
                <a:latin typeface="Verdana" panose="020B0604030504040204" pitchFamily="34" charset="0"/>
              </a:rPr>
              <a:t>que contradigan </a:t>
            </a:r>
            <a:r>
              <a:rPr lang="es-ES" sz="2400" dirty="0">
                <a:latin typeface="Verdana" panose="020B0604030504040204" pitchFamily="34" charset="0"/>
              </a:rPr>
              <a:t>las expectativas iniciales.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Deben asimismo incluirse los hallazgos no significativos cuando la </a:t>
            </a:r>
            <a:r>
              <a:rPr lang="es-ES" sz="2400" dirty="0" smtClean="0">
                <a:latin typeface="Verdana" panose="020B0604030504040204" pitchFamily="34" charset="0"/>
              </a:rPr>
              <a:t>teoría prediga</a:t>
            </a:r>
            <a:r>
              <a:rPr lang="es-ES" sz="2400" dirty="0">
                <a:latin typeface="Verdana" panose="020B0604030504040204" pitchFamily="34" charset="0"/>
              </a:rPr>
              <a:t> </a:t>
            </a:r>
            <a:r>
              <a:rPr lang="es-ES" sz="2400" dirty="0" smtClean="0">
                <a:latin typeface="Verdana" panose="020B0604030504040204" pitchFamily="34" charset="0"/>
              </a:rPr>
              <a:t>hallazgos </a:t>
            </a:r>
            <a:r>
              <a:rPr lang="es-ES" sz="2400" dirty="0">
                <a:latin typeface="Verdana" panose="020B0604030504040204" pitchFamily="34" charset="0"/>
              </a:rPr>
              <a:t>estadísticamente significativos.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No deben incluirse </a:t>
            </a:r>
            <a:r>
              <a:rPr lang="es-ES" sz="2400" dirty="0" smtClean="0">
                <a:latin typeface="Verdana" panose="020B0604030504040204" pitchFamily="34" charset="0"/>
              </a:rPr>
              <a:t>puntuaciones </a:t>
            </a:r>
            <a:r>
              <a:rPr lang="es-ES" sz="2400" dirty="0">
                <a:latin typeface="Verdana" panose="020B0604030504040204" pitchFamily="34" charset="0"/>
              </a:rPr>
              <a:t>individuales e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información en bruto</a:t>
            </a:r>
            <a:r>
              <a:rPr lang="es-ES" sz="2400" dirty="0">
                <a:latin typeface="Verdana" panose="020B0604030504040204" pitchFamily="34" charset="0"/>
              </a:rPr>
              <a:t>, a no ser que se </a:t>
            </a:r>
            <a:r>
              <a:rPr lang="es-ES" sz="2400" dirty="0" smtClean="0">
                <a:latin typeface="Verdana" panose="020B0604030504040204" pitchFamily="34" charset="0"/>
              </a:rPr>
              <a:t>trate de </a:t>
            </a:r>
            <a:r>
              <a:rPr lang="es-ES" sz="2400" dirty="0">
                <a:latin typeface="Verdana" panose="020B0604030504040204" pitchFamily="34" charset="0"/>
              </a:rPr>
              <a:t>un diseño de caso único o de ejemplos ilustrativos.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Con el objetivo de compartir la información, los datos en bruto pueden ser puestos </a:t>
            </a:r>
            <a:r>
              <a:rPr lang="es-ES" sz="2400" dirty="0" smtClean="0">
                <a:latin typeface="Verdana" panose="020B0604030504040204" pitchFamily="34" charset="0"/>
              </a:rPr>
              <a:t>a disposición </a:t>
            </a:r>
            <a:r>
              <a:rPr lang="es-ES" sz="2400" dirty="0">
                <a:latin typeface="Verdana" panose="020B0604030504040204" pitchFamily="34" charset="0"/>
              </a:rPr>
              <a:t>en archivos </a:t>
            </a:r>
            <a:r>
              <a:rPr lang="es-ES" sz="2400" dirty="0" smtClean="0">
                <a:latin typeface="Verdana" panose="020B0604030504040204" pitchFamily="34" charset="0"/>
              </a:rPr>
              <a:t>suplementarios </a:t>
            </a:r>
            <a:r>
              <a:rPr lang="es-ES" sz="2400" dirty="0">
                <a:latin typeface="Verdana" panose="020B0604030504040204" pitchFamily="34" charset="0"/>
              </a:rPr>
              <a:t>online.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6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12113" y="561093"/>
            <a:ext cx="91860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Importancia de la estadística y el análisis de datos. </a:t>
            </a:r>
            <a:r>
              <a:rPr lang="es-ES" sz="2400" dirty="0">
                <a:latin typeface="Verdana" panose="020B0604030504040204" pitchFamily="34" charset="0"/>
              </a:rPr>
              <a:t>El análisis de los datos y </a:t>
            </a:r>
            <a:r>
              <a:rPr lang="es-ES" sz="2400" dirty="0" smtClean="0">
                <a:latin typeface="Verdana" panose="020B0604030504040204" pitchFamily="34" charset="0"/>
              </a:rPr>
              <a:t>el reporte </a:t>
            </a:r>
            <a:r>
              <a:rPr lang="es-ES" sz="2400" dirty="0">
                <a:latin typeface="Verdana" panose="020B0604030504040204" pitchFamily="34" charset="0"/>
              </a:rPr>
              <a:t>de los resultados de los análisis son aspectos fundamentales de </a:t>
            </a:r>
            <a:r>
              <a:rPr lang="es-ES" sz="2400" dirty="0" smtClean="0">
                <a:latin typeface="Verdana" panose="020B0604030504040204" pitchFamily="34" charset="0"/>
              </a:rPr>
              <a:t>una investigación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Un reporte preciso, completo </a:t>
            </a:r>
            <a:r>
              <a:rPr lang="es-ES" sz="2400" dirty="0">
                <a:latin typeface="Verdana" panose="020B0604030504040204" pitchFamily="34" charset="0"/>
              </a:rPr>
              <a:t>y sin sesgos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del tratamiento analítico de los datos</a:t>
            </a:r>
            <a:r>
              <a:rPr lang="es-ES" sz="2400" dirty="0">
                <a:latin typeface="Verdana" panose="020B0604030504040204" pitchFamily="34" charset="0"/>
              </a:rPr>
              <a:t> (</a:t>
            </a:r>
            <a:r>
              <a:rPr lang="es-ES" sz="2400" dirty="0" smtClean="0">
                <a:latin typeface="Verdana" panose="020B0604030504040204" pitchFamily="34" charset="0"/>
              </a:rPr>
              <a:t>sean cuantitativos </a:t>
            </a:r>
            <a:r>
              <a:rPr lang="es-ES" sz="2400" dirty="0">
                <a:latin typeface="Verdana" panose="020B0604030504040204" pitchFamily="34" charset="0"/>
              </a:rPr>
              <a:t>o cualitativos)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es un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componente fundamental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de un artículo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científico. </a:t>
            </a:r>
          </a:p>
          <a:p>
            <a:pPr algn="just"/>
            <a:r>
              <a:rPr lang="es-ES" sz="2400" dirty="0" smtClean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Es fundamental que la metodología utilizada sea apropiada para tratar los </a:t>
            </a:r>
            <a:r>
              <a:rPr lang="es-ES" sz="2400" dirty="0" smtClean="0">
                <a:latin typeface="Verdana" panose="020B0604030504040204" pitchFamily="34" charset="0"/>
              </a:rPr>
              <a:t>problemas planteados </a:t>
            </a:r>
            <a:r>
              <a:rPr lang="es-ES" sz="2400" dirty="0">
                <a:latin typeface="Verdana" panose="020B0604030504040204" pitchFamily="34" charset="0"/>
              </a:rPr>
              <a:t>y para el tipo de datos que estén siendo procesados.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Para que el lector pueda apreciar la magnitud o importancia de los hallazgos de </a:t>
            </a:r>
            <a:r>
              <a:rPr lang="es-ES" sz="2400" dirty="0" smtClean="0">
                <a:latin typeface="Verdana" panose="020B0604030504040204" pitchFamily="34" charset="0"/>
              </a:rPr>
              <a:t>un estudio</a:t>
            </a:r>
            <a:r>
              <a:rPr lang="es-ES" sz="2400" dirty="0">
                <a:latin typeface="Verdana" panose="020B0604030504040204" pitchFamily="34" charset="0"/>
              </a:rPr>
              <a:t>, es casi siempre necesario incluir alguna medida del tamaño del efecto en </a:t>
            </a:r>
            <a:r>
              <a:rPr lang="es-ES" sz="2400" dirty="0" smtClean="0">
                <a:latin typeface="Verdana" panose="020B0604030504040204" pitchFamily="34" charset="0"/>
              </a:rPr>
              <a:t>la sección </a:t>
            </a:r>
            <a:r>
              <a:rPr lang="es-ES" sz="2400" dirty="0">
                <a:latin typeface="Verdana" panose="020B0604030504040204" pitchFamily="34" charset="0"/>
              </a:rPr>
              <a:t>Resultados</a:t>
            </a:r>
            <a:r>
              <a:rPr lang="es-ES" sz="2400" dirty="0" smtClean="0">
                <a:latin typeface="Verdana" panose="020B0604030504040204" pitchFamily="34" charset="0"/>
              </a:rPr>
              <a:t>.</a:t>
            </a:r>
            <a:endParaRPr lang="es-ES" sz="2400" dirty="0">
              <a:latin typeface="Verdana" panose="020B060403050404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6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8447" y="374326"/>
            <a:ext cx="11048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Verdana" panose="020B0604030504040204" pitchFamily="34" charset="0"/>
              </a:rPr>
              <a:t>El estilo APA </a:t>
            </a:r>
            <a:r>
              <a:rPr lang="es-ES" dirty="0">
                <a:latin typeface="Verdana" panose="020B0604030504040204" pitchFamily="34" charset="0"/>
              </a:rPr>
              <a:t>n</a:t>
            </a:r>
            <a:r>
              <a:rPr lang="es-ES" dirty="0" smtClean="0">
                <a:latin typeface="Verdana" panose="020B0604030504040204" pitchFamily="34" charset="0"/>
              </a:rPr>
              <a:t>o </a:t>
            </a:r>
            <a:r>
              <a:rPr lang="es-ES" dirty="0">
                <a:latin typeface="Verdana" panose="020B0604030504040204" pitchFamily="34" charset="0"/>
              </a:rPr>
              <a:t>sólo ha prevalecido </a:t>
            </a:r>
            <a:r>
              <a:rPr lang="es-ES" dirty="0" smtClean="0">
                <a:latin typeface="Verdana" panose="020B0604030504040204" pitchFamily="34" charset="0"/>
              </a:rPr>
              <a:t>por </a:t>
            </a:r>
            <a:r>
              <a:rPr lang="es-ES" dirty="0">
                <a:latin typeface="Verdana" panose="020B0604030504040204" pitchFamily="34" charset="0"/>
              </a:rPr>
              <a:t>la </a:t>
            </a:r>
            <a:r>
              <a:rPr lang="es-ES" dirty="0" smtClean="0">
                <a:latin typeface="Verdana" panose="020B0604030504040204" pitchFamily="34" charset="0"/>
              </a:rPr>
              <a:t>importancia de la organización </a:t>
            </a:r>
            <a:r>
              <a:rPr lang="es-ES" dirty="0">
                <a:latin typeface="Verdana" panose="020B0604030504040204" pitchFamily="34" charset="0"/>
              </a:rPr>
              <a:t>donde fue creado, </a:t>
            </a:r>
            <a:r>
              <a:rPr lang="es-ES" dirty="0" smtClean="0">
                <a:latin typeface="Verdana" panose="020B0604030504040204" pitchFamily="34" charset="0"/>
              </a:rPr>
              <a:t>sino </a:t>
            </a:r>
            <a:r>
              <a:rPr lang="es-ES" dirty="0">
                <a:latin typeface="Verdana" panose="020B0604030504040204" pitchFamily="34" charset="0"/>
              </a:rPr>
              <a:t>también por su practicidad. Es por </a:t>
            </a:r>
            <a:r>
              <a:rPr lang="es-ES" dirty="0" smtClean="0">
                <a:latin typeface="Verdana" panose="020B0604030504040204" pitchFamily="34" charset="0"/>
              </a:rPr>
              <a:t>ello que </a:t>
            </a:r>
            <a:r>
              <a:rPr lang="es-ES" dirty="0">
                <a:latin typeface="Verdana" panose="020B0604030504040204" pitchFamily="34" charset="0"/>
              </a:rPr>
              <a:t>se ha adoptado como predominante en los niveles científicos de redacción y </a:t>
            </a:r>
            <a:r>
              <a:rPr lang="es-ES" dirty="0" smtClean="0">
                <a:latin typeface="Verdana" panose="020B0604030504040204" pitchFamily="34" charset="0"/>
              </a:rPr>
              <a:t>citado. Por </a:t>
            </a:r>
            <a:r>
              <a:rPr lang="es-ES" dirty="0">
                <a:latin typeface="Verdana" panose="020B0604030504040204" pitchFamily="34" charset="0"/>
              </a:rPr>
              <a:t>manual de estilo, entonces, entendemos una guía </a:t>
            </a:r>
            <a:r>
              <a:rPr lang="es-ES" dirty="0" smtClean="0">
                <a:latin typeface="Verdana" panose="020B0604030504040204" pitchFamily="34" charset="0"/>
              </a:rPr>
              <a:t>de redacción </a:t>
            </a:r>
            <a:r>
              <a:rPr lang="es-ES" dirty="0">
                <a:latin typeface="Verdana" panose="020B0604030504040204" pitchFamily="34" charset="0"/>
              </a:rPr>
              <a:t>que proporciona </a:t>
            </a:r>
            <a:r>
              <a:rPr lang="es-ES" dirty="0" smtClean="0">
                <a:latin typeface="Verdana" panose="020B0604030504040204" pitchFamily="34" charset="0"/>
              </a:rPr>
              <a:t>las normas </a:t>
            </a:r>
            <a:r>
              <a:rPr lang="es-ES" dirty="0">
                <a:latin typeface="Verdana" panose="020B0604030504040204" pitchFamily="34" charset="0"/>
              </a:rPr>
              <a:t>para </a:t>
            </a:r>
            <a:r>
              <a:rPr lang="es-ES" dirty="0" smtClean="0">
                <a:latin typeface="Verdana" panose="020B0604030504040204" pitchFamily="34" charset="0"/>
              </a:rPr>
              <a:t>la elaboración </a:t>
            </a:r>
            <a:r>
              <a:rPr lang="es-ES" dirty="0">
                <a:latin typeface="Verdana" panose="020B0604030504040204" pitchFamily="34" charset="0"/>
              </a:rPr>
              <a:t>y presentación correcta de un texto científico.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6" y="1851654"/>
            <a:ext cx="11235025" cy="491581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3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12904" y="1218787"/>
            <a:ext cx="90842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Cuando sea posible, debe proveerse un intervalo de confianza para cada tamaño </a:t>
            </a:r>
            <a:r>
              <a:rPr lang="es-ES" sz="2400" dirty="0" smtClean="0">
                <a:latin typeface="Verdana" panose="020B0604030504040204" pitchFamily="34" charset="0"/>
              </a:rPr>
              <a:t>del efecto </a:t>
            </a:r>
            <a:r>
              <a:rPr lang="es-ES" sz="2400" dirty="0">
                <a:latin typeface="Verdana" panose="020B0604030504040204" pitchFamily="34" charset="0"/>
              </a:rPr>
              <a:t>reportado con el objetivo de indicar </a:t>
            </a:r>
            <a:r>
              <a:rPr lang="es-ES" sz="2400" dirty="0" smtClean="0">
                <a:latin typeface="Verdana" panose="020B0604030504040204" pitchFamily="34" charset="0"/>
              </a:rPr>
              <a:t>la precisión </a:t>
            </a:r>
            <a:r>
              <a:rPr lang="es-ES" sz="2400" dirty="0">
                <a:latin typeface="Verdana" panose="020B0604030504040204" pitchFamily="34" charset="0"/>
              </a:rPr>
              <a:t>de la estimación del </a:t>
            </a:r>
            <a:r>
              <a:rPr lang="es-ES" sz="2400" dirty="0" smtClean="0">
                <a:latin typeface="Verdana" panose="020B0604030504040204" pitchFamily="34" charset="0"/>
              </a:rPr>
              <a:t>tamaño del </a:t>
            </a:r>
            <a:r>
              <a:rPr lang="es-ES" sz="2400" dirty="0">
                <a:latin typeface="Verdana" panose="020B0604030504040204" pitchFamily="34" charset="0"/>
              </a:rPr>
              <a:t>efecto.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Debe asumirse que el lector tiene </a:t>
            </a:r>
            <a:r>
              <a:rPr lang="es-ES" sz="2400" dirty="0" smtClean="0">
                <a:latin typeface="Verdana" panose="020B0604030504040204" pitchFamily="34" charset="0"/>
              </a:rPr>
              <a:t>conocimiento profesional </a:t>
            </a:r>
            <a:r>
              <a:rPr lang="es-ES" sz="2400" dirty="0">
                <a:latin typeface="Verdana" panose="020B0604030504040204" pitchFamily="34" charset="0"/>
              </a:rPr>
              <a:t>de los </a:t>
            </a:r>
            <a:r>
              <a:rPr lang="es-ES" sz="2400" dirty="0" smtClean="0">
                <a:latin typeface="Verdana" panose="020B0604030504040204" pitchFamily="34" charset="0"/>
              </a:rPr>
              <a:t>métodos estadísticos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No deben revisarse conceptos o procedimientos estadísticos básicos y, si </a:t>
            </a:r>
            <a:r>
              <a:rPr lang="es-ES" sz="2400" dirty="0" smtClean="0">
                <a:latin typeface="Verdana" panose="020B0604030504040204" pitchFamily="34" charset="0"/>
              </a:rPr>
              <a:t>fuese necesario </a:t>
            </a:r>
            <a:r>
              <a:rPr lang="es-ES" sz="2400" dirty="0">
                <a:latin typeface="Verdana" panose="020B0604030504040204" pitchFamily="34" charset="0"/>
              </a:rPr>
              <a:t>y relevante, puede justificarse por qué ha </a:t>
            </a:r>
            <a:r>
              <a:rPr lang="es-ES" sz="2400" dirty="0" smtClean="0">
                <a:latin typeface="Verdana" panose="020B0604030504040204" pitchFamily="34" charset="0"/>
              </a:rPr>
              <a:t>sido empleado </a:t>
            </a:r>
            <a:r>
              <a:rPr lang="es-ES" sz="2400" dirty="0">
                <a:latin typeface="Verdana" panose="020B0604030504040204" pitchFamily="34" charset="0"/>
              </a:rPr>
              <a:t>un método y </a:t>
            </a:r>
            <a:r>
              <a:rPr lang="es-ES" sz="2400" dirty="0" smtClean="0">
                <a:latin typeface="Verdana" panose="020B0604030504040204" pitchFamily="34" charset="0"/>
              </a:rPr>
              <a:t>no otro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7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138" y="605832"/>
            <a:ext cx="97385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Utilidad de los gráficos, tablas o cuadros. </a:t>
            </a:r>
            <a:r>
              <a:rPr lang="es-ES" sz="2400" dirty="0">
                <a:latin typeface="Verdana" panose="020B0604030504040204" pitchFamily="34" charset="0"/>
              </a:rPr>
              <a:t>En la sección de resultados </a:t>
            </a:r>
            <a:r>
              <a:rPr lang="es-ES" sz="2400" dirty="0" smtClean="0">
                <a:latin typeface="Verdana" panose="020B0604030504040204" pitchFamily="34" charset="0"/>
              </a:rPr>
              <a:t>es notablemente </a:t>
            </a:r>
            <a:r>
              <a:rPr lang="es-ES" sz="2400" dirty="0">
                <a:latin typeface="Verdana" panose="020B0604030504040204" pitchFamily="34" charset="0"/>
              </a:rPr>
              <a:t>útil la inclusión de soportes visuales para mejorar la comprensión de </a:t>
            </a:r>
            <a:r>
              <a:rPr lang="es-ES" sz="2400" dirty="0" smtClean="0">
                <a:latin typeface="Verdana" panose="020B0604030504040204" pitchFamily="34" charset="0"/>
              </a:rPr>
              <a:t>los datos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Si a través del estudio ha generado diferentes presentaciones gráficas de los </a:t>
            </a:r>
            <a:r>
              <a:rPr lang="es-ES" sz="2400" dirty="0" smtClean="0">
                <a:latin typeface="Verdana" panose="020B0604030504040204" pitchFamily="34" charset="0"/>
              </a:rPr>
              <a:t>datos deben </a:t>
            </a:r>
            <a:r>
              <a:rPr lang="es-ES" sz="2400" dirty="0">
                <a:latin typeface="Verdana" panose="020B0604030504040204" pitchFamily="34" charset="0"/>
              </a:rPr>
              <a:t>seleccionarse las más </a:t>
            </a:r>
            <a:r>
              <a:rPr lang="es-ES" sz="2400" dirty="0" smtClean="0">
                <a:latin typeface="Verdana" panose="020B0604030504040204" pitchFamily="34" charset="0"/>
              </a:rPr>
              <a:t>representativas.</a:t>
            </a:r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Se deben observar los lineamientos para la confección de cada tipo de </a:t>
            </a:r>
            <a:r>
              <a:rPr lang="es-ES" sz="2400" dirty="0" smtClean="0">
                <a:latin typeface="Verdana" panose="020B0604030504040204" pitchFamily="34" charset="0"/>
              </a:rPr>
              <a:t>presentación gráfica</a:t>
            </a:r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Por lo general, se aconseja no superar los dos o tres objetos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Debe prestarse atención al modo en que cada revista </a:t>
            </a:r>
            <a:r>
              <a:rPr lang="es-ES" sz="2400" dirty="0" smtClean="0">
                <a:latin typeface="Verdana" panose="020B0604030504040204" pitchFamily="34" charset="0"/>
              </a:rPr>
              <a:t>solicita enviar </a:t>
            </a:r>
            <a:r>
              <a:rPr lang="es-ES" sz="2400" dirty="0">
                <a:latin typeface="Verdana" panose="020B0604030504040204" pitchFamily="34" charset="0"/>
              </a:rPr>
              <a:t>estos </a:t>
            </a:r>
            <a:r>
              <a:rPr lang="es-ES" sz="2400" dirty="0" smtClean="0">
                <a:latin typeface="Verdana" panose="020B0604030504040204" pitchFamily="34" charset="0"/>
              </a:rPr>
              <a:t>objetos; generalmente </a:t>
            </a:r>
            <a:r>
              <a:rPr lang="es-ES" sz="2400" dirty="0">
                <a:latin typeface="Verdana" panose="020B0604030504040204" pitchFamily="34" charset="0"/>
              </a:rPr>
              <a:t>se incluyen al final del artículo en orden, y dentro del texto de </a:t>
            </a:r>
            <a:r>
              <a:rPr lang="es-ES" sz="2400" dirty="0" smtClean="0">
                <a:latin typeface="Verdana" panose="020B0604030504040204" pitchFamily="34" charset="0"/>
              </a:rPr>
              <a:t>realiza un </a:t>
            </a:r>
            <a:r>
              <a:rPr lang="es-ES" sz="2400" dirty="0">
                <a:latin typeface="Verdana" panose="020B0604030504040204" pitchFamily="34" charset="0"/>
              </a:rPr>
              <a:t>comentario señalando dónde deben insertarse aproximadamente.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498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22" y="12121"/>
            <a:ext cx="10910221" cy="6845879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5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6274" y="244178"/>
            <a:ext cx="106467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Luego de presentar los resultados se está en una posición que permite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evaluar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e interpretar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sus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implicaciones</a:t>
            </a:r>
            <a:r>
              <a:rPr lang="es-ES" sz="2400" dirty="0" smtClean="0">
                <a:latin typeface="Verdana" panose="020B0604030504040204" pitchFamily="34" charset="0"/>
              </a:rPr>
              <a:t>, especialmente respecto </a:t>
            </a:r>
            <a:r>
              <a:rPr lang="es-ES" sz="2400" dirty="0">
                <a:latin typeface="Verdana" panose="020B0604030504040204" pitchFamily="34" charset="0"/>
              </a:rPr>
              <a:t>de las hipótesis originales.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En esta sección se debe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examinar, interpretar y calificar los resultados y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derivar inferencias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o conclusiones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Es importante enfatizar consecuencias teóricas o prácticas de los resultados.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 sección Discusión debe comenzarse con una </a:t>
            </a:r>
            <a:r>
              <a:rPr lang="es-ES" sz="2400" dirty="0" smtClean="0">
                <a:latin typeface="Verdana" panose="020B0604030504040204" pitchFamily="34" charset="0"/>
              </a:rPr>
              <a:t>enumeración </a:t>
            </a:r>
            <a:r>
              <a:rPr lang="es-ES" sz="2400" dirty="0">
                <a:latin typeface="Verdana" panose="020B0604030504040204" pitchFamily="34" charset="0"/>
              </a:rPr>
              <a:t>de aquello que </a:t>
            </a:r>
            <a:r>
              <a:rPr lang="es-ES" sz="2400" dirty="0" smtClean="0">
                <a:latin typeface="Verdana" panose="020B0604030504040204" pitchFamily="34" charset="0"/>
              </a:rPr>
              <a:t>soportan y no soportan </a:t>
            </a:r>
            <a:r>
              <a:rPr lang="es-ES" sz="2400" dirty="0">
                <a:latin typeface="Verdana" panose="020B0604030504040204" pitchFamily="34" charset="0"/>
              </a:rPr>
              <a:t>las hipótesis originales, distinguiéndose entre hipótesis primarias </a:t>
            </a:r>
            <a:r>
              <a:rPr lang="es-ES" sz="2400" dirty="0" smtClean="0">
                <a:latin typeface="Verdana" panose="020B0604030504040204" pitchFamily="34" charset="0"/>
              </a:rPr>
              <a:t>y secundarias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Si las hipótesis no fueron confirmadas, deben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darse explicaciones de por qué</a:t>
            </a:r>
            <a:r>
              <a:rPr lang="es-ES" sz="2400" dirty="0" smtClean="0">
                <a:latin typeface="Verdana" panose="020B0604030504040204" pitchFamily="34" charset="0"/>
              </a:rPr>
              <a:t>.</a:t>
            </a:r>
          </a:p>
          <a:p>
            <a:pPr algn="just"/>
            <a:r>
              <a:rPr lang="es-ES" sz="2400" dirty="0" smtClean="0">
                <a:latin typeface="SymbolMT"/>
              </a:rPr>
              <a:t>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Similitudes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y diferencias entre los resultados obtenidos y los resultados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obtenidos por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otros investigadores </a:t>
            </a:r>
            <a:r>
              <a:rPr lang="es-ES" sz="2400" dirty="0">
                <a:latin typeface="Verdana" panose="020B0604030504040204" pitchFamily="34" charset="0"/>
              </a:rPr>
              <a:t>deben ser utilizados para contextualizar, confirmar y </a:t>
            </a:r>
            <a:r>
              <a:rPr lang="es-ES" sz="2400" dirty="0" smtClean="0">
                <a:latin typeface="Verdana" panose="020B0604030504040204" pitchFamily="34" charset="0"/>
              </a:rPr>
              <a:t>clarificar las </a:t>
            </a:r>
            <a:r>
              <a:rPr lang="es-ES" sz="2400" dirty="0">
                <a:latin typeface="Verdana" panose="020B0604030504040204" pitchFamily="34" charset="0"/>
              </a:rPr>
              <a:t>conclusiones.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No se debe simplemente reformular o repetir conclusiones realizadas </a:t>
            </a:r>
            <a:r>
              <a:rPr lang="es-ES" sz="2400" dirty="0" smtClean="0">
                <a:latin typeface="Verdana" panose="020B0604030504040204" pitchFamily="34" charset="0"/>
              </a:rPr>
              <a:t>anteriormente en </a:t>
            </a:r>
            <a:r>
              <a:rPr lang="es-ES" sz="2400" dirty="0">
                <a:latin typeface="Verdana" panose="020B0604030504040204" pitchFamily="34" charset="0"/>
              </a:rPr>
              <a:t>el trabajo.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8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5800" y="303028"/>
            <a:ext cx="1099406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Si hubo algún tipo de intervención, debe discutirse si fue satisfactoria y los </a:t>
            </a:r>
            <a:r>
              <a:rPr lang="es-ES" sz="2400" dirty="0" smtClean="0">
                <a:latin typeface="Verdana" panose="020B0604030504040204" pitchFamily="34" charset="0"/>
              </a:rPr>
              <a:t>mecanismos por </a:t>
            </a:r>
            <a:r>
              <a:rPr lang="es-ES" sz="2400" dirty="0">
                <a:latin typeface="Verdana" panose="020B0604030504040204" pitchFamily="34" charset="0"/>
              </a:rPr>
              <a:t>los cuales se planeó realizarla y/o mecanismos alternativos. Debe también discutirse las </a:t>
            </a:r>
            <a:r>
              <a:rPr lang="es-ES" sz="2400" dirty="0" smtClean="0">
                <a:latin typeface="Verdana" panose="020B0604030504040204" pitchFamily="34" charset="0"/>
              </a:rPr>
              <a:t>dificultades </a:t>
            </a:r>
            <a:r>
              <a:rPr lang="es-ES" sz="2400" dirty="0">
                <a:latin typeface="Verdana" panose="020B0604030504040204" pitchFamily="34" charset="0"/>
              </a:rPr>
              <a:t>para realizar la intervención o manipulación así como la fidelidad con la cual la manipulación o intervención fue realizada, es decir,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deben quedar claras las diferencias (si hubiere) entre la intervención planificada y la realizada</a:t>
            </a:r>
            <a:r>
              <a:rPr lang="es-ES" sz="2400" dirty="0">
                <a:latin typeface="Verdana" panose="020B0604030504040204" pitchFamily="34" charset="0"/>
              </a:rPr>
              <a:t>. Deben aceptarse y enunciarse las limitaciones de la investigación y deben plantearse explicaciones alternativas para los resultados. No debe dejar de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analizarse la </a:t>
            </a:r>
            <a:r>
              <a:rPr lang="es-ES" sz="2400" dirty="0" err="1">
                <a:solidFill>
                  <a:schemeClr val="accent1"/>
                </a:solidFill>
                <a:latin typeface="Verdana" panose="020B0604030504040204" pitchFamily="34" charset="0"/>
              </a:rPr>
              <a:t>generalizabilidad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de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los resultados</a:t>
            </a:r>
            <a:r>
              <a:rPr lang="es-ES" sz="2400" dirty="0">
                <a:latin typeface="Verdana" panose="020B0604030504040204" pitchFamily="34" charset="0"/>
              </a:rPr>
              <a:t>. Este análisis crítico debe tener en cuenta las diferencias entre la población y la muestra seleccionada en el estudio. La sección Discusión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debe cerrarse con un comentario que justifique la importancia de los resultados obtenidos</a:t>
            </a:r>
            <a:r>
              <a:rPr lang="es-ES" sz="2400" dirty="0">
                <a:latin typeface="Verdana" panose="020B0604030504040204" pitchFamily="34" charset="0"/>
              </a:rPr>
              <a:t>. Este cierre puede ser breve o extenso siempre y cuando contenga un razonamiento claro y no incluya información </a:t>
            </a:r>
            <a:r>
              <a:rPr lang="es-ES" sz="2400" dirty="0" smtClean="0">
                <a:latin typeface="Verdana" panose="020B0604030504040204" pitchFamily="34" charset="0"/>
              </a:rPr>
              <a:t>superflua. </a:t>
            </a:r>
            <a:r>
              <a:rPr lang="es-ES" sz="2400" dirty="0">
                <a:latin typeface="Verdana" panose="020B0604030504040204" pitchFamily="34" charset="0"/>
              </a:rPr>
              <a:t>En esta sección puede reiterarse brevemente la discusión acerca de por qué el problema es importante.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7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5814" y="117693"/>
            <a:ext cx="117406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NO</a:t>
            </a:r>
          </a:p>
          <a:p>
            <a:pPr algn="just"/>
            <a:r>
              <a:rPr lang="es-ES" sz="2400" dirty="0" smtClean="0">
                <a:latin typeface="Verdana" panose="020B0604030504040204" pitchFamily="34" charset="0"/>
              </a:rPr>
              <a:t>Con </a:t>
            </a:r>
            <a:r>
              <a:rPr lang="es-ES" sz="2400" dirty="0" smtClean="0">
                <a:latin typeface="Verdana" panose="020B0604030504040204" pitchFamily="34" charset="0"/>
              </a:rPr>
              <a:t>el </a:t>
            </a:r>
            <a:r>
              <a:rPr lang="es-ES" sz="2400" dirty="0">
                <a:latin typeface="Verdana" panose="020B0604030504040204" pitchFamily="34" charset="0"/>
              </a:rPr>
              <a:t>objetivo de complementar la evaluación de los resultados </a:t>
            </a:r>
            <a:r>
              <a:rPr lang="es-ES" sz="2400" dirty="0" smtClean="0">
                <a:latin typeface="Verdana" panose="020B0604030504040204" pitchFamily="34" charset="0"/>
              </a:rPr>
              <a:t>se </a:t>
            </a:r>
            <a:r>
              <a:rPr lang="es-ES" sz="2400" dirty="0" smtClean="0">
                <a:latin typeface="Verdana" panose="020B0604030504040204" pitchFamily="34" charset="0"/>
              </a:rPr>
              <a:t>propone </a:t>
            </a:r>
            <a:r>
              <a:rPr lang="es-ES" sz="2400" dirty="0">
                <a:latin typeface="Verdana" panose="020B0604030504040204" pitchFamily="34" charset="0"/>
              </a:rPr>
              <a:t>considerar la inclusión esta subsección.</a:t>
            </a:r>
          </a:p>
          <a:p>
            <a:pPr algn="just"/>
            <a:r>
              <a:rPr lang="es-ES" sz="2400" b="1" dirty="0">
                <a:latin typeface="Verdana" panose="020B0604030504040204" pitchFamily="34" charset="0"/>
              </a:rPr>
              <a:t>Articulación. </a:t>
            </a:r>
            <a:r>
              <a:rPr lang="es-ES" sz="2400" dirty="0">
                <a:latin typeface="Verdana" panose="020B0604030504040204" pitchFamily="34" charset="0"/>
              </a:rPr>
              <a:t>Esta subsección promueve una consideración más extensa del </a:t>
            </a:r>
            <a:r>
              <a:rPr lang="es-ES" sz="2400" dirty="0" smtClean="0">
                <a:latin typeface="Verdana" panose="020B0604030504040204" pitchFamily="34" charset="0"/>
              </a:rPr>
              <a:t>sentido que </a:t>
            </a:r>
            <a:r>
              <a:rPr lang="es-ES" sz="2400" dirty="0">
                <a:latin typeface="Verdana" panose="020B0604030504040204" pitchFamily="34" charset="0"/>
              </a:rPr>
              <a:t>sus resultados adquieren ya no sólo respecto de un avance teórico, sino </a:t>
            </a:r>
            <a:r>
              <a:rPr lang="es-ES" sz="2400" dirty="0" smtClean="0">
                <a:latin typeface="Verdana" panose="020B0604030504040204" pitchFamily="34" charset="0"/>
              </a:rPr>
              <a:t>también en </a:t>
            </a:r>
            <a:r>
              <a:rPr lang="es-ES" sz="2400" dirty="0">
                <a:latin typeface="Verdana" panose="020B0604030504040204" pitchFamily="34" charset="0"/>
              </a:rPr>
              <a:t>relación con aquellos niveles vinculados al uso de ese conocimiento. Una </a:t>
            </a:r>
            <a:r>
              <a:rPr lang="es-ES" sz="2400" dirty="0" smtClean="0">
                <a:latin typeface="Verdana" panose="020B0604030504040204" pitchFamily="34" charset="0"/>
              </a:rPr>
              <a:t>pregunta que </a:t>
            </a:r>
            <a:r>
              <a:rPr lang="es-ES" sz="2400" dirty="0">
                <a:latin typeface="Verdana" panose="020B0604030504040204" pitchFamily="34" charset="0"/>
              </a:rPr>
              <a:t>Ud. puede hacerse en este apartado ¿Cómo pensar la articulación social de </a:t>
            </a:r>
            <a:r>
              <a:rPr lang="es-ES" sz="2400" dirty="0" smtClean="0">
                <a:latin typeface="Verdana" panose="020B0604030504040204" pitchFamily="34" charset="0"/>
              </a:rPr>
              <a:t>los resultados </a:t>
            </a:r>
            <a:r>
              <a:rPr lang="es-ES" sz="2400" dirty="0">
                <a:latin typeface="Verdana" panose="020B0604030504040204" pitchFamily="34" charset="0"/>
              </a:rPr>
              <a:t>de mi </a:t>
            </a:r>
            <a:r>
              <a:rPr lang="es-ES" sz="2400" dirty="0" smtClean="0">
                <a:latin typeface="Verdana" panose="020B0604030504040204" pitchFamily="34" charset="0"/>
              </a:rPr>
              <a:t>investigación? Esta </a:t>
            </a:r>
            <a:r>
              <a:rPr lang="es-ES" sz="2400" dirty="0">
                <a:latin typeface="Verdana" panose="020B0604030504040204" pitchFamily="34" charset="0"/>
              </a:rPr>
              <a:t>sección retoma directamente de la Contextualización aquella preocupación </a:t>
            </a:r>
            <a:r>
              <a:rPr lang="es-ES" sz="2400" dirty="0" smtClean="0">
                <a:latin typeface="Verdana" panose="020B0604030504040204" pitchFamily="34" charset="0"/>
              </a:rPr>
              <a:t>sobre el </a:t>
            </a:r>
            <a:r>
              <a:rPr lang="es-ES" sz="2400" dirty="0">
                <a:latin typeface="Verdana" panose="020B0604030504040204" pitchFamily="34" charset="0"/>
              </a:rPr>
              <a:t>anclaje coyuntural de su investigación, del mismo modo en que la </a:t>
            </a:r>
            <a:r>
              <a:rPr lang="es-ES" sz="2400" dirty="0" smtClean="0">
                <a:latin typeface="Verdana" panose="020B0604030504040204" pitchFamily="34" charset="0"/>
              </a:rPr>
              <a:t>Discusión tradicional </a:t>
            </a:r>
            <a:r>
              <a:rPr lang="es-ES" sz="2400" dirty="0">
                <a:latin typeface="Verdana" panose="020B0604030504040204" pitchFamily="34" charset="0"/>
              </a:rPr>
              <a:t>retoma el estado del arte y lo revisa en base a los resultados obtenidos, </a:t>
            </a:r>
            <a:r>
              <a:rPr lang="es-ES" sz="2400" dirty="0" smtClean="0">
                <a:latin typeface="Verdana" panose="020B0604030504040204" pitchFamily="34" charset="0"/>
              </a:rPr>
              <a:t>el espacio </a:t>
            </a:r>
            <a:r>
              <a:rPr lang="es-ES" sz="2400" dirty="0">
                <a:latin typeface="Verdana" panose="020B0604030504040204" pitchFamily="34" charset="0"/>
              </a:rPr>
              <a:t>de Articulación lo invita a hacer lo propio con la consideración de cómo </a:t>
            </a:r>
            <a:r>
              <a:rPr lang="es-ES" sz="2400" dirty="0" smtClean="0">
                <a:latin typeface="Verdana" panose="020B0604030504040204" pitchFamily="34" charset="0"/>
              </a:rPr>
              <a:t>los hallazgos </a:t>
            </a:r>
            <a:r>
              <a:rPr lang="es-ES" sz="2400" dirty="0">
                <a:latin typeface="Verdana" panose="020B0604030504040204" pitchFamily="34" charset="0"/>
              </a:rPr>
              <a:t>pueden repercutir en nuevas líneas de acción, en la modificación </a:t>
            </a:r>
            <a:r>
              <a:rPr lang="es-ES" sz="2400" dirty="0" smtClean="0">
                <a:latin typeface="Verdana" panose="020B0604030504040204" pitchFamily="34" charset="0"/>
              </a:rPr>
              <a:t>de programas</a:t>
            </a:r>
            <a:r>
              <a:rPr lang="es-ES" sz="2400" dirty="0">
                <a:latin typeface="Verdana" panose="020B0604030504040204" pitchFamily="34" charset="0"/>
              </a:rPr>
              <a:t>. Un modo de realizar una articulación efectiva del </a:t>
            </a:r>
            <a:r>
              <a:rPr lang="es-ES" sz="2400" i="1" dirty="0" err="1">
                <a:latin typeface="Verdana" panose="020B0604030504040204" pitchFamily="34" charset="0"/>
              </a:rPr>
              <a:t>paper</a:t>
            </a:r>
            <a:r>
              <a:rPr lang="es-ES" sz="2400" i="1" dirty="0">
                <a:latin typeface="Verdana" panose="020B0604030504040204" pitchFamily="34" charset="0"/>
              </a:rPr>
              <a:t> </a:t>
            </a:r>
            <a:r>
              <a:rPr lang="es-ES" sz="2400" dirty="0">
                <a:latin typeface="Verdana" panose="020B0604030504040204" pitchFamily="34" charset="0"/>
              </a:rPr>
              <a:t>es </a:t>
            </a:r>
            <a:r>
              <a:rPr lang="es-ES" sz="2400" dirty="0" smtClean="0">
                <a:latin typeface="Verdana" panose="020B0604030504040204" pitchFamily="34" charset="0"/>
              </a:rPr>
              <a:t>analizando cuáles </a:t>
            </a:r>
            <a:r>
              <a:rPr lang="es-ES" sz="2400" dirty="0">
                <a:latin typeface="Verdana" panose="020B0604030504040204" pitchFamily="34" charset="0"/>
              </a:rPr>
              <a:t>eran los problemas identificados y de acuerdo a cómo se había estructurado </a:t>
            </a:r>
            <a:r>
              <a:rPr lang="es-ES" sz="2400" dirty="0" smtClean="0">
                <a:latin typeface="Verdana" panose="020B0604030504040204" pitchFamily="34" charset="0"/>
              </a:rPr>
              <a:t>la búsqueda </a:t>
            </a:r>
            <a:r>
              <a:rPr lang="es-ES" sz="2400" dirty="0">
                <a:latin typeface="Verdana" panose="020B0604030504040204" pitchFamily="34" charset="0"/>
              </a:rPr>
              <a:t>de nueva información ofrecer posibles elementos para su superación en </a:t>
            </a:r>
            <a:r>
              <a:rPr lang="es-ES" sz="2400" dirty="0" smtClean="0">
                <a:latin typeface="Verdana" panose="020B0604030504040204" pitchFamily="34" charset="0"/>
              </a:rPr>
              <a:t>el contexto </a:t>
            </a:r>
            <a:r>
              <a:rPr lang="es-ES" sz="2400" dirty="0">
                <a:latin typeface="Verdana" panose="020B0604030504040204" pitchFamily="34" charset="0"/>
              </a:rPr>
              <a:t>estudiado.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7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9" y="428179"/>
            <a:ext cx="11658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/>
              <a:t>¿Qué </a:t>
            </a:r>
            <a:r>
              <a:rPr lang="es-ES" sz="3600" b="1" dirty="0"/>
              <a:t>debo considerar sobre el estilo general </a:t>
            </a:r>
            <a:r>
              <a:rPr lang="es-ES" sz="3600" b="1" dirty="0" smtClean="0"/>
              <a:t>de escritura</a:t>
            </a:r>
            <a:r>
              <a:rPr lang="es-ES" sz="3600" b="1" dirty="0"/>
              <a:t>?</a:t>
            </a:r>
            <a:endParaRPr lang="es-ES" sz="3600" b="1" dirty="0" smtClean="0">
              <a:latin typeface="Verdana" panose="020B0604030504040204" pitchFamily="34" charset="0"/>
            </a:endParaRPr>
          </a:p>
          <a:p>
            <a:pPr algn="just"/>
            <a:endParaRPr lang="es-ES" sz="2400" b="1" dirty="0" smtClean="0">
              <a:latin typeface="Verdana" panose="020B0604030504040204" pitchFamily="34" charset="0"/>
            </a:endParaRPr>
          </a:p>
          <a:p>
            <a:pPr algn="just"/>
            <a:r>
              <a:rPr lang="es-ES" sz="2400" b="1" dirty="0" smtClean="0">
                <a:latin typeface="Verdana" panose="020B0604030504040204" pitchFamily="34" charset="0"/>
              </a:rPr>
              <a:t>Redacción </a:t>
            </a:r>
            <a:r>
              <a:rPr lang="es-ES" sz="2400" b="1" dirty="0">
                <a:latin typeface="Verdana" panose="020B0604030504040204" pitchFamily="34" charset="0"/>
              </a:rPr>
              <a:t>general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Este apartado tiene por objetivo enfatizar el manejo necesario de </a:t>
            </a:r>
            <a:r>
              <a:rPr lang="es-ES" sz="2400" dirty="0" smtClean="0">
                <a:latin typeface="Verdana" panose="020B0604030504040204" pitchFamily="34" charset="0"/>
              </a:rPr>
              <a:t>un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lenguaje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claro</a:t>
            </a:r>
            <a:r>
              <a:rPr lang="es-ES" sz="2400" dirty="0">
                <a:latin typeface="Verdana" panose="020B0604030504040204" pitchFamily="34" charset="0"/>
              </a:rPr>
              <a:t> y </a:t>
            </a:r>
            <a:r>
              <a:rPr lang="es-ES" sz="2400" dirty="0" smtClean="0">
                <a:latin typeface="Verdana" panose="020B0604030504040204" pitchFamily="34" charset="0"/>
              </a:rPr>
              <a:t>directo, propio </a:t>
            </a:r>
            <a:r>
              <a:rPr lang="es-ES" sz="2400" dirty="0">
                <a:latin typeface="Verdana" panose="020B0604030504040204" pitchFamily="34" charset="0"/>
              </a:rPr>
              <a:t>de la escritura científica. Se </a:t>
            </a:r>
            <a:r>
              <a:rPr lang="es-ES" sz="2400" dirty="0" smtClean="0">
                <a:latin typeface="Verdana" panose="020B0604030504040204" pitchFamily="34" charset="0"/>
              </a:rPr>
              <a:t>presentarán algunos </a:t>
            </a:r>
            <a:r>
              <a:rPr lang="es-ES" sz="2400" dirty="0">
                <a:latin typeface="Verdana" panose="020B0604030504040204" pitchFamily="34" charset="0"/>
              </a:rPr>
              <a:t>de los principios generales </a:t>
            </a:r>
            <a:r>
              <a:rPr lang="es-ES" sz="2400" dirty="0" smtClean="0">
                <a:latin typeface="Verdana" panose="020B0604030504040204" pitchFamily="34" charset="0"/>
              </a:rPr>
              <a:t>de escritura </a:t>
            </a:r>
            <a:r>
              <a:rPr lang="es-ES" sz="2400" dirty="0">
                <a:latin typeface="Verdana" panose="020B0604030504040204" pitchFamily="34" charset="0"/>
              </a:rPr>
              <a:t>expositiva.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En primer lugar, se aconseja la presentación ordenada de las ideas. Para favorecer </a:t>
            </a:r>
            <a:r>
              <a:rPr lang="es-ES" sz="2400" dirty="0" smtClean="0">
                <a:latin typeface="Verdana" panose="020B0604030504040204" pitchFamily="34" charset="0"/>
              </a:rPr>
              <a:t>la comprensión </a:t>
            </a:r>
            <a:r>
              <a:rPr lang="es-ES" sz="2400" dirty="0">
                <a:latin typeface="Verdana" panose="020B0604030504040204" pitchFamily="34" charset="0"/>
              </a:rPr>
              <a:t>de los lectores,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se deben organizar las unidades de pensamiento (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palabras, oraciones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o párrafos) de modo que entre ellas se observe una continuidad</a:t>
            </a:r>
            <a:r>
              <a:rPr lang="es-ES" sz="2400" dirty="0">
                <a:latin typeface="Verdana" panose="020B0604030504040204" pitchFamily="34" charset="0"/>
              </a:rPr>
              <a:t>. Para esto, es </a:t>
            </a:r>
            <a:r>
              <a:rPr lang="es-ES" sz="2400" dirty="0" smtClean="0">
                <a:latin typeface="Verdana" panose="020B0604030504040204" pitchFamily="34" charset="0"/>
              </a:rPr>
              <a:t>de suma </a:t>
            </a:r>
            <a:r>
              <a:rPr lang="es-ES" sz="2400" dirty="0">
                <a:latin typeface="Verdana" panose="020B0604030504040204" pitchFamily="34" charset="0"/>
              </a:rPr>
              <a:t>importancia el correcto uso de los signos de </a:t>
            </a:r>
            <a:r>
              <a:rPr lang="es-ES" sz="2400" dirty="0" smtClean="0">
                <a:latin typeface="Verdana" panose="020B0604030504040204" pitchFamily="34" charset="0"/>
              </a:rPr>
              <a:t>puntuación (indicadores </a:t>
            </a:r>
            <a:r>
              <a:rPr lang="es-ES" sz="2400" dirty="0">
                <a:latin typeface="Verdana" panose="020B0604030504040204" pitchFamily="34" charset="0"/>
              </a:rPr>
              <a:t>de </a:t>
            </a:r>
            <a:r>
              <a:rPr lang="es-ES" sz="2400" dirty="0" smtClean="0">
                <a:latin typeface="Verdana" panose="020B0604030504040204" pitchFamily="34" charset="0"/>
              </a:rPr>
              <a:t>pausas, inflexiones</a:t>
            </a:r>
            <a:r>
              <a:rPr lang="es-ES" sz="2400" dirty="0">
                <a:latin typeface="Verdana" panose="020B0604030504040204" pitchFamily="34" charset="0"/>
              </a:rPr>
              <a:t>, subordinaciones y ritmo discursivo); y las palabras de transición (</a:t>
            </a:r>
            <a:r>
              <a:rPr lang="es-ES" sz="2400" dirty="0" smtClean="0">
                <a:latin typeface="Verdana" panose="020B0604030504040204" pitchFamily="34" charset="0"/>
              </a:rPr>
              <a:t>pronombres, conjunciones</a:t>
            </a:r>
            <a:r>
              <a:rPr lang="es-ES" sz="2400" dirty="0">
                <a:latin typeface="Verdana" panose="020B0604030504040204" pitchFamily="34" charset="0"/>
              </a:rPr>
              <a:t>, preposiciones, adverbios temporales, adverbios que indican causa-efecto, </a:t>
            </a:r>
            <a:r>
              <a:rPr lang="es-ES" sz="2400" dirty="0" smtClean="0">
                <a:latin typeface="Verdana" panose="020B0604030504040204" pitchFamily="34" charset="0"/>
              </a:rPr>
              <a:t>los afirmativos</a:t>
            </a:r>
            <a:r>
              <a:rPr lang="es-ES" sz="2400" dirty="0">
                <a:latin typeface="Verdana" panose="020B0604030504040204" pitchFamily="34" charset="0"/>
              </a:rPr>
              <a:t>, los </a:t>
            </a:r>
            <a:r>
              <a:rPr lang="es-ES" sz="2400" dirty="0" smtClean="0">
                <a:latin typeface="Verdana" panose="020B0604030504040204" pitchFamily="34" charset="0"/>
              </a:rPr>
              <a:t>comparativo-modales y </a:t>
            </a:r>
            <a:r>
              <a:rPr lang="es-ES" sz="2400" dirty="0">
                <a:latin typeface="Verdana" panose="020B0604030504040204" pitchFamily="34" charset="0"/>
              </a:rPr>
              <a:t>los consecutivos).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4710" y="928074"/>
            <a:ext cx="102533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</a:rPr>
              <a:t>Fluidez de expresión</a:t>
            </a:r>
          </a:p>
          <a:p>
            <a:pPr algn="just"/>
            <a:r>
              <a:rPr lang="es-ES" dirty="0">
                <a:latin typeface="Verdana" panose="020B0604030504040204" pitchFamily="34" charset="0"/>
              </a:rPr>
              <a:t>Otro de los principios de la prosa científica es la fluidez de la expresión. Se deben </a:t>
            </a:r>
            <a:r>
              <a:rPr lang="es-ES" dirty="0" smtClean="0">
                <a:latin typeface="Verdana" panose="020B0604030504040204" pitchFamily="34" charset="0"/>
              </a:rPr>
              <a:t>eludir ciertos </a:t>
            </a:r>
            <a:r>
              <a:rPr lang="es-ES" dirty="0">
                <a:latin typeface="Verdana" panose="020B0604030504040204" pitchFamily="34" charset="0"/>
              </a:rPr>
              <a:t>artificios de la creación literaria como la ambigüedad, lo inesperado o </a:t>
            </a:r>
            <a:r>
              <a:rPr lang="es-ES" dirty="0" smtClean="0">
                <a:latin typeface="Verdana" panose="020B0604030504040204" pitchFamily="34" charset="0"/>
              </a:rPr>
              <a:t>el desplazamiento </a:t>
            </a:r>
            <a:r>
              <a:rPr lang="es-ES" dirty="0">
                <a:latin typeface="Verdana" panose="020B0604030504040204" pitchFamily="34" charset="0"/>
              </a:rPr>
              <a:t>de tema. Las variaciones abruptas de tono en un texto expositivo </a:t>
            </a:r>
            <a:r>
              <a:rPr lang="es-ES" dirty="0" smtClean="0">
                <a:latin typeface="Verdana" panose="020B0604030504040204" pitchFamily="34" charset="0"/>
              </a:rPr>
              <a:t>pueden deberse </a:t>
            </a:r>
            <a:r>
              <a:rPr lang="es-ES" dirty="0">
                <a:latin typeface="Verdana" panose="020B0604030504040204" pitchFamily="34" charset="0"/>
              </a:rPr>
              <a:t>a la escasa transición, a la interrupción de un argumento o a </a:t>
            </a:r>
            <a:r>
              <a:rPr lang="es-ES" dirty="0" smtClean="0">
                <a:latin typeface="Verdana" panose="020B0604030504040204" pitchFamily="34" charset="0"/>
              </a:rPr>
              <a:t>innecesarios cambios </a:t>
            </a:r>
            <a:r>
              <a:rPr lang="es-ES" dirty="0">
                <a:latin typeface="Verdana" panose="020B0604030504040204" pitchFamily="34" charset="0"/>
              </a:rPr>
              <a:t>en los tiempos verbales. Para detectarlos </a:t>
            </a:r>
            <a:r>
              <a:rPr lang="es-ES" dirty="0">
                <a:solidFill>
                  <a:schemeClr val="accent1"/>
                </a:solidFill>
                <a:latin typeface="Verdana" panose="020B0604030504040204" pitchFamily="34" charset="0"/>
              </a:rPr>
              <a:t>es útil releer (preferentemente en </a:t>
            </a:r>
            <a:r>
              <a:rPr lang="es-ES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voz alta) el texto después de </a:t>
            </a:r>
            <a:r>
              <a:rPr lang="es-ES" dirty="0">
                <a:solidFill>
                  <a:schemeClr val="accent1"/>
                </a:solidFill>
                <a:latin typeface="Verdana" panose="020B0604030504040204" pitchFamily="34" charset="0"/>
              </a:rPr>
              <a:t>haberlo redactado.</a:t>
            </a:r>
          </a:p>
          <a:p>
            <a:endParaRPr lang="es-ES" sz="3200" b="1" dirty="0" smtClean="0">
              <a:latin typeface="Verdana" panose="020B0604030504040204" pitchFamily="34" charset="0"/>
            </a:endParaRPr>
          </a:p>
          <a:p>
            <a:r>
              <a:rPr lang="es-ES" sz="2400" b="1" dirty="0" smtClean="0">
                <a:latin typeface="Verdana" panose="020B0604030504040204" pitchFamily="34" charset="0"/>
              </a:rPr>
              <a:t>Economía </a:t>
            </a:r>
            <a:r>
              <a:rPr lang="es-ES" sz="2400" b="1" dirty="0">
                <a:latin typeface="Verdana" panose="020B0604030504040204" pitchFamily="34" charset="0"/>
              </a:rPr>
              <a:t>de expresión</a:t>
            </a:r>
          </a:p>
          <a:p>
            <a:pPr algn="just"/>
            <a:r>
              <a:rPr lang="es-ES" dirty="0">
                <a:latin typeface="Verdana" panose="020B0604030504040204" pitchFamily="34" charset="0"/>
              </a:rPr>
              <a:t>Por último, en el estilo de redacción propuesto, se valora la economía de la expresión. </a:t>
            </a:r>
            <a:r>
              <a:rPr lang="es-ES" dirty="0" smtClean="0">
                <a:latin typeface="Verdana" panose="020B0604030504040204" pitchFamily="34" charset="0"/>
              </a:rPr>
              <a:t>La escritura </a:t>
            </a:r>
            <a:r>
              <a:rPr lang="es-ES" dirty="0">
                <a:latin typeface="Verdana" panose="020B0604030504040204" pitchFamily="34" charset="0"/>
              </a:rPr>
              <a:t>poco económica se debe generalmente al uso de tecnicismos y </a:t>
            </a:r>
            <a:r>
              <a:rPr lang="es-ES" dirty="0" smtClean="0">
                <a:latin typeface="Verdana" panose="020B0604030504040204" pitchFamily="34" charset="0"/>
              </a:rPr>
              <a:t>eufemismos (jerga</a:t>
            </a:r>
            <a:r>
              <a:rPr lang="es-ES" dirty="0">
                <a:latin typeface="Verdana" panose="020B0604030504040204" pitchFamily="34" charset="0"/>
              </a:rPr>
              <a:t>), a la verborrea o palabrería inapropiada, la redundancia, y al uso de </a:t>
            </a:r>
            <a:r>
              <a:rPr lang="es-ES" dirty="0" smtClean="0">
                <a:latin typeface="Verdana" panose="020B0604030504040204" pitchFamily="34" charset="0"/>
              </a:rPr>
              <a:t>oraciones muy </a:t>
            </a:r>
            <a:r>
              <a:rPr lang="es-ES" dirty="0">
                <a:latin typeface="Verdana" panose="020B0604030504040204" pitchFamily="34" charset="0"/>
              </a:rPr>
              <a:t>extensas. Si bien las oraciones breves y simples pueden generar una prosa </a:t>
            </a:r>
            <a:r>
              <a:rPr lang="es-ES" dirty="0" smtClean="0">
                <a:latin typeface="Verdana" panose="020B0604030504040204" pitchFamily="34" charset="0"/>
              </a:rPr>
              <a:t>cortante y </a:t>
            </a:r>
            <a:r>
              <a:rPr lang="es-ES" dirty="0">
                <a:latin typeface="Verdana" panose="020B0604030504040204" pitchFamily="34" charset="0"/>
              </a:rPr>
              <a:t>aburrida, </a:t>
            </a:r>
            <a:r>
              <a:rPr lang="es-ES" dirty="0">
                <a:solidFill>
                  <a:schemeClr val="accent1"/>
                </a:solidFill>
                <a:latin typeface="Verdana" panose="020B0604030504040204" pitchFamily="34" charset="0"/>
              </a:rPr>
              <a:t>las oraciones largas y complejas dificultan la inteligibilidad</a:t>
            </a:r>
            <a:r>
              <a:rPr lang="es-ES" dirty="0">
                <a:latin typeface="Verdana" panose="020B0604030504040204" pitchFamily="34" charset="0"/>
              </a:rPr>
              <a:t>. Con respecto a </a:t>
            </a:r>
            <a:r>
              <a:rPr lang="es-ES" dirty="0" smtClean="0">
                <a:latin typeface="Verdana" panose="020B0604030504040204" pitchFamily="34" charset="0"/>
              </a:rPr>
              <a:t>la extensión </a:t>
            </a:r>
            <a:r>
              <a:rPr lang="es-ES" dirty="0">
                <a:latin typeface="Verdana" panose="020B0604030504040204" pitchFamily="34" charset="0"/>
              </a:rPr>
              <a:t>de los párrafos, se recomienda proporcionar pausas para asimilar cada </a:t>
            </a:r>
            <a:r>
              <a:rPr lang="es-ES" dirty="0" smtClean="0">
                <a:latin typeface="Verdana" panose="020B0604030504040204" pitchFamily="34" charset="0"/>
              </a:rPr>
              <a:t>paso del </a:t>
            </a:r>
            <a:r>
              <a:rPr lang="es-ES" dirty="0">
                <a:latin typeface="Verdana" panose="020B0604030504040204" pitchFamily="34" charset="0"/>
              </a:rPr>
              <a:t>desarrollo conceptual antes de iniciar </a:t>
            </a:r>
            <a:r>
              <a:rPr lang="es-ES" dirty="0" smtClean="0">
                <a:latin typeface="Verdana" panose="020B0604030504040204" pitchFamily="34" charset="0"/>
              </a:rPr>
              <a:t>el siguiente</a:t>
            </a:r>
            <a:r>
              <a:rPr lang="es-ES" dirty="0" smtClean="0">
                <a:latin typeface="Verdana" panose="020B0604030504040204" pitchFamily="34" charset="0"/>
              </a:rPr>
              <a:t>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9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6645" y="931304"/>
            <a:ext cx="99533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¿Cómo debo citar otros artículos o contenidos?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El señalamiento de las fuentes con las que se relaciona el artículo se hace en dos formas: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1) Citas en el texto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2) Referencias al final del </a:t>
            </a:r>
            <a:r>
              <a:rPr lang="es-ES" sz="2400" dirty="0" smtClean="0">
                <a:latin typeface="Verdana" panose="020B0604030504040204" pitchFamily="34" charset="0"/>
              </a:rPr>
              <a:t>texto</a:t>
            </a:r>
          </a:p>
          <a:p>
            <a:pPr algn="just"/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b="1" dirty="0">
                <a:latin typeface="Verdana" panose="020B0604030504040204" pitchFamily="34" charset="0"/>
              </a:rPr>
              <a:t>CITACIÓN EN EL TEXTO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El estilo APA utiliza un sistema autor-fecha de citación, que le permite al lector </a:t>
            </a:r>
            <a:r>
              <a:rPr lang="es-ES" sz="2400" dirty="0" smtClean="0">
                <a:latin typeface="Verdana" panose="020B0604030504040204" pitchFamily="34" charset="0"/>
              </a:rPr>
              <a:t>encontrar las </a:t>
            </a:r>
            <a:r>
              <a:rPr lang="es-ES" sz="2400" dirty="0">
                <a:latin typeface="Verdana" panose="020B0604030504040204" pitchFamily="34" charset="0"/>
              </a:rPr>
              <a:t>fuentes citadas en el texto en la lista de </a:t>
            </a:r>
            <a:r>
              <a:rPr lang="es-ES" sz="2400" dirty="0" smtClean="0">
                <a:latin typeface="Verdana" panose="020B0604030504040204" pitchFamily="34" charset="0"/>
              </a:rPr>
              <a:t>referencias.</a:t>
            </a:r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La siguiente tabla describe las distintas maneras de citar trabajos en el texto en base </a:t>
            </a:r>
            <a:r>
              <a:rPr lang="es-ES" sz="2400" dirty="0" smtClean="0">
                <a:latin typeface="Verdana" panose="020B0604030504040204" pitchFamily="34" charset="0"/>
              </a:rPr>
              <a:t>a los </a:t>
            </a:r>
            <a:r>
              <a:rPr lang="es-ES" sz="2400" dirty="0">
                <a:latin typeface="Verdana" panose="020B0604030504040204" pitchFamily="34" charset="0"/>
              </a:rPr>
              <a:t>siguientes criterios: cantidad de autores y orden de aparición de la cita: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7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912" t="11602" r="20600" b="4991"/>
          <a:stretch/>
        </p:blipFill>
        <p:spPr>
          <a:xfrm>
            <a:off x="664535" y="222084"/>
            <a:ext cx="10914321" cy="627441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1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9" y="1132811"/>
            <a:ext cx="11665091" cy="5176171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2" y="440008"/>
            <a:ext cx="11731260" cy="578535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4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19721" y="435112"/>
            <a:ext cx="97326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En un artículo, las referencias se citan en el texto con un sistema de citación de autor </a:t>
            </a:r>
            <a:r>
              <a:rPr lang="es-ES" sz="2400" dirty="0" smtClean="0">
                <a:latin typeface="Verdana" panose="020B0604030504040204" pitchFamily="34" charset="0"/>
              </a:rPr>
              <a:t>y fecha</a:t>
            </a:r>
            <a:r>
              <a:rPr lang="es-ES" sz="2400" dirty="0">
                <a:latin typeface="Verdana" panose="020B0604030504040204" pitchFamily="34" charset="0"/>
              </a:rPr>
              <a:t>, y se listan alfabéticamente en la sección de referencias.</a:t>
            </a:r>
          </a:p>
          <a:p>
            <a:pPr algn="just"/>
            <a:endParaRPr lang="es-ES" sz="2400" dirty="0" smtClean="0">
              <a:latin typeface="SymbolMT"/>
            </a:endParaRPr>
          </a:p>
          <a:p>
            <a:pPr algn="just"/>
            <a:r>
              <a:rPr lang="es-ES" sz="2400" dirty="0" smtClean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Cada fuente referida debe aparecer en ambos lugares, y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tanto la cita en el </a:t>
            </a:r>
            <a:r>
              <a:rPr lang="es-ES" sz="2400" dirty="0" smtClean="0">
                <a:solidFill>
                  <a:schemeClr val="accent1"/>
                </a:solidFill>
                <a:latin typeface="Verdana" panose="020B0604030504040204" pitchFamily="34" charset="0"/>
              </a:rPr>
              <a:t>texto como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la entrada en la lista deben ser idénticas </a:t>
            </a:r>
            <a:r>
              <a:rPr lang="es-ES" sz="2400" dirty="0">
                <a:latin typeface="Verdana" panose="020B0604030504040204" pitchFamily="34" charset="0"/>
              </a:rPr>
              <a:t>en su forma de escritura y en el año</a:t>
            </a:r>
            <a:r>
              <a:rPr lang="es-ES" sz="2400" dirty="0" smtClean="0">
                <a:latin typeface="Verdana" panose="020B0604030504040204" pitchFamily="34" charset="0"/>
              </a:rPr>
              <a:t>.</a:t>
            </a:r>
          </a:p>
          <a:p>
            <a:pPr algn="just"/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Se deben disponer las entradas en </a:t>
            </a:r>
            <a:r>
              <a:rPr lang="es-ES" sz="2400" dirty="0">
                <a:solidFill>
                  <a:schemeClr val="accent1"/>
                </a:solidFill>
                <a:latin typeface="Verdana" panose="020B0604030504040204" pitchFamily="34" charset="0"/>
              </a:rPr>
              <a:t>orden alfabético por el apellido del primer autor</a:t>
            </a:r>
            <a:r>
              <a:rPr lang="es-ES" sz="2400" dirty="0">
                <a:latin typeface="Verdana" panose="020B0604030504040204" pitchFamily="34" charset="0"/>
              </a:rPr>
              <a:t>. </a:t>
            </a:r>
            <a:r>
              <a:rPr lang="es-ES" sz="2400" dirty="0" smtClean="0">
                <a:latin typeface="Verdana" panose="020B0604030504040204" pitchFamily="34" charset="0"/>
              </a:rPr>
              <a:t>Si se </a:t>
            </a:r>
            <a:r>
              <a:rPr lang="es-ES" sz="2400" dirty="0">
                <a:latin typeface="Verdana" panose="020B0604030504040204" pitchFamily="34" charset="0"/>
              </a:rPr>
              <a:t>trata de varios trabajos realizados por el mismo primer autor, se ordenan por </a:t>
            </a:r>
            <a:r>
              <a:rPr lang="es-ES" sz="2400" dirty="0" smtClean="0">
                <a:latin typeface="Verdana" panose="020B0604030504040204" pitchFamily="34" charset="0"/>
              </a:rPr>
              <a:t>el año </a:t>
            </a:r>
            <a:r>
              <a:rPr lang="es-ES" sz="2400" dirty="0">
                <a:latin typeface="Verdana" panose="020B0604030504040204" pitchFamily="34" charset="0"/>
              </a:rPr>
              <a:t>de publicación, primero el más antiguo</a:t>
            </a:r>
            <a:r>
              <a:rPr lang="es-ES" sz="2400" dirty="0" smtClean="0">
                <a:latin typeface="Verdana" panose="020B0604030504040204" pitchFamily="34" charset="0"/>
              </a:rPr>
              <a:t>.</a:t>
            </a:r>
          </a:p>
          <a:p>
            <a:pPr algn="just"/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Respecto al formato, se utiliza sangría a partir de la segunda línea de cada entrada </a:t>
            </a:r>
            <a:r>
              <a:rPr lang="es-ES" sz="2400" dirty="0" smtClean="0">
                <a:latin typeface="Verdana" panose="020B0604030504040204" pitchFamily="34" charset="0"/>
              </a:rPr>
              <a:t>de la </a:t>
            </a:r>
            <a:r>
              <a:rPr lang="es-ES" sz="2400" dirty="0">
                <a:latin typeface="Verdana" panose="020B0604030504040204" pitchFamily="34" charset="0"/>
              </a:rPr>
              <a:t>lista (sangría francesa).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9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45441" y="582681"/>
            <a:ext cx="95466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Diferencia entre referencias y bibliografía. </a:t>
            </a:r>
            <a:r>
              <a:rPr lang="es-ES" sz="2400" dirty="0">
                <a:latin typeface="Verdana" panose="020B0604030504040204" pitchFamily="34" charset="0"/>
              </a:rPr>
              <a:t>En la mayoría de los </a:t>
            </a:r>
            <a:r>
              <a:rPr lang="es-ES" sz="2400" dirty="0" smtClean="0">
                <a:latin typeface="Verdana" panose="020B0604030504040204" pitchFamily="34" charset="0"/>
              </a:rPr>
              <a:t>artículos científicos </a:t>
            </a:r>
            <a:r>
              <a:rPr lang="es-ES" sz="2400" dirty="0" smtClean="0">
                <a:latin typeface="Verdana" panose="020B0604030504040204" pitchFamily="34" charset="0"/>
              </a:rPr>
              <a:t>es </a:t>
            </a:r>
            <a:r>
              <a:rPr lang="es-ES" sz="2400" dirty="0">
                <a:latin typeface="Verdana" panose="020B0604030504040204" pitchFamily="34" charset="0"/>
              </a:rPr>
              <a:t>requisito incluir las referencias, que no </a:t>
            </a:r>
            <a:r>
              <a:rPr lang="es-ES" sz="2400" dirty="0" smtClean="0">
                <a:latin typeface="Verdana" panose="020B0604030504040204" pitchFamily="34" charset="0"/>
              </a:rPr>
              <a:t>son lo </a:t>
            </a:r>
            <a:r>
              <a:rPr lang="es-ES" sz="2400" dirty="0">
                <a:latin typeface="Verdana" panose="020B0604030504040204" pitchFamily="34" charset="0"/>
              </a:rPr>
              <a:t>mismo que la bibliografía</a:t>
            </a:r>
            <a:r>
              <a:rPr lang="es-ES" sz="2400" dirty="0" smtClean="0">
                <a:latin typeface="Verdana" panose="020B0604030504040204" pitchFamily="34" charset="0"/>
              </a:rPr>
              <a:t>.</a:t>
            </a:r>
          </a:p>
          <a:p>
            <a:pPr algn="just"/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Las referencias se corresponden con todas las citas incluidas en el texto, es </a:t>
            </a:r>
            <a:r>
              <a:rPr lang="es-ES" sz="2400" dirty="0" smtClean="0">
                <a:latin typeface="Verdana" panose="020B0604030504040204" pitchFamily="34" charset="0"/>
              </a:rPr>
              <a:t>decir, deben </a:t>
            </a:r>
            <a:r>
              <a:rPr lang="es-ES" sz="2400" dirty="0">
                <a:latin typeface="Verdana" panose="020B0604030504040204" pitchFamily="34" charset="0"/>
              </a:rPr>
              <a:t>coincidir con ellas y constituyen la principal apoyatura de fuentes del trabajo</a:t>
            </a:r>
            <a:r>
              <a:rPr lang="es-ES" sz="2400" dirty="0" smtClean="0">
                <a:latin typeface="Verdana" panose="020B0604030504040204" pitchFamily="34" charset="0"/>
              </a:rPr>
              <a:t>.</a:t>
            </a:r>
          </a:p>
          <a:p>
            <a:pPr algn="just"/>
            <a:endParaRPr lang="es-ES" sz="2400" dirty="0">
              <a:latin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La bibliografía está compuesta por textos complementarios cuyo objetivo </a:t>
            </a:r>
            <a:r>
              <a:rPr lang="es-ES" sz="2400" dirty="0" smtClean="0">
                <a:latin typeface="Verdana" panose="020B0604030504040204" pitchFamily="34" charset="0"/>
              </a:rPr>
              <a:t>es proporcionar </a:t>
            </a:r>
            <a:r>
              <a:rPr lang="es-ES" sz="2400" dirty="0">
                <a:latin typeface="Verdana" panose="020B0604030504040204" pitchFamily="34" charset="0"/>
              </a:rPr>
              <a:t>a los lectores contenidos ampliatorios o documentos adicionales que </a:t>
            </a:r>
            <a:r>
              <a:rPr lang="es-ES" sz="2400" dirty="0" smtClean="0">
                <a:latin typeface="Verdana" panose="020B0604030504040204" pitchFamily="34" charset="0"/>
              </a:rPr>
              <a:t>no son </a:t>
            </a:r>
            <a:r>
              <a:rPr lang="es-ES" sz="2400" dirty="0">
                <a:latin typeface="Verdana" panose="020B0604030504040204" pitchFamily="34" charset="0"/>
              </a:rPr>
              <a:t>base directa de lo expresado en el artículo pero forman parte de la temática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1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3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628" y="159791"/>
            <a:ext cx="1169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Ejemplos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Flores (2003) encontró una diferencia significativa entre ambas muestras...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El trastorno puede ser prevenido con este nuevo tratamiento (Del Valle, 2003).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En 2003, </a:t>
            </a:r>
            <a:r>
              <a:rPr lang="es-ES" sz="2400" dirty="0" err="1">
                <a:latin typeface="Verdana" panose="020B0604030504040204" pitchFamily="34" charset="0"/>
              </a:rPr>
              <a:t>Miguez</a:t>
            </a:r>
            <a:r>
              <a:rPr lang="es-ES" sz="2400" dirty="0">
                <a:latin typeface="Verdana" panose="020B0604030504040204" pitchFamily="34" charset="0"/>
              </a:rPr>
              <a:t> demostró que...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De acuerdo al estudio de la Universidad Estatal (2009) la cantidad de….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2436" y="128722"/>
            <a:ext cx="1093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En los siguientes ejemplos, las palabras en cursiva son redundantes y deben excluirse: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i="1" dirty="0">
                <a:latin typeface="Verdana" panose="020B0604030504040204" pitchFamily="34" charset="0"/>
              </a:rPr>
              <a:t>un total de </a:t>
            </a:r>
            <a:r>
              <a:rPr lang="es-ES" sz="2400" dirty="0">
                <a:latin typeface="Verdana" panose="020B0604030504040204" pitchFamily="34" charset="0"/>
              </a:rPr>
              <a:t>68 participantes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ha sido </a:t>
            </a:r>
            <a:r>
              <a:rPr lang="es-ES" sz="2400" i="1" dirty="0">
                <a:latin typeface="Verdana" panose="020B0604030504040204" pitchFamily="34" charset="0"/>
              </a:rPr>
              <a:t>previamente </a:t>
            </a:r>
            <a:r>
              <a:rPr lang="es-ES" sz="2400" dirty="0">
                <a:latin typeface="Verdana" panose="020B0604030504040204" pitchFamily="34" charset="0"/>
              </a:rPr>
              <a:t>encontrado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período </a:t>
            </a:r>
            <a:r>
              <a:rPr lang="es-ES" sz="2400" i="1" dirty="0">
                <a:latin typeface="Verdana" panose="020B0604030504040204" pitchFamily="34" charset="0"/>
              </a:rPr>
              <a:t>de tiempo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resume </a:t>
            </a:r>
            <a:r>
              <a:rPr lang="es-ES" sz="2400" i="1" dirty="0">
                <a:latin typeface="Verdana" panose="020B0604030504040204" pitchFamily="34" charset="0"/>
              </a:rPr>
              <a:t>brevemente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363125" y="2437046"/>
            <a:ext cx="10829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</a:rPr>
              <a:t>Uso de comillas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El estilo de publicaciones adoptado establece un conjunto </a:t>
            </a:r>
            <a:r>
              <a:rPr lang="es-ES" sz="2400" dirty="0" smtClean="0">
                <a:latin typeface="Verdana" panose="020B0604030504040204" pitchFamily="34" charset="0"/>
              </a:rPr>
              <a:t>de principios </a:t>
            </a:r>
            <a:r>
              <a:rPr lang="es-ES" sz="2400" dirty="0">
                <a:latin typeface="Verdana" panose="020B0604030504040204" pitchFamily="34" charset="0"/>
              </a:rPr>
              <a:t>para el uso de </a:t>
            </a:r>
            <a:r>
              <a:rPr lang="es-ES" sz="2400" dirty="0" smtClean="0">
                <a:latin typeface="Verdana" panose="020B0604030504040204" pitchFamily="34" charset="0"/>
              </a:rPr>
              <a:t>las comillas </a:t>
            </a:r>
            <a:r>
              <a:rPr lang="es-ES" sz="2400" dirty="0">
                <a:latin typeface="Verdana" panose="020B0604030504040204" pitchFamily="34" charset="0"/>
              </a:rPr>
              <a:t>aplicado a material citado textualmente. En primer lugar, aconseja utilizar </a:t>
            </a:r>
            <a:r>
              <a:rPr lang="es-ES" sz="2400" dirty="0" smtClean="0">
                <a:latin typeface="Verdana" panose="020B0604030504040204" pitchFamily="34" charset="0"/>
              </a:rPr>
              <a:t>las dobles </a:t>
            </a:r>
            <a:r>
              <a:rPr lang="es-ES" sz="2400" dirty="0">
                <a:latin typeface="Verdana" panose="020B0604030504040204" pitchFamily="34" charset="0"/>
              </a:rPr>
              <a:t>comillas para citar en el texto, y las comillas sencillas dentro de las dobles </a:t>
            </a:r>
            <a:r>
              <a:rPr lang="es-ES" sz="2400" dirty="0" smtClean="0">
                <a:latin typeface="Verdana" panose="020B0604030504040204" pitchFamily="34" charset="0"/>
              </a:rPr>
              <a:t>para resaltar </a:t>
            </a:r>
            <a:r>
              <a:rPr lang="es-ES" sz="2400" dirty="0">
                <a:latin typeface="Verdana" panose="020B0604030504040204" pitchFamily="34" charset="0"/>
              </a:rPr>
              <a:t>lo que se encerró en la fuente original.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363125" y="4691379"/>
            <a:ext cx="10575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Ejemplo: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Miele (1993) encontró que “el ‘efecto placebo’, el cual se </a:t>
            </a:r>
            <a:r>
              <a:rPr lang="es-ES" sz="2400" dirty="0" smtClean="0">
                <a:latin typeface="Verdana" panose="020B0604030504040204" pitchFamily="34" charset="0"/>
              </a:rPr>
              <a:t>había verificado </a:t>
            </a:r>
            <a:r>
              <a:rPr lang="es-ES" sz="2400" dirty="0">
                <a:latin typeface="Verdana" panose="020B0604030504040204" pitchFamily="34" charset="0"/>
              </a:rPr>
              <a:t>en </a:t>
            </a:r>
            <a:r>
              <a:rPr lang="es-ES" sz="2400" dirty="0" smtClean="0">
                <a:latin typeface="Verdana" panose="020B0604030504040204" pitchFamily="34" charset="0"/>
              </a:rPr>
              <a:t>estudios previos</a:t>
            </a:r>
            <a:r>
              <a:rPr lang="es-ES" sz="2400" dirty="0">
                <a:latin typeface="Verdana" panose="020B0604030504040204" pitchFamily="34" charset="0"/>
              </a:rPr>
              <a:t>, desapareció cuando las conductas [sólo del primer grupo] se estudiaron de </a:t>
            </a:r>
            <a:r>
              <a:rPr lang="es-ES" sz="2400" dirty="0" smtClean="0">
                <a:latin typeface="Verdana" panose="020B0604030504040204" pitchFamily="34" charset="0"/>
              </a:rPr>
              <a:t>esta manera</a:t>
            </a:r>
            <a:r>
              <a:rPr lang="es-ES" sz="2400" dirty="0">
                <a:latin typeface="Verdana" panose="020B0604030504040204" pitchFamily="34" charset="0"/>
              </a:rPr>
              <a:t>” (p. 276).</a:t>
            </a:r>
            <a:endParaRPr lang="es-ES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1637" y="996743"/>
            <a:ext cx="10933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En citas en bloque (40 palabras o más), se sugiere no usar ninguna comilla para </a:t>
            </a:r>
            <a:r>
              <a:rPr lang="es-ES" sz="2400" dirty="0" smtClean="0">
                <a:latin typeface="Verdana" panose="020B0604030504040204" pitchFamily="34" charset="0"/>
              </a:rPr>
              <a:t>encerrar el </a:t>
            </a:r>
            <a:r>
              <a:rPr lang="es-ES" sz="2400" dirty="0">
                <a:latin typeface="Verdana" panose="020B0604030504040204" pitchFamily="34" charset="0"/>
              </a:rPr>
              <a:t>bloque, y emplear las dobles para encerrar lo citado dentro de la cita. Además, </a:t>
            </a:r>
            <a:r>
              <a:rPr lang="es-ES" sz="2400" dirty="0" smtClean="0">
                <a:latin typeface="Verdana" panose="020B0604030504040204" pitchFamily="34" charset="0"/>
              </a:rPr>
              <a:t>se sugiere </a:t>
            </a:r>
            <a:r>
              <a:rPr lang="es-ES" sz="2400" dirty="0">
                <a:latin typeface="Verdana" panose="020B0604030504040204" pitchFamily="34" charset="0"/>
              </a:rPr>
              <a:t>poner puntos y </a:t>
            </a:r>
            <a:r>
              <a:rPr lang="es-ES" sz="2400" dirty="0" smtClean="0">
                <a:latin typeface="Verdana" panose="020B0604030504040204" pitchFamily="34" charset="0"/>
              </a:rPr>
              <a:t>comas dentro </a:t>
            </a:r>
            <a:r>
              <a:rPr lang="es-ES" sz="2400" dirty="0">
                <a:latin typeface="Verdana" panose="020B0604030504040204" pitchFamily="34" charset="0"/>
              </a:rPr>
              <a:t>de comillas sencillas o dobles, e incluir otros </a:t>
            </a:r>
            <a:r>
              <a:rPr lang="es-ES" sz="2400" dirty="0" smtClean="0">
                <a:latin typeface="Verdana" panose="020B0604030504040204" pitchFamily="34" charset="0"/>
              </a:rPr>
              <a:t>signos de </a:t>
            </a:r>
            <a:r>
              <a:rPr lang="es-ES" sz="2400" dirty="0">
                <a:latin typeface="Verdana" panose="020B0604030504040204" pitchFamily="34" charset="0"/>
              </a:rPr>
              <a:t>puntuación entre comillas sólo cuando sean parte del material citado.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660189" y="3529008"/>
            <a:ext cx="10784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Ejemplo: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Miele (1993) encontró lo siguiente: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El “efecto placebo”, el cual se había verificado en estudios previos, desapareció </a:t>
            </a:r>
            <a:r>
              <a:rPr lang="es-ES" sz="2400" dirty="0" smtClean="0">
                <a:latin typeface="Verdana" panose="020B0604030504040204" pitchFamily="34" charset="0"/>
              </a:rPr>
              <a:t>cuando las </a:t>
            </a:r>
            <a:r>
              <a:rPr lang="es-ES" sz="2400" dirty="0">
                <a:latin typeface="Verdana" panose="020B0604030504040204" pitchFamily="34" charset="0"/>
              </a:rPr>
              <a:t>conductas se estudiaron de esta manera. Más aún, las conductas </a:t>
            </a:r>
            <a:r>
              <a:rPr lang="es-ES" sz="2400" i="1" dirty="0">
                <a:latin typeface="Verdana" panose="020B0604030504040204" pitchFamily="34" charset="0"/>
              </a:rPr>
              <a:t>no se </a:t>
            </a:r>
            <a:r>
              <a:rPr lang="es-ES" sz="2400" i="1" dirty="0" smtClean="0">
                <a:latin typeface="Verdana" panose="020B0604030504040204" pitchFamily="34" charset="0"/>
              </a:rPr>
              <a:t>presentaron más </a:t>
            </a:r>
            <a:r>
              <a:rPr lang="es-ES" sz="2400" dirty="0">
                <a:latin typeface="Verdana" panose="020B0604030504040204" pitchFamily="34" charset="0"/>
              </a:rPr>
              <a:t>[las cursivas se agregaron], aun cuando se administraron fármacos </a:t>
            </a:r>
            <a:r>
              <a:rPr lang="es-ES" sz="2400" dirty="0" smtClean="0">
                <a:latin typeface="Verdana" panose="020B0604030504040204" pitchFamily="34" charset="0"/>
              </a:rPr>
              <a:t>mareante.</a:t>
            </a:r>
            <a:endParaRPr lang="es-ES" sz="2400" dirty="0" smtClean="0">
              <a:latin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0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723" y="75148"/>
            <a:ext cx="10766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También se sugiere usar dobles comillas para: (1) introducir una palabra o frase </a:t>
            </a:r>
            <a:r>
              <a:rPr lang="es-ES" sz="2400" dirty="0" smtClean="0">
                <a:latin typeface="Verdana" panose="020B0604030504040204" pitchFamily="34" charset="0"/>
              </a:rPr>
              <a:t>usada como </a:t>
            </a:r>
            <a:r>
              <a:rPr lang="es-ES" sz="2400" dirty="0">
                <a:latin typeface="Verdana" panose="020B0604030504040204" pitchFamily="34" charset="0"/>
              </a:rPr>
              <a:t>comentario irónico, como jerga o expresión inventada, pero sólo la primera vez;</a:t>
            </a:r>
          </a:p>
          <a:p>
            <a:pPr algn="just"/>
            <a:r>
              <a:rPr lang="es-ES" sz="2400" dirty="0">
                <a:latin typeface="Verdana" panose="020B0604030504040204" pitchFamily="34" charset="0"/>
              </a:rPr>
              <a:t>(2) resaltar el título de un artículo o de un capítulo de libro cuando éste se menciona </a:t>
            </a:r>
            <a:r>
              <a:rPr lang="es-ES" sz="2400" dirty="0" smtClean="0">
                <a:latin typeface="Verdana" panose="020B0604030504040204" pitchFamily="34" charset="0"/>
              </a:rPr>
              <a:t>en el </a:t>
            </a:r>
            <a:r>
              <a:rPr lang="es-ES" sz="2400" dirty="0">
                <a:latin typeface="Verdana" panose="020B0604030504040204" pitchFamily="34" charset="0"/>
              </a:rPr>
              <a:t>texto; (3) reproducir el reactivo de </a:t>
            </a:r>
            <a:r>
              <a:rPr lang="es-ES" sz="2400" dirty="0" smtClean="0">
                <a:latin typeface="Verdana" panose="020B0604030504040204" pitchFamily="34" charset="0"/>
              </a:rPr>
              <a:t>una </a:t>
            </a:r>
            <a:r>
              <a:rPr lang="es-ES" sz="2400" dirty="0">
                <a:latin typeface="Verdana" panose="020B0604030504040204" pitchFamily="34" charset="0"/>
              </a:rPr>
              <a:t>prueba o las instrucciones literales dadas a </a:t>
            </a:r>
            <a:r>
              <a:rPr lang="es-ES" sz="2400" dirty="0" smtClean="0">
                <a:latin typeface="Verdana" panose="020B0604030504040204" pitchFamily="34" charset="0"/>
              </a:rPr>
              <a:t>los participantes</a:t>
            </a:r>
            <a:r>
              <a:rPr lang="es-ES" sz="2400" dirty="0">
                <a:latin typeface="Verdana" panose="020B0604030504040204" pitchFamily="34" charset="0"/>
              </a:rPr>
              <a:t>.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164805" y="2383472"/>
            <a:ext cx="11626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</a:rPr>
              <a:t>Ejemplos (en el orden mencionado):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considerada conducta “normal”</a:t>
            </a: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El artículo de </a:t>
            </a:r>
            <a:r>
              <a:rPr lang="es-ES" sz="2400" dirty="0" err="1">
                <a:latin typeface="Verdana" panose="020B0604030504040204" pitchFamily="34" charset="0"/>
              </a:rPr>
              <a:t>Riger</a:t>
            </a:r>
            <a:r>
              <a:rPr lang="es-ES" sz="2400" dirty="0">
                <a:latin typeface="Verdana" panose="020B0604030504040204" pitchFamily="34" charset="0"/>
              </a:rPr>
              <a:t> (1992), “Debates epistemológicos, voces feministas: </a:t>
            </a:r>
            <a:r>
              <a:rPr lang="es-ES" sz="2400" dirty="0" smtClean="0">
                <a:latin typeface="Verdana" panose="020B0604030504040204" pitchFamily="34" charset="0"/>
              </a:rPr>
              <a:t>ciencia, valores </a:t>
            </a:r>
            <a:r>
              <a:rPr lang="es-ES" sz="2400" dirty="0">
                <a:latin typeface="Verdana" panose="020B0604030504040204" pitchFamily="34" charset="0"/>
              </a:rPr>
              <a:t>sociales y el estudio de la mujer” plantea </a:t>
            </a:r>
            <a:r>
              <a:rPr lang="es-ES" sz="2400" dirty="0" smtClean="0">
                <a:latin typeface="Verdana" panose="020B0604030504040204" pitchFamily="34" charset="0"/>
              </a:rPr>
              <a:t>que…</a:t>
            </a:r>
            <a:endParaRPr lang="es-ES" sz="2400" dirty="0">
              <a:latin typeface="Verdana" panose="020B0604030504040204" pitchFamily="34" charset="0"/>
            </a:endParaRPr>
          </a:p>
          <a:p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El primer reactivo de completamiento fue “podría esperarse </a:t>
            </a:r>
            <a:r>
              <a:rPr lang="es-ES" sz="2400" dirty="0" smtClean="0">
                <a:latin typeface="Verdana" panose="020B0604030504040204" pitchFamily="34" charset="0"/>
              </a:rPr>
              <a:t>que ____”.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72438" y="4554925"/>
            <a:ext cx="115542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Se recomienda no usar dobles comillas: para identificar rangos de una escala; para </a:t>
            </a:r>
            <a:r>
              <a:rPr lang="es-ES" sz="2400" dirty="0" smtClean="0">
                <a:latin typeface="Verdana" panose="020B0604030504040204" pitchFamily="34" charset="0"/>
              </a:rPr>
              <a:t>citar una </a:t>
            </a:r>
            <a:r>
              <a:rPr lang="es-ES" sz="2400" dirty="0">
                <a:latin typeface="Verdana" panose="020B0604030504040204" pitchFamily="34" charset="0"/>
              </a:rPr>
              <a:t>letra, palabra, frase u oración como ejemplo lingüístico; para introducir un </a:t>
            </a:r>
            <a:r>
              <a:rPr lang="es-ES" sz="2400" dirty="0" smtClean="0">
                <a:latin typeface="Verdana" panose="020B0604030504040204" pitchFamily="34" charset="0"/>
              </a:rPr>
              <a:t>término técnico </a:t>
            </a:r>
            <a:r>
              <a:rPr lang="es-ES" sz="2400" dirty="0">
                <a:latin typeface="Verdana" panose="020B0604030504040204" pitchFamily="34" charset="0"/>
              </a:rPr>
              <a:t>o clase; para poner en entredicho. En todos los casos anteriores, excepto </a:t>
            </a:r>
            <a:r>
              <a:rPr lang="es-ES" sz="2400" dirty="0" smtClean="0">
                <a:latin typeface="Verdana" panose="020B0604030504040204" pitchFamily="34" charset="0"/>
              </a:rPr>
              <a:t>el último</a:t>
            </a:r>
            <a:r>
              <a:rPr lang="es-ES" sz="2400" dirty="0">
                <a:latin typeface="Verdana" panose="020B0604030504040204" pitchFamily="34" charset="0"/>
              </a:rPr>
              <a:t>, se ha convenido utilizar cursivas.</a:t>
            </a:r>
            <a:endParaRPr lang="es-ES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2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8896" y="89430"/>
            <a:ext cx="116738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Verdana" panose="020B0604030504040204" pitchFamily="34" charset="0"/>
              </a:rPr>
              <a:t>Uso de cursivas</a:t>
            </a:r>
          </a:p>
          <a:p>
            <a:r>
              <a:rPr lang="es-ES" sz="2400" dirty="0">
                <a:latin typeface="Verdana" panose="020B0604030504040204" pitchFamily="34" charset="0"/>
              </a:rPr>
              <a:t>Las siguientes pautas se refieren al uso específico de las cursivas que, en general, </a:t>
            </a:r>
            <a:r>
              <a:rPr lang="es-ES" sz="2400" dirty="0" smtClean="0">
                <a:latin typeface="Verdana" panose="020B0604030504040204" pitchFamily="34" charset="0"/>
              </a:rPr>
              <a:t>no debe </a:t>
            </a:r>
            <a:r>
              <a:rPr lang="es-ES" sz="2400" dirty="0">
                <a:latin typeface="Verdana" panose="020B0604030504040204" pitchFamily="34" charset="0"/>
              </a:rPr>
              <a:t>ser extendido. Se aconseja emplearlas para: (1) títulos de libros, periódicos y publicaciones en </a:t>
            </a:r>
            <a:r>
              <a:rPr lang="es-ES" sz="2400" dirty="0" smtClean="0">
                <a:latin typeface="Verdana" panose="020B0604030504040204" pitchFamily="34" charset="0"/>
              </a:rPr>
              <a:t>microfilmes; </a:t>
            </a:r>
            <a:r>
              <a:rPr lang="es-ES" sz="2400" dirty="0">
                <a:latin typeface="Verdana" panose="020B0604030504040204" pitchFamily="34" charset="0"/>
              </a:rPr>
              <a:t>(2) géneros, especies y variedades; (3) presentación de </a:t>
            </a:r>
            <a:r>
              <a:rPr lang="es-ES" sz="2400" dirty="0" smtClean="0">
                <a:latin typeface="Verdana" panose="020B0604030504040204" pitchFamily="34" charset="0"/>
              </a:rPr>
              <a:t>un término </a:t>
            </a:r>
            <a:r>
              <a:rPr lang="es-ES" sz="2400" dirty="0">
                <a:latin typeface="Verdana" panose="020B0604030504040204" pitchFamily="34" charset="0"/>
              </a:rPr>
              <a:t>o etiqueta nuevo, técnica o clase (pero sólo la primera vez); (4) letra, palabra </a:t>
            </a:r>
            <a:r>
              <a:rPr lang="es-ES" sz="2400" dirty="0" smtClean="0">
                <a:latin typeface="Verdana" panose="020B0604030504040204" pitchFamily="34" charset="0"/>
              </a:rPr>
              <a:t>o frase </a:t>
            </a:r>
            <a:r>
              <a:rPr lang="es-ES" sz="2400" dirty="0">
                <a:latin typeface="Verdana" panose="020B0604030504040204" pitchFamily="34" charset="0"/>
              </a:rPr>
              <a:t>citada como ejemplo lingüístico; (5) palabras que pueden </a:t>
            </a:r>
            <a:r>
              <a:rPr lang="es-ES" sz="2400" dirty="0" smtClean="0">
                <a:latin typeface="Verdana" panose="020B0604030504040204" pitchFamily="34" charset="0"/>
              </a:rPr>
              <a:t>leerse erróneamente</a:t>
            </a:r>
            <a:r>
              <a:rPr lang="es-ES" sz="2400" dirty="0">
                <a:latin typeface="Verdana" panose="020B0604030504040204" pitchFamily="34" charset="0"/>
              </a:rPr>
              <a:t>; (6)</a:t>
            </a:r>
          </a:p>
          <a:p>
            <a:r>
              <a:rPr lang="es-ES" sz="2400" dirty="0">
                <a:latin typeface="Verdana" panose="020B0604030504040204" pitchFamily="34" charset="0"/>
              </a:rPr>
              <a:t>letras utilizadas como símbolos estadísticos o variables algebraicas; (7) </a:t>
            </a:r>
            <a:r>
              <a:rPr lang="es-ES" sz="2400" dirty="0" smtClean="0">
                <a:latin typeface="Verdana" panose="020B0604030504040204" pitchFamily="34" charset="0"/>
              </a:rPr>
              <a:t>algunas puntuaciones </a:t>
            </a:r>
            <a:r>
              <a:rPr lang="es-ES" sz="2400" dirty="0">
                <a:latin typeface="Verdana" panose="020B0604030504040204" pitchFamily="34" charset="0"/>
              </a:rPr>
              <a:t>de pruebas y escalas; (8) números de volumen en la lista de referencias; </a:t>
            </a:r>
            <a:r>
              <a:rPr lang="es-ES" sz="2400" dirty="0" smtClean="0">
                <a:latin typeface="Verdana" panose="020B0604030504040204" pitchFamily="34" charset="0"/>
              </a:rPr>
              <a:t>y (9</a:t>
            </a:r>
            <a:r>
              <a:rPr lang="es-ES" sz="2400" dirty="0">
                <a:latin typeface="Verdana" panose="020B0604030504040204" pitchFamily="34" charset="0"/>
              </a:rPr>
              <a:t>) rangos de un escala.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24677" y="3875082"/>
            <a:ext cx="11502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Verdana" panose="020B0604030504040204" pitchFamily="34" charset="0"/>
              </a:rPr>
              <a:t>Ejemplos (según el orden mencionado):</a:t>
            </a:r>
          </a:p>
          <a:p>
            <a:r>
              <a:rPr lang="es-ES" i="1" dirty="0">
                <a:latin typeface="Verdana" panose="020B0604030504040204" pitchFamily="34" charset="0"/>
              </a:rPr>
              <a:t>American </a:t>
            </a:r>
            <a:r>
              <a:rPr lang="es-ES" i="1" dirty="0" err="1">
                <a:latin typeface="Verdana" panose="020B0604030504040204" pitchFamily="34" charset="0"/>
              </a:rPr>
              <a:t>Psychologist</a:t>
            </a:r>
            <a:endParaRPr lang="es-ES" i="1" dirty="0">
              <a:latin typeface="Verdana" panose="020B0604030504040204" pitchFamily="34" charset="0"/>
            </a:endParaRPr>
          </a:p>
          <a:p>
            <a:r>
              <a:rPr lang="es-ES" i="1" dirty="0">
                <a:latin typeface="Verdana" panose="020B0604030504040204" pitchFamily="34" charset="0"/>
              </a:rPr>
              <a:t>Macaca </a:t>
            </a:r>
            <a:r>
              <a:rPr lang="es-ES" i="1" dirty="0" err="1">
                <a:latin typeface="Verdana" panose="020B0604030504040204" pitchFamily="34" charset="0"/>
              </a:rPr>
              <a:t>mulatta</a:t>
            </a:r>
            <a:endParaRPr lang="es-ES" i="1" dirty="0">
              <a:latin typeface="Verdana" panose="020B0604030504040204" pitchFamily="34" charset="0"/>
            </a:endParaRPr>
          </a:p>
          <a:p>
            <a:r>
              <a:rPr lang="es-ES" dirty="0">
                <a:latin typeface="Verdana" panose="020B0604030504040204" pitchFamily="34" charset="0"/>
              </a:rPr>
              <a:t>el término </a:t>
            </a:r>
            <a:r>
              <a:rPr lang="es-ES" i="1" dirty="0">
                <a:latin typeface="Verdana" panose="020B0604030504040204" pitchFamily="34" charset="0"/>
              </a:rPr>
              <a:t>enmascaramiento inverso</a:t>
            </a:r>
          </a:p>
          <a:p>
            <a:r>
              <a:rPr lang="es-ES" dirty="0">
                <a:latin typeface="Verdana" panose="020B0604030504040204" pitchFamily="34" charset="0"/>
              </a:rPr>
              <a:t>palabras tales como </a:t>
            </a:r>
            <a:r>
              <a:rPr lang="es-ES" i="1" dirty="0">
                <a:latin typeface="Verdana" panose="020B0604030504040204" pitchFamily="34" charset="0"/>
              </a:rPr>
              <a:t>grande </a:t>
            </a:r>
            <a:r>
              <a:rPr lang="es-ES" dirty="0">
                <a:latin typeface="Verdana" panose="020B0604030504040204" pitchFamily="34" charset="0"/>
              </a:rPr>
              <a:t>y </a:t>
            </a:r>
            <a:r>
              <a:rPr lang="es-ES" i="1" dirty="0">
                <a:latin typeface="Verdana" panose="020B0604030504040204" pitchFamily="34" charset="0"/>
              </a:rPr>
              <a:t>pequeño</a:t>
            </a:r>
          </a:p>
          <a:p>
            <a:r>
              <a:rPr lang="es-ES" dirty="0">
                <a:latin typeface="Verdana" panose="020B0604030504040204" pitchFamily="34" charset="0"/>
              </a:rPr>
              <a:t>el grupo </a:t>
            </a:r>
            <a:r>
              <a:rPr lang="es-ES" i="1" dirty="0">
                <a:latin typeface="Verdana" panose="020B0604030504040204" pitchFamily="34" charset="0"/>
              </a:rPr>
              <a:t>chico</a:t>
            </a:r>
          </a:p>
          <a:p>
            <a:r>
              <a:rPr lang="es-ES" dirty="0">
                <a:latin typeface="Verdana" panose="020B0604030504040204" pitchFamily="34" charset="0"/>
              </a:rPr>
              <a:t>prueba </a:t>
            </a:r>
            <a:r>
              <a:rPr lang="es-ES" i="1" dirty="0">
                <a:latin typeface="Verdana" panose="020B0604030504040204" pitchFamily="34" charset="0"/>
              </a:rPr>
              <a:t>t</a:t>
            </a:r>
          </a:p>
          <a:p>
            <a:r>
              <a:rPr lang="es-ES" dirty="0">
                <a:latin typeface="Verdana" panose="020B0604030504040204" pitchFamily="34" charset="0"/>
              </a:rPr>
              <a:t>Escalas de </a:t>
            </a:r>
            <a:r>
              <a:rPr lang="es-ES" dirty="0" err="1">
                <a:latin typeface="Verdana" panose="020B0604030504040204" pitchFamily="34" charset="0"/>
              </a:rPr>
              <a:t>MMPI</a:t>
            </a:r>
            <a:r>
              <a:rPr lang="es-ES" dirty="0">
                <a:latin typeface="Verdana" panose="020B0604030504040204" pitchFamily="34" charset="0"/>
              </a:rPr>
              <a:t>: </a:t>
            </a:r>
            <a:r>
              <a:rPr lang="es-ES" i="1" dirty="0">
                <a:latin typeface="Verdana" panose="020B0604030504040204" pitchFamily="34" charset="0"/>
              </a:rPr>
              <a:t>Hs, </a:t>
            </a:r>
            <a:r>
              <a:rPr lang="es-ES" i="1" dirty="0" err="1">
                <a:latin typeface="Verdana" panose="020B0604030504040204" pitchFamily="34" charset="0"/>
              </a:rPr>
              <a:t>Dp</a:t>
            </a:r>
            <a:endParaRPr lang="es-ES" i="1" dirty="0">
              <a:latin typeface="Verdana" panose="020B0604030504040204" pitchFamily="34" charset="0"/>
            </a:endParaRPr>
          </a:p>
          <a:p>
            <a:r>
              <a:rPr lang="es-ES" i="1" dirty="0">
                <a:latin typeface="Verdana" panose="020B0604030504040204" pitchFamily="34" charset="0"/>
              </a:rPr>
              <a:t>26</a:t>
            </a:r>
            <a:r>
              <a:rPr lang="es-ES" dirty="0">
                <a:latin typeface="Verdana" panose="020B0604030504040204" pitchFamily="34" charset="0"/>
              </a:rPr>
              <a:t>, 46-67</a:t>
            </a:r>
          </a:p>
          <a:p>
            <a:r>
              <a:rPr lang="es-ES" dirty="0">
                <a:latin typeface="Verdana" panose="020B0604030504040204" pitchFamily="34" charset="0"/>
              </a:rPr>
              <a:t>1 (</a:t>
            </a:r>
            <a:r>
              <a:rPr lang="es-ES" i="1" dirty="0">
                <a:latin typeface="Verdana" panose="020B0604030504040204" pitchFamily="34" charset="0"/>
              </a:rPr>
              <a:t>deficiente</a:t>
            </a:r>
            <a:r>
              <a:rPr lang="es-ES" dirty="0">
                <a:latin typeface="Verdana" panose="020B0604030504040204" pitchFamily="34" charset="0"/>
              </a:rPr>
              <a:t>) a 5 (</a:t>
            </a:r>
            <a:r>
              <a:rPr lang="es-ES" i="1" dirty="0">
                <a:latin typeface="Verdana" panose="020B0604030504040204" pitchFamily="34" charset="0"/>
              </a:rPr>
              <a:t>excelente</a:t>
            </a:r>
            <a:r>
              <a:rPr lang="es-ES" dirty="0">
                <a:latin typeface="Verdana" panose="020B0604030504040204" pitchFamily="34" charset="0"/>
              </a:rPr>
              <a:t>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0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458" y="410906"/>
            <a:ext cx="11073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Verdana" panose="020B0604030504040204" pitchFamily="34" charset="0"/>
              </a:rPr>
              <a:t>Por el contrario, las cursivas no deben utilizarse para: (1) frases extranjeras </a:t>
            </a:r>
            <a:r>
              <a:rPr lang="es-ES" sz="2400" dirty="0" smtClean="0">
                <a:latin typeface="Verdana" panose="020B0604030504040204" pitchFamily="34" charset="0"/>
              </a:rPr>
              <a:t>y abreviaturas </a:t>
            </a:r>
            <a:r>
              <a:rPr lang="es-ES" sz="2400" dirty="0">
                <a:latin typeface="Verdana" panose="020B0604030504040204" pitchFamily="34" charset="0"/>
              </a:rPr>
              <a:t>comunes en el idioma en que se escribe; (2) términos químicos </a:t>
            </a:r>
            <a:r>
              <a:rPr lang="es-ES" sz="2400" dirty="0" smtClean="0">
                <a:latin typeface="Verdana" panose="020B0604030504040204" pitchFamily="34" charset="0"/>
              </a:rPr>
              <a:t>o trigonométricos</a:t>
            </a:r>
            <a:r>
              <a:rPr lang="es-ES" sz="2400" dirty="0">
                <a:latin typeface="Verdana" panose="020B0604030504040204" pitchFamily="34" charset="0"/>
              </a:rPr>
              <a:t>; (3) subíndices no estadísticos adscritos a símbolos estadísticos </a:t>
            </a:r>
            <a:r>
              <a:rPr lang="es-ES" sz="2400" dirty="0" smtClean="0">
                <a:latin typeface="Verdana" panose="020B0604030504040204" pitchFamily="34" charset="0"/>
              </a:rPr>
              <a:t>o expresiones </a:t>
            </a:r>
            <a:r>
              <a:rPr lang="es-ES" sz="2400" dirty="0">
                <a:latin typeface="Verdana" panose="020B0604030504040204" pitchFamily="34" charset="0"/>
              </a:rPr>
              <a:t>matemáticas; (4) letras griegas; (5) enfatizar (priorizar la sintaxis </a:t>
            </a:r>
            <a:r>
              <a:rPr lang="es-ES" sz="2400" dirty="0" smtClean="0">
                <a:latin typeface="Verdana" panose="020B0604030504040204" pitchFamily="34" charset="0"/>
              </a:rPr>
              <a:t>para ello</a:t>
            </a:r>
            <a:r>
              <a:rPr lang="es-ES" sz="2400" dirty="0">
                <a:latin typeface="Verdana" panose="020B0604030504040204" pitchFamily="34" charset="0"/>
              </a:rPr>
              <a:t>); y (6) letras usadas como abreviaturas.</a:t>
            </a:r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498681" y="3311513"/>
            <a:ext cx="10612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Verdana" panose="020B0604030504040204" pitchFamily="34" charset="0"/>
              </a:rPr>
              <a:t>Ejemplos (según el orden mencionado):</a:t>
            </a:r>
          </a:p>
          <a:p>
            <a:r>
              <a:rPr lang="es-ES" dirty="0">
                <a:latin typeface="Verdana" panose="020B0604030504040204" pitchFamily="34" charset="0"/>
              </a:rPr>
              <a:t>per se</a:t>
            </a:r>
          </a:p>
          <a:p>
            <a:r>
              <a:rPr lang="es-ES" dirty="0">
                <a:latin typeface="Verdana" panose="020B0604030504040204" pitchFamily="34" charset="0"/>
              </a:rPr>
              <a:t>LSD / </a:t>
            </a:r>
            <a:r>
              <a:rPr lang="es-ES" dirty="0" err="1">
                <a:latin typeface="Verdana" panose="020B0604030504040204" pitchFamily="34" charset="0"/>
              </a:rPr>
              <a:t>sen</a:t>
            </a:r>
            <a:r>
              <a:rPr lang="es-ES" dirty="0">
                <a:latin typeface="Verdana" panose="020B0604030504040204" pitchFamily="34" charset="0"/>
              </a:rPr>
              <a:t>, tan, log</a:t>
            </a:r>
          </a:p>
          <a:p>
            <a:r>
              <a:rPr lang="es-ES" dirty="0" err="1">
                <a:latin typeface="Verdana" panose="020B0604030504040204" pitchFamily="34" charset="0"/>
              </a:rPr>
              <a:t>F</a:t>
            </a:r>
            <a:r>
              <a:rPr lang="es-ES" sz="800" dirty="0" err="1">
                <a:latin typeface="Verdana" panose="020B0604030504040204" pitchFamily="34" charset="0"/>
              </a:rPr>
              <a:t>max</a:t>
            </a:r>
            <a:endParaRPr lang="es-ES" sz="800" dirty="0">
              <a:latin typeface="Verdana" panose="020B0604030504040204" pitchFamily="34" charset="0"/>
            </a:endParaRPr>
          </a:p>
          <a:p>
            <a:r>
              <a:rPr lang="el-GR" dirty="0">
                <a:latin typeface="Verdana" panose="020B0604030504040204" pitchFamily="34" charset="0"/>
              </a:rPr>
              <a:t>β</a:t>
            </a:r>
          </a:p>
          <a:p>
            <a:r>
              <a:rPr lang="es-ES" dirty="0">
                <a:latin typeface="Verdana" panose="020B0604030504040204" pitchFamily="34" charset="0"/>
              </a:rPr>
              <a:t>una teoría </a:t>
            </a:r>
            <a:r>
              <a:rPr lang="es-ES" i="1" dirty="0" err="1">
                <a:latin typeface="Verdana" panose="020B0604030504040204" pitchFamily="34" charset="0"/>
              </a:rPr>
              <a:t>fásica</a:t>
            </a:r>
            <a:r>
              <a:rPr lang="es-ES" i="1" dirty="0">
                <a:latin typeface="Verdana" panose="020B0604030504040204" pitchFamily="34" charset="0"/>
              </a:rPr>
              <a:t> </a:t>
            </a:r>
            <a:r>
              <a:rPr lang="es-ES" dirty="0">
                <a:latin typeface="Verdana" panose="020B0604030504040204" pitchFamily="34" charset="0"/>
              </a:rPr>
              <a:t>del desarrollo [cursivas innecesarias]</a:t>
            </a:r>
          </a:p>
          <a:p>
            <a:r>
              <a:rPr lang="es-ES" dirty="0">
                <a:latin typeface="Verdana" panose="020B0604030504040204" pitchFamily="34" charset="0"/>
              </a:rPr>
              <a:t>Terapia Racional Emotiva (</a:t>
            </a:r>
            <a:r>
              <a:rPr lang="es-ES" dirty="0" err="1">
                <a:latin typeface="Verdana" panose="020B0604030504040204" pitchFamily="34" charset="0"/>
              </a:rPr>
              <a:t>TRE</a:t>
            </a:r>
            <a:r>
              <a:rPr lang="es-ES" dirty="0">
                <a:latin typeface="Verdana" panose="020B0604030504040204" pitchFamily="34" charset="0"/>
              </a:rPr>
              <a:t>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2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DAE2797-0238-4386-92B9-9540E2704F12}"/>
              </a:ext>
            </a:extLst>
          </p:cNvPr>
          <p:cNvSpPr/>
          <p:nvPr/>
        </p:nvSpPr>
        <p:spPr>
          <a:xfrm>
            <a:off x="1759687" y="578392"/>
            <a:ext cx="885160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Verdana" panose="020B0604030504040204" pitchFamily="34" charset="0"/>
              </a:rPr>
              <a:t>Los </a:t>
            </a:r>
            <a:r>
              <a:rPr lang="es-ES" sz="3200" b="1" dirty="0">
                <a:latin typeface="Verdana" panose="020B0604030504040204" pitchFamily="34" charset="0"/>
              </a:rPr>
              <a:t>artículos de investigación empírica </a:t>
            </a:r>
            <a:r>
              <a:rPr lang="es-ES" sz="3200" dirty="0">
                <a:latin typeface="Verdana" panose="020B0604030504040204" pitchFamily="34" charset="0"/>
              </a:rPr>
              <a:t>son informes de investigaciones </a:t>
            </a:r>
            <a:r>
              <a:rPr lang="es-ES" sz="3200" dirty="0" smtClean="0">
                <a:latin typeface="Verdana" panose="020B0604030504040204" pitchFamily="34" charset="0"/>
              </a:rPr>
              <a:t>originales, social </a:t>
            </a:r>
            <a:r>
              <a:rPr lang="es-ES" sz="3200" dirty="0">
                <a:latin typeface="Verdana" panose="020B0604030504040204" pitchFamily="34" charset="0"/>
              </a:rPr>
              <a:t>y académicamente relevantes. Estos artículos están subdivididos en </a:t>
            </a:r>
            <a:r>
              <a:rPr lang="es-ES" sz="3200" dirty="0" smtClean="0">
                <a:latin typeface="Verdana" panose="020B0604030504040204" pitchFamily="34" charset="0"/>
              </a:rPr>
              <a:t>distintas secciones </a:t>
            </a:r>
            <a:r>
              <a:rPr lang="es-ES" sz="3200" dirty="0">
                <a:latin typeface="Verdana" panose="020B0604030504040204" pitchFamily="34" charset="0"/>
              </a:rPr>
              <a:t>que representan las fases del proceso de investigación (introducción, </a:t>
            </a:r>
            <a:r>
              <a:rPr lang="es-ES" sz="3200" dirty="0" smtClean="0">
                <a:latin typeface="Verdana" panose="020B0604030504040204" pitchFamily="34" charset="0"/>
              </a:rPr>
              <a:t>método, resultados</a:t>
            </a:r>
            <a:r>
              <a:rPr lang="es-ES" sz="3200" dirty="0">
                <a:latin typeface="Verdana" panose="020B0604030504040204" pitchFamily="34" charset="0"/>
              </a:rPr>
              <a:t>, discusión). Los resultados de las investigaciones empíricas suelen </a:t>
            </a:r>
            <a:r>
              <a:rPr lang="es-ES" sz="3200" dirty="0" smtClean="0">
                <a:latin typeface="Verdana" panose="020B0604030504040204" pitchFamily="34" charset="0"/>
              </a:rPr>
              <a:t>estar rigurosamente </a:t>
            </a:r>
            <a:r>
              <a:rPr lang="es-ES" sz="3200" dirty="0">
                <a:latin typeface="Verdana" panose="020B0604030504040204" pitchFamily="34" charset="0"/>
              </a:rPr>
              <a:t>analizados con distintas herramientas </a:t>
            </a:r>
            <a:r>
              <a:rPr lang="es-ES" sz="3200" dirty="0" smtClean="0">
                <a:latin typeface="Verdana" panose="020B0604030504040204" pitchFamily="34" charset="0"/>
              </a:rPr>
              <a:t>estadísticas.</a:t>
            </a:r>
            <a:endParaRPr lang="es-ES" sz="32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9628" y="159791"/>
            <a:ext cx="1169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Verdana" panose="020B0604030504040204" pitchFamily="34" charset="0"/>
              </a:rPr>
              <a:t>Ejemplos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Flores (2003) encontró una diferencia significativa entre ambas muestras...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El trastorno puede ser prevenido con este nuevo tratamiento (Del Valle, 2003).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En 2003, </a:t>
            </a:r>
            <a:r>
              <a:rPr lang="es-ES" sz="2400" dirty="0" err="1">
                <a:latin typeface="Verdana" panose="020B0604030504040204" pitchFamily="34" charset="0"/>
              </a:rPr>
              <a:t>Miguez</a:t>
            </a:r>
            <a:r>
              <a:rPr lang="es-ES" sz="2400" dirty="0">
                <a:latin typeface="Verdana" panose="020B0604030504040204" pitchFamily="34" charset="0"/>
              </a:rPr>
              <a:t> demostró que...</a:t>
            </a:r>
          </a:p>
          <a:p>
            <a:pPr algn="just"/>
            <a:r>
              <a:rPr lang="es-ES" sz="2400" dirty="0">
                <a:latin typeface="SymbolMT"/>
              </a:rPr>
              <a:t> </a:t>
            </a:r>
            <a:r>
              <a:rPr lang="es-ES" sz="2400" dirty="0">
                <a:latin typeface="Verdana" panose="020B0604030504040204" pitchFamily="34" charset="0"/>
              </a:rPr>
              <a:t>De acuerdo al estudio de la Universidad Estatal (2009) la cantidad de….</a:t>
            </a:r>
            <a:endParaRPr lang="es-ES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832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1455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57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8FBF3FB-2B71-4E69-A1CE-43243B8C3B21}"/>
              </a:ext>
            </a:extLst>
          </p:cNvPr>
          <p:cNvSpPr/>
          <p:nvPr/>
        </p:nvSpPr>
        <p:spPr>
          <a:xfrm>
            <a:off x="261828" y="311002"/>
            <a:ext cx="11530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su parte, los </a:t>
            </a:r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artículos de revisión o meta-análisis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evaluaciones críticas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exhaustivas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material ya publicado. Se considera que el organizar, integrar y evaluar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material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publicado permite considerar el avance de la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investigación actual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clarificación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un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problema.</a:t>
            </a:r>
          </a:p>
          <a:p>
            <a:pPr algn="just"/>
            <a:endParaRPr lang="es-ES" sz="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Estos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artículos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endParaRPr lang="es-E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-Definen y clarifican el problema.</a:t>
            </a:r>
          </a:p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-Sintetizan investigaciones previas, informando al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lector acerca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estado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conocimiento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área de estudio en cuestión.</a:t>
            </a:r>
          </a:p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-Identifican relaciones, contradicciones, lagunas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inconsistencias 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literatura.</a:t>
            </a:r>
          </a:p>
          <a:p>
            <a:pPr algn="just"/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-Proponen los pasos siguientes en la solución de </a:t>
            </a:r>
            <a:r>
              <a:rPr lang="es-E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problema</a:t>
            </a:r>
            <a:r>
              <a:rPr lang="es-E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2A4E3CB-FAE1-4890-9C45-75E0F7896131}"/>
              </a:ext>
            </a:extLst>
          </p:cNvPr>
          <p:cNvSpPr/>
          <p:nvPr/>
        </p:nvSpPr>
        <p:spPr>
          <a:xfrm>
            <a:off x="880066" y="889559"/>
            <a:ext cx="100165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Verdana" panose="020B0604030504040204" pitchFamily="34" charset="0"/>
              </a:rPr>
              <a:t>El los </a:t>
            </a:r>
            <a:r>
              <a:rPr lang="es-ES" sz="3200" b="1" dirty="0">
                <a:latin typeface="Verdana" panose="020B0604030504040204" pitchFamily="34" charset="0"/>
              </a:rPr>
              <a:t>artículos teóricos </a:t>
            </a:r>
            <a:r>
              <a:rPr lang="es-ES" sz="3200" dirty="0">
                <a:latin typeface="Verdana" panose="020B0604030504040204" pitchFamily="34" charset="0"/>
              </a:rPr>
              <a:t>el autor se apoya en la literatura de investigación </a:t>
            </a:r>
            <a:r>
              <a:rPr lang="es-ES" sz="3200" dirty="0" smtClean="0">
                <a:latin typeface="Verdana" panose="020B0604030504040204" pitchFamily="34" charset="0"/>
              </a:rPr>
              <a:t>existente para </a:t>
            </a:r>
            <a:r>
              <a:rPr lang="es-ES" sz="3200" dirty="0">
                <a:latin typeface="Verdana" panose="020B0604030504040204" pitchFamily="34" charset="0"/>
              </a:rPr>
              <a:t>avanzar la teoría en el </a:t>
            </a:r>
            <a:r>
              <a:rPr lang="es-ES" sz="3200" dirty="0" smtClean="0">
                <a:latin typeface="Verdana" panose="020B0604030504040204" pitchFamily="34" charset="0"/>
              </a:rPr>
              <a:t>área </a:t>
            </a:r>
            <a:r>
              <a:rPr lang="es-ES" sz="3200" dirty="0">
                <a:latin typeface="Verdana" panose="020B0604030504040204" pitchFamily="34" charset="0"/>
              </a:rPr>
              <a:t>en cuestión. Típicamente, en </a:t>
            </a:r>
            <a:r>
              <a:rPr lang="es-ES" sz="3200" dirty="0" smtClean="0">
                <a:latin typeface="Verdana" panose="020B0604030504040204" pitchFamily="34" charset="0"/>
              </a:rPr>
              <a:t>estos artículos </a:t>
            </a:r>
            <a:r>
              <a:rPr lang="es-ES" sz="3200" dirty="0">
                <a:latin typeface="Verdana" panose="020B0604030504040204" pitchFamily="34" charset="0"/>
              </a:rPr>
              <a:t>encontramos nuevas teorías o análisis de la consistencia interna y externa </a:t>
            </a:r>
            <a:r>
              <a:rPr lang="es-ES" sz="3200" dirty="0" smtClean="0">
                <a:latin typeface="Verdana" panose="020B0604030504040204" pitchFamily="34" charset="0"/>
              </a:rPr>
              <a:t>de teorías </a:t>
            </a:r>
            <a:r>
              <a:rPr lang="es-ES" sz="3200" dirty="0">
                <a:latin typeface="Verdana" panose="020B0604030504040204" pitchFamily="34" charset="0"/>
              </a:rPr>
              <a:t>existentes.</a:t>
            </a:r>
            <a:endParaRPr lang="es-ES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7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0AA9E96-1EF7-4BC8-BFC1-CC0CB7DD5876}"/>
              </a:ext>
            </a:extLst>
          </p:cNvPr>
          <p:cNvSpPr/>
          <p:nvPr/>
        </p:nvSpPr>
        <p:spPr>
          <a:xfrm>
            <a:off x="863452" y="666111"/>
            <a:ext cx="100424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Verdana" panose="020B0604030504040204" pitchFamily="34" charset="0"/>
              </a:rPr>
              <a:t>El </a:t>
            </a:r>
            <a:r>
              <a:rPr lang="es-ES" sz="3200" b="1" dirty="0">
                <a:latin typeface="Verdana" panose="020B0604030504040204" pitchFamily="34" charset="0"/>
              </a:rPr>
              <a:t>artículo metodológico </a:t>
            </a:r>
            <a:r>
              <a:rPr lang="es-ES" sz="3200" dirty="0">
                <a:latin typeface="Verdana" panose="020B0604030504040204" pitchFamily="34" charset="0"/>
              </a:rPr>
              <a:t>suele presentar ante la comunidad de </a:t>
            </a:r>
            <a:r>
              <a:rPr lang="es-ES" sz="3200" dirty="0" smtClean="0">
                <a:latin typeface="Verdana" panose="020B0604030504040204" pitchFamily="34" charset="0"/>
              </a:rPr>
              <a:t>investigadores aproximaciones </a:t>
            </a:r>
            <a:r>
              <a:rPr lang="es-ES" sz="3200" dirty="0">
                <a:latin typeface="Verdana" panose="020B0604030504040204" pitchFamily="34" charset="0"/>
              </a:rPr>
              <a:t>metodológicas nuevas, modificaciones de métodos existentes </a:t>
            </a:r>
            <a:r>
              <a:rPr lang="es-ES" sz="3200" dirty="0" smtClean="0">
                <a:latin typeface="Verdana" panose="020B0604030504040204" pitchFamily="34" charset="0"/>
              </a:rPr>
              <a:t>o discusiones </a:t>
            </a:r>
            <a:r>
              <a:rPr lang="es-ES" sz="3200" dirty="0">
                <a:latin typeface="Verdana" panose="020B0604030504040204" pitchFamily="34" charset="0"/>
              </a:rPr>
              <a:t>sobre enfoques cuantitativos y análisis de datos</a:t>
            </a:r>
            <a:r>
              <a:rPr lang="es-ES" sz="3200" dirty="0" smtClean="0">
                <a:latin typeface="Verdana" panose="020B0604030504040204" pitchFamily="34" charset="0"/>
              </a:rPr>
              <a:t>.</a:t>
            </a:r>
          </a:p>
          <a:p>
            <a:pPr algn="just"/>
            <a:endParaRPr lang="es-ES" sz="3200" dirty="0">
              <a:latin typeface="Verdana" panose="020B0604030504040204" pitchFamily="34" charset="0"/>
            </a:endParaRPr>
          </a:p>
          <a:p>
            <a:pPr algn="just"/>
            <a:r>
              <a:rPr lang="es-ES" sz="3200" dirty="0">
                <a:latin typeface="Verdana" panose="020B0604030504040204" pitchFamily="34" charset="0"/>
              </a:rPr>
              <a:t>En los </a:t>
            </a:r>
            <a:r>
              <a:rPr lang="es-ES" sz="3200" b="1" dirty="0">
                <a:latin typeface="Verdana" panose="020B0604030504040204" pitchFamily="34" charset="0"/>
              </a:rPr>
              <a:t>estudios de caso</a:t>
            </a:r>
            <a:r>
              <a:rPr lang="es-ES" sz="3200" dirty="0">
                <a:latin typeface="Verdana" panose="020B0604030504040204" pitchFamily="34" charset="0"/>
              </a:rPr>
              <a:t>, el autor describe el material obtenido en el trabajo </a:t>
            </a:r>
            <a:r>
              <a:rPr lang="es-ES" sz="3200" dirty="0" smtClean="0">
                <a:latin typeface="Verdana" panose="020B0604030504040204" pitchFamily="34" charset="0"/>
              </a:rPr>
              <a:t>realizado con </a:t>
            </a:r>
            <a:r>
              <a:rPr lang="es-ES" sz="3200" dirty="0">
                <a:latin typeface="Verdana" panose="020B0604030504040204" pitchFamily="34" charset="0"/>
              </a:rPr>
              <a:t>individuos u organizaciones. </a:t>
            </a:r>
            <a:endParaRPr lang="es-ES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CF0-DCDE-4C3A-8D21-A818E9D5B33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6278</Words>
  <Application>Microsoft Office PowerPoint</Application>
  <PresentationFormat>Personalizado</PresentationFormat>
  <Paragraphs>364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Luis Perez Rodriguez</dc:creator>
  <cp:lastModifiedBy>Rojo</cp:lastModifiedBy>
  <cp:revision>44</cp:revision>
  <dcterms:created xsi:type="dcterms:W3CDTF">2017-11-15T12:16:14Z</dcterms:created>
  <dcterms:modified xsi:type="dcterms:W3CDTF">2017-11-29T12:06:27Z</dcterms:modified>
</cp:coreProperties>
</file>