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66" r:id="rId15"/>
    <p:sldId id="270" r:id="rId1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0" d="100"/>
          <a:sy n="70" d="100"/>
        </p:scale>
        <p:origin x="-840" y="-5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7DC2059D-596A-4189-B211-2B5F71E05A17}" type="datetimeFigureOut">
              <a:rPr lang="es-ES" smtClean="0"/>
              <a:t>23/11/2016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2024883-B07B-4A14-A7CA-25DD9A0651EF}" type="slidenum">
              <a:rPr lang="es-ES" smtClean="0"/>
              <a:t>‹Nº›</a:t>
            </a:fld>
            <a:endParaRPr lang="es-ES"/>
          </a:p>
        </p:txBody>
      </p:sp>
    </p:spTree>
    <p:extLst>
      <p:ext uri="{BB962C8B-B14F-4D97-AF65-F5344CB8AC3E}">
        <p14:creationId xmlns:p14="http://schemas.microsoft.com/office/powerpoint/2010/main" val="238295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DC2059D-596A-4189-B211-2B5F71E05A17}" type="datetimeFigureOut">
              <a:rPr lang="es-ES" smtClean="0"/>
              <a:t>23/11/2016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2024883-B07B-4A14-A7CA-25DD9A0651EF}" type="slidenum">
              <a:rPr lang="es-ES" smtClean="0"/>
              <a:t>‹Nº›</a:t>
            </a:fld>
            <a:endParaRPr lang="es-ES"/>
          </a:p>
        </p:txBody>
      </p:sp>
    </p:spTree>
    <p:extLst>
      <p:ext uri="{BB962C8B-B14F-4D97-AF65-F5344CB8AC3E}">
        <p14:creationId xmlns:p14="http://schemas.microsoft.com/office/powerpoint/2010/main" val="3001697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DC2059D-596A-4189-B211-2B5F71E05A17}" type="datetimeFigureOut">
              <a:rPr lang="es-ES" smtClean="0"/>
              <a:t>23/11/2016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2024883-B07B-4A14-A7CA-25DD9A0651EF}" type="slidenum">
              <a:rPr lang="es-ES" smtClean="0"/>
              <a:t>‹Nº›</a:t>
            </a:fld>
            <a:endParaRPr lang="es-ES"/>
          </a:p>
        </p:txBody>
      </p:sp>
    </p:spTree>
    <p:extLst>
      <p:ext uri="{BB962C8B-B14F-4D97-AF65-F5344CB8AC3E}">
        <p14:creationId xmlns:p14="http://schemas.microsoft.com/office/powerpoint/2010/main" val="1709820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DC2059D-596A-4189-B211-2B5F71E05A17}" type="datetimeFigureOut">
              <a:rPr lang="es-ES" smtClean="0"/>
              <a:t>23/11/2016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2024883-B07B-4A14-A7CA-25DD9A0651EF}" type="slidenum">
              <a:rPr lang="es-ES" smtClean="0"/>
              <a:t>‹Nº›</a:t>
            </a:fld>
            <a:endParaRPr lang="es-ES"/>
          </a:p>
        </p:txBody>
      </p:sp>
    </p:spTree>
    <p:extLst>
      <p:ext uri="{BB962C8B-B14F-4D97-AF65-F5344CB8AC3E}">
        <p14:creationId xmlns:p14="http://schemas.microsoft.com/office/powerpoint/2010/main" val="2167886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DC2059D-596A-4189-B211-2B5F71E05A17}" type="datetimeFigureOut">
              <a:rPr lang="es-ES" smtClean="0"/>
              <a:t>23/11/2016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2024883-B07B-4A14-A7CA-25DD9A0651EF}" type="slidenum">
              <a:rPr lang="es-ES" smtClean="0"/>
              <a:t>‹Nº›</a:t>
            </a:fld>
            <a:endParaRPr lang="es-ES"/>
          </a:p>
        </p:txBody>
      </p:sp>
    </p:spTree>
    <p:extLst>
      <p:ext uri="{BB962C8B-B14F-4D97-AF65-F5344CB8AC3E}">
        <p14:creationId xmlns:p14="http://schemas.microsoft.com/office/powerpoint/2010/main" val="2793000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7DC2059D-596A-4189-B211-2B5F71E05A17}" type="datetimeFigureOut">
              <a:rPr lang="es-ES" smtClean="0"/>
              <a:t>23/11/2016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2024883-B07B-4A14-A7CA-25DD9A0651EF}" type="slidenum">
              <a:rPr lang="es-ES" smtClean="0"/>
              <a:t>‹Nº›</a:t>
            </a:fld>
            <a:endParaRPr lang="es-ES"/>
          </a:p>
        </p:txBody>
      </p:sp>
    </p:spTree>
    <p:extLst>
      <p:ext uri="{BB962C8B-B14F-4D97-AF65-F5344CB8AC3E}">
        <p14:creationId xmlns:p14="http://schemas.microsoft.com/office/powerpoint/2010/main" val="439311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7DC2059D-596A-4189-B211-2B5F71E05A17}" type="datetimeFigureOut">
              <a:rPr lang="es-ES" smtClean="0"/>
              <a:t>23/11/2016</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2024883-B07B-4A14-A7CA-25DD9A0651EF}" type="slidenum">
              <a:rPr lang="es-ES" smtClean="0"/>
              <a:t>‹Nº›</a:t>
            </a:fld>
            <a:endParaRPr lang="es-ES"/>
          </a:p>
        </p:txBody>
      </p:sp>
    </p:spTree>
    <p:extLst>
      <p:ext uri="{BB962C8B-B14F-4D97-AF65-F5344CB8AC3E}">
        <p14:creationId xmlns:p14="http://schemas.microsoft.com/office/powerpoint/2010/main" val="144986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7DC2059D-596A-4189-B211-2B5F71E05A17}" type="datetimeFigureOut">
              <a:rPr lang="es-ES" smtClean="0"/>
              <a:t>23/11/2016</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2024883-B07B-4A14-A7CA-25DD9A0651EF}" type="slidenum">
              <a:rPr lang="es-ES" smtClean="0"/>
              <a:t>‹Nº›</a:t>
            </a:fld>
            <a:endParaRPr lang="es-ES"/>
          </a:p>
        </p:txBody>
      </p:sp>
    </p:spTree>
    <p:extLst>
      <p:ext uri="{BB962C8B-B14F-4D97-AF65-F5344CB8AC3E}">
        <p14:creationId xmlns:p14="http://schemas.microsoft.com/office/powerpoint/2010/main" val="2447494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DC2059D-596A-4189-B211-2B5F71E05A17}" type="datetimeFigureOut">
              <a:rPr lang="es-ES" smtClean="0"/>
              <a:t>23/11/2016</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2024883-B07B-4A14-A7CA-25DD9A0651EF}" type="slidenum">
              <a:rPr lang="es-ES" smtClean="0"/>
              <a:t>‹Nº›</a:t>
            </a:fld>
            <a:endParaRPr lang="es-ES"/>
          </a:p>
        </p:txBody>
      </p:sp>
    </p:spTree>
    <p:extLst>
      <p:ext uri="{BB962C8B-B14F-4D97-AF65-F5344CB8AC3E}">
        <p14:creationId xmlns:p14="http://schemas.microsoft.com/office/powerpoint/2010/main" val="1491616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DC2059D-596A-4189-B211-2B5F71E05A17}" type="datetimeFigureOut">
              <a:rPr lang="es-ES" smtClean="0"/>
              <a:t>23/11/2016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2024883-B07B-4A14-A7CA-25DD9A0651EF}" type="slidenum">
              <a:rPr lang="es-ES" smtClean="0"/>
              <a:t>‹Nº›</a:t>
            </a:fld>
            <a:endParaRPr lang="es-ES"/>
          </a:p>
        </p:txBody>
      </p:sp>
    </p:spTree>
    <p:extLst>
      <p:ext uri="{BB962C8B-B14F-4D97-AF65-F5344CB8AC3E}">
        <p14:creationId xmlns:p14="http://schemas.microsoft.com/office/powerpoint/2010/main" val="2019549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DC2059D-596A-4189-B211-2B5F71E05A17}" type="datetimeFigureOut">
              <a:rPr lang="es-ES" smtClean="0"/>
              <a:t>23/11/2016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2024883-B07B-4A14-A7CA-25DD9A0651EF}" type="slidenum">
              <a:rPr lang="es-ES" smtClean="0"/>
              <a:t>‹Nº›</a:t>
            </a:fld>
            <a:endParaRPr lang="es-ES"/>
          </a:p>
        </p:txBody>
      </p:sp>
    </p:spTree>
    <p:extLst>
      <p:ext uri="{BB962C8B-B14F-4D97-AF65-F5344CB8AC3E}">
        <p14:creationId xmlns:p14="http://schemas.microsoft.com/office/powerpoint/2010/main" val="748259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C2059D-596A-4189-B211-2B5F71E05A17}" type="datetimeFigureOut">
              <a:rPr lang="es-ES" smtClean="0"/>
              <a:t>23/11/2016</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024883-B07B-4A14-A7CA-25DD9A0651EF}" type="slidenum">
              <a:rPr lang="es-ES" smtClean="0"/>
              <a:t>‹Nº›</a:t>
            </a:fld>
            <a:endParaRPr lang="es-ES"/>
          </a:p>
        </p:txBody>
      </p:sp>
    </p:spTree>
    <p:extLst>
      <p:ext uri="{BB962C8B-B14F-4D97-AF65-F5344CB8AC3E}">
        <p14:creationId xmlns:p14="http://schemas.microsoft.com/office/powerpoint/2010/main" val="2329567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accesowok.fecyt.es/logi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s.wikipedia.org/wiki/Referencia" TargetMode="External"/><Relationship Id="rId2" Type="http://schemas.openxmlformats.org/officeDocument/2006/relationships/hyperlink" Target="https://es.wikipedia.org/wiki/Autor"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es.wikipedia.org/wiki/E-mail" TargetMode="External"/><Relationship Id="rId2" Type="http://schemas.openxmlformats.org/officeDocument/2006/relationships/hyperlink" Target="https://es.wikipedia.org/wiki/Alerta"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recursoscientificos.fecyt.es/" TargetMode="External"/><Relationship Id="rId2" Type="http://schemas.openxmlformats.org/officeDocument/2006/relationships/hyperlink" Target="http://wokinfo.com/espanol/" TargetMode="External"/><Relationship Id="rId1" Type="http://schemas.openxmlformats.org/officeDocument/2006/relationships/slideLayout" Target="../slideLayouts/slideLayout1.xml"/><Relationship Id="rId4" Type="http://schemas.openxmlformats.org/officeDocument/2006/relationships/hyperlink" Target="http://biblioteca.ugr.es/pages/biblioteca_electronica/bases_datos/scop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55209"/>
            <a:ext cx="9144000" cy="2387600"/>
          </a:xfrm>
        </p:spPr>
        <p:txBody>
          <a:bodyPr/>
          <a:lstStyle/>
          <a:p>
            <a:r>
              <a:rPr lang="fr-FR" b="1" dirty="0" err="1" smtClean="0"/>
              <a:t>JCR</a:t>
            </a:r>
            <a:r>
              <a:rPr lang="fr-FR" b="1" dirty="0" smtClean="0"/>
              <a:t> - Journal Citation Reports (Factor de </a:t>
            </a:r>
            <a:r>
              <a:rPr lang="fr-FR" b="1" dirty="0" err="1" smtClean="0"/>
              <a:t>Impacto</a:t>
            </a:r>
            <a:r>
              <a:rPr lang="fr-FR" b="1" dirty="0" smtClean="0"/>
              <a:t>)</a:t>
            </a:r>
            <a:endParaRPr lang="es-ES" dirty="0"/>
          </a:p>
        </p:txBody>
      </p:sp>
      <p:sp>
        <p:nvSpPr>
          <p:cNvPr id="3" name="Subtítulo 2"/>
          <p:cNvSpPr>
            <a:spLocks noGrp="1"/>
          </p:cNvSpPr>
          <p:nvPr>
            <p:ph type="subTitle" idx="1"/>
          </p:nvPr>
        </p:nvSpPr>
        <p:spPr>
          <a:xfrm>
            <a:off x="508488" y="2810730"/>
            <a:ext cx="11175023" cy="3414224"/>
          </a:xfrm>
        </p:spPr>
        <p:txBody>
          <a:bodyPr>
            <a:noAutofit/>
          </a:bodyPr>
          <a:lstStyle/>
          <a:p>
            <a:pPr algn="just"/>
            <a:r>
              <a:rPr lang="es-ES" sz="4000" dirty="0" smtClean="0"/>
              <a:t>Herramienta incluida en la plataforma </a:t>
            </a:r>
            <a:r>
              <a:rPr lang="es-ES" sz="4000" dirty="0" smtClean="0">
                <a:hlinkClick r:id="rId2"/>
              </a:rPr>
              <a:t>Web of </a:t>
            </a:r>
            <a:r>
              <a:rPr lang="es-ES" sz="4000" dirty="0" err="1" smtClean="0">
                <a:hlinkClick r:id="rId2"/>
              </a:rPr>
              <a:t>Knowledge</a:t>
            </a:r>
            <a:r>
              <a:rPr lang="es-ES" sz="4000" dirty="0" smtClean="0">
                <a:hlinkClick r:id="rId2"/>
              </a:rPr>
              <a:t> (WOK)</a:t>
            </a:r>
            <a:r>
              <a:rPr lang="es-ES" sz="4000" dirty="0" smtClean="0"/>
              <a:t> que ofrece datos estadísticos de citas de más de 8000 revistas,  entre ellos el Factor de Impacto, que permiten determinar la importancia relativa de las mismas dentro de sus categorías temáticas.  </a:t>
            </a:r>
            <a:endParaRPr lang="es-ES" sz="4000" dirty="0"/>
          </a:p>
        </p:txBody>
      </p:sp>
    </p:spTree>
    <p:extLst>
      <p:ext uri="{BB962C8B-B14F-4D97-AF65-F5344CB8AC3E}">
        <p14:creationId xmlns:p14="http://schemas.microsoft.com/office/powerpoint/2010/main" val="3252832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97836" y="505572"/>
            <a:ext cx="11648349" cy="5427142"/>
          </a:xfrm>
          <a:prstGeom prst="rect">
            <a:avLst/>
          </a:prstGeom>
        </p:spPr>
      </p:pic>
      <p:sp>
        <p:nvSpPr>
          <p:cNvPr id="7" name="Elipse 6"/>
          <p:cNvSpPr/>
          <p:nvPr/>
        </p:nvSpPr>
        <p:spPr>
          <a:xfrm>
            <a:off x="1534886" y="5170714"/>
            <a:ext cx="5127171" cy="7620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Elipse 8"/>
          <p:cNvSpPr/>
          <p:nvPr/>
        </p:nvSpPr>
        <p:spPr>
          <a:xfrm>
            <a:off x="7565571" y="5410200"/>
            <a:ext cx="2525486" cy="52251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117653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961564" y="0"/>
            <a:ext cx="4035188" cy="918724"/>
          </a:xfrm>
        </p:spPr>
        <p:txBody>
          <a:bodyPr/>
          <a:lstStyle/>
          <a:p>
            <a:r>
              <a:rPr lang="fr-FR" b="1" dirty="0" smtClean="0"/>
              <a:t>SCOPUS</a:t>
            </a:r>
            <a:endParaRPr lang="es-ES" dirty="0"/>
          </a:p>
        </p:txBody>
      </p:sp>
      <p:sp>
        <p:nvSpPr>
          <p:cNvPr id="3" name="Subtítulo 2"/>
          <p:cNvSpPr>
            <a:spLocks noGrp="1"/>
          </p:cNvSpPr>
          <p:nvPr>
            <p:ph type="subTitle" idx="1"/>
          </p:nvPr>
        </p:nvSpPr>
        <p:spPr>
          <a:xfrm>
            <a:off x="0" y="872746"/>
            <a:ext cx="12192000" cy="5862423"/>
          </a:xfrm>
        </p:spPr>
        <p:txBody>
          <a:bodyPr>
            <a:noAutofit/>
          </a:bodyPr>
          <a:lstStyle/>
          <a:p>
            <a:pPr algn="just"/>
            <a:r>
              <a:rPr lang="es-ES" sz="4000" b="1" dirty="0"/>
              <a:t>E</a:t>
            </a:r>
            <a:r>
              <a:rPr lang="es-ES" sz="4000" dirty="0" smtClean="0"/>
              <a:t>s </a:t>
            </a:r>
            <a:r>
              <a:rPr lang="es-ES" sz="4000" dirty="0"/>
              <a:t>una base de datos bibliográfica de resúmenes y citas de artículos de revistas científicas. Cubre aproximadamente 18.000 títulos de más de 5.000 editores internacionales, incluyendo la cobertura de 16.500 revistas revisadas por pares de las áreas de ciencias, tecnología, medicina y ciencias sociales, incluyendo artes y humanidades</a:t>
            </a:r>
            <a:r>
              <a:rPr lang="es-ES" sz="4000" dirty="0" smtClean="0"/>
              <a:t>. </a:t>
            </a:r>
            <a:r>
              <a:rPr lang="es-ES" sz="4000" dirty="0"/>
              <a:t>Está editada por Elsevier y es accesible en la Web para los subscriptores. Las búsquedas en Scopus incorporan búsquedas de páginas web científicas mediante Scirus, también de Elsevier, y bases de datos de patentes.</a:t>
            </a:r>
          </a:p>
          <a:p>
            <a:pPr algn="just"/>
            <a:endParaRPr lang="es-ES" sz="4000" dirty="0"/>
          </a:p>
        </p:txBody>
      </p:sp>
    </p:spTree>
    <p:extLst>
      <p:ext uri="{BB962C8B-B14F-4D97-AF65-F5344CB8AC3E}">
        <p14:creationId xmlns:p14="http://schemas.microsoft.com/office/powerpoint/2010/main" val="613187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146411" y="750628"/>
            <a:ext cx="9676263" cy="4524315"/>
          </a:xfrm>
          <a:prstGeom prst="rect">
            <a:avLst/>
          </a:prstGeom>
          <a:noFill/>
        </p:spPr>
        <p:txBody>
          <a:bodyPr wrap="square" rtlCol="0">
            <a:spAutoFit/>
          </a:bodyPr>
          <a:lstStyle/>
          <a:p>
            <a:pPr algn="just"/>
            <a:r>
              <a:rPr lang="es-ES" sz="4800" dirty="0"/>
              <a:t>Scopus también ofrece perfiles de </a:t>
            </a:r>
            <a:r>
              <a:rPr lang="es-ES" sz="4800" dirty="0">
                <a:hlinkClick r:id="rId2" tooltip="Autor"/>
              </a:rPr>
              <a:t>autor</a:t>
            </a:r>
            <a:r>
              <a:rPr lang="es-ES" sz="4800" dirty="0"/>
              <a:t> que cubre afiliaciones, número de publicaciones y sus datos bibliográficos, </a:t>
            </a:r>
            <a:r>
              <a:rPr lang="es-ES" sz="4800" dirty="0">
                <a:hlinkClick r:id="rId3" tooltip="Referencia"/>
              </a:rPr>
              <a:t>referencias</a:t>
            </a:r>
            <a:r>
              <a:rPr lang="es-ES" sz="4800" dirty="0"/>
              <a:t> y detalles del </a:t>
            </a:r>
            <a:r>
              <a:rPr lang="es-ES" sz="4800" dirty="0" smtClean="0"/>
              <a:t>número de </a:t>
            </a:r>
            <a:r>
              <a:rPr lang="es-ES" sz="4800" dirty="0"/>
              <a:t>citas que ha recibido cada documento publicado. </a:t>
            </a:r>
            <a:endParaRPr lang="es-ES" sz="4800" dirty="0"/>
          </a:p>
        </p:txBody>
      </p:sp>
    </p:spTree>
    <p:extLst>
      <p:ext uri="{BB962C8B-B14F-4D97-AF65-F5344CB8AC3E}">
        <p14:creationId xmlns:p14="http://schemas.microsoft.com/office/powerpoint/2010/main" val="32564528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873457" y="559558"/>
            <a:ext cx="10536071" cy="5262979"/>
          </a:xfrm>
          <a:prstGeom prst="rect">
            <a:avLst/>
          </a:prstGeom>
          <a:noFill/>
        </p:spPr>
        <p:txBody>
          <a:bodyPr wrap="square" rtlCol="0">
            <a:spAutoFit/>
          </a:bodyPr>
          <a:lstStyle/>
          <a:p>
            <a:pPr algn="just"/>
            <a:r>
              <a:rPr lang="es-ES" sz="4800" dirty="0"/>
              <a:t>Tiene sistemas de </a:t>
            </a:r>
            <a:r>
              <a:rPr lang="es-ES" sz="4800" dirty="0">
                <a:hlinkClick r:id="rId2" tooltip="Alerta"/>
              </a:rPr>
              <a:t>alerta</a:t>
            </a:r>
            <a:r>
              <a:rPr lang="es-ES" sz="4800" dirty="0"/>
              <a:t> que permite </a:t>
            </a:r>
            <a:r>
              <a:rPr lang="es-ES" sz="4800" dirty="0" smtClean="0"/>
              <a:t>rastrear </a:t>
            </a:r>
            <a:r>
              <a:rPr lang="es-ES" sz="4800" dirty="0"/>
              <a:t>los cambios de un perfil. Usando la opción </a:t>
            </a:r>
            <a:r>
              <a:rPr lang="es-ES" sz="4800" i="1" dirty="0"/>
              <a:t>Scopus </a:t>
            </a:r>
            <a:r>
              <a:rPr lang="es-ES" sz="4800" i="1" dirty="0" err="1"/>
              <a:t>Author</a:t>
            </a:r>
            <a:r>
              <a:rPr lang="es-ES" sz="4800" i="1" dirty="0"/>
              <a:t> </a:t>
            </a:r>
            <a:r>
              <a:rPr lang="es-ES" sz="4800" i="1" dirty="0" err="1"/>
              <a:t>Preview</a:t>
            </a:r>
            <a:r>
              <a:rPr lang="es-ES" sz="4800" dirty="0"/>
              <a:t> se pueden realizar búsquedas por </a:t>
            </a:r>
            <a:r>
              <a:rPr lang="es-ES" sz="4800" dirty="0" smtClean="0"/>
              <a:t>autor y </a:t>
            </a:r>
            <a:r>
              <a:rPr lang="es-ES" sz="4800" dirty="0"/>
              <a:t>poner un sistema de aviso automático que alerte de los cambios en la página del autor mediante </a:t>
            </a:r>
            <a:r>
              <a:rPr lang="es-ES" sz="4800" dirty="0" smtClean="0"/>
              <a:t>un </a:t>
            </a:r>
            <a:r>
              <a:rPr lang="es-ES" sz="4800" dirty="0" smtClean="0">
                <a:hlinkClick r:id="rId3" tooltip="E-mail"/>
              </a:rPr>
              <a:t>e-mail</a:t>
            </a:r>
            <a:r>
              <a:rPr lang="es-ES" sz="4800" dirty="0" smtClean="0"/>
              <a:t>.</a:t>
            </a:r>
            <a:endParaRPr lang="es-ES" sz="4800" dirty="0"/>
          </a:p>
        </p:txBody>
      </p:sp>
    </p:spTree>
    <p:extLst>
      <p:ext uri="{BB962C8B-B14F-4D97-AF65-F5344CB8AC3E}">
        <p14:creationId xmlns:p14="http://schemas.microsoft.com/office/powerpoint/2010/main" val="15132875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378424" y="1078173"/>
            <a:ext cx="9635319" cy="4524315"/>
          </a:xfrm>
          <a:prstGeom prst="rect">
            <a:avLst/>
          </a:prstGeom>
          <a:noFill/>
        </p:spPr>
        <p:txBody>
          <a:bodyPr wrap="square" rtlCol="0">
            <a:spAutoFit/>
          </a:bodyPr>
          <a:lstStyle/>
          <a:p>
            <a:pPr algn="just"/>
            <a:r>
              <a:rPr lang="es-ES" sz="4800" dirty="0"/>
              <a:t>La opción </a:t>
            </a:r>
            <a:r>
              <a:rPr lang="es-ES" sz="4800" i="1" dirty="0"/>
              <a:t>Scopus </a:t>
            </a:r>
            <a:r>
              <a:rPr lang="es-ES" sz="4800" i="1" dirty="0" err="1"/>
              <a:t>TopCited</a:t>
            </a:r>
            <a:r>
              <a:rPr lang="es-ES" sz="4800" dirty="0"/>
              <a:t> suministra una rápida revisión de los 20 artículos principales más citados sobre un tema específico durante los 3, 4 </a:t>
            </a:r>
            <a:r>
              <a:rPr lang="es-ES" sz="4800" dirty="0" err="1"/>
              <a:t>ó</a:t>
            </a:r>
            <a:r>
              <a:rPr lang="es-ES" sz="4800" dirty="0"/>
              <a:t> 5 últimos años en todas las publicaciones que cubre Scopus. </a:t>
            </a:r>
            <a:endParaRPr lang="es-ES" sz="4800" dirty="0"/>
          </a:p>
        </p:txBody>
      </p:sp>
    </p:spTree>
    <p:extLst>
      <p:ext uri="{BB962C8B-B14F-4D97-AF65-F5344CB8AC3E}">
        <p14:creationId xmlns:p14="http://schemas.microsoft.com/office/powerpoint/2010/main" val="29830867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001486" y="4561115"/>
            <a:ext cx="10265229" cy="830997"/>
          </a:xfrm>
          <a:prstGeom prst="rect">
            <a:avLst/>
          </a:prstGeom>
          <a:noFill/>
        </p:spPr>
        <p:txBody>
          <a:bodyPr wrap="square" rtlCol="0">
            <a:spAutoFit/>
          </a:bodyPr>
          <a:lstStyle/>
          <a:p>
            <a:r>
              <a:rPr lang="es-ES" sz="4800" dirty="0" smtClean="0">
                <a:hlinkClick r:id="rId2"/>
              </a:rPr>
              <a:t>http://wokinfo.com/espanol/</a:t>
            </a:r>
            <a:endParaRPr lang="es-ES" sz="4800" dirty="0"/>
          </a:p>
        </p:txBody>
      </p:sp>
      <p:sp>
        <p:nvSpPr>
          <p:cNvPr id="5" name="CuadroTexto 4"/>
          <p:cNvSpPr txBox="1"/>
          <p:nvPr/>
        </p:nvSpPr>
        <p:spPr>
          <a:xfrm>
            <a:off x="870858" y="947057"/>
            <a:ext cx="10134598" cy="830997"/>
          </a:xfrm>
          <a:prstGeom prst="rect">
            <a:avLst/>
          </a:prstGeom>
          <a:noFill/>
        </p:spPr>
        <p:txBody>
          <a:bodyPr wrap="square" rtlCol="0">
            <a:spAutoFit/>
          </a:bodyPr>
          <a:lstStyle/>
          <a:p>
            <a:r>
              <a:rPr lang="es-ES" sz="4800" dirty="0" smtClean="0">
                <a:hlinkClick r:id="rId3"/>
              </a:rPr>
              <a:t>www.recursoscientificos.fecyt.es</a:t>
            </a:r>
            <a:endParaRPr lang="es-ES" sz="4800" dirty="0"/>
          </a:p>
        </p:txBody>
      </p:sp>
      <p:sp>
        <p:nvSpPr>
          <p:cNvPr id="3" name="2 CuadroTexto"/>
          <p:cNvSpPr txBox="1"/>
          <p:nvPr/>
        </p:nvSpPr>
        <p:spPr>
          <a:xfrm>
            <a:off x="1001486" y="3002507"/>
            <a:ext cx="10408042" cy="830997"/>
          </a:xfrm>
          <a:prstGeom prst="rect">
            <a:avLst/>
          </a:prstGeom>
          <a:noFill/>
        </p:spPr>
        <p:txBody>
          <a:bodyPr wrap="square" rtlCol="0">
            <a:spAutoFit/>
          </a:bodyPr>
          <a:lstStyle/>
          <a:p>
            <a:r>
              <a:rPr lang="es-ES" sz="4400" dirty="0" smtClean="0">
                <a:hlinkClick r:id="rId4"/>
              </a:rPr>
              <a:t>Biblioteca Scopus </a:t>
            </a:r>
            <a:r>
              <a:rPr lang="es-ES" sz="4800" dirty="0" smtClean="0">
                <a:hlinkClick r:id="rId4"/>
              </a:rPr>
              <a:t>Universidad</a:t>
            </a:r>
            <a:r>
              <a:rPr lang="es-ES" sz="4400" dirty="0" smtClean="0">
                <a:hlinkClick r:id="rId4"/>
              </a:rPr>
              <a:t> de Granada</a:t>
            </a:r>
            <a:endParaRPr lang="es-ES" sz="4400" dirty="0"/>
          </a:p>
        </p:txBody>
      </p:sp>
    </p:spTree>
    <p:extLst>
      <p:ext uri="{BB962C8B-B14F-4D97-AF65-F5344CB8AC3E}">
        <p14:creationId xmlns:p14="http://schemas.microsoft.com/office/powerpoint/2010/main" val="107461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3999" y="261257"/>
            <a:ext cx="9144000" cy="1780809"/>
          </a:xfrm>
        </p:spPr>
        <p:txBody>
          <a:bodyPr/>
          <a:lstStyle/>
          <a:p>
            <a:r>
              <a:rPr lang="fr-FR" b="1" dirty="0" err="1" smtClean="0"/>
              <a:t>JCR</a:t>
            </a:r>
            <a:r>
              <a:rPr lang="fr-FR" b="1" dirty="0" smtClean="0"/>
              <a:t> - Journal Citation Reports (Factor de </a:t>
            </a:r>
            <a:r>
              <a:rPr lang="fr-FR" b="1" dirty="0" err="1" smtClean="0"/>
              <a:t>Impacto</a:t>
            </a:r>
            <a:r>
              <a:rPr lang="fr-FR" b="1" dirty="0" smtClean="0"/>
              <a:t>)</a:t>
            </a:r>
            <a:endParaRPr lang="es-ES" dirty="0"/>
          </a:p>
        </p:txBody>
      </p:sp>
      <p:sp>
        <p:nvSpPr>
          <p:cNvPr id="3" name="Subtítulo 2"/>
          <p:cNvSpPr>
            <a:spLocks noGrp="1"/>
          </p:cNvSpPr>
          <p:nvPr>
            <p:ph type="subTitle" idx="1"/>
          </p:nvPr>
        </p:nvSpPr>
        <p:spPr>
          <a:xfrm>
            <a:off x="421402" y="2325094"/>
            <a:ext cx="11175023" cy="3705591"/>
          </a:xfrm>
        </p:spPr>
        <p:txBody>
          <a:bodyPr>
            <a:noAutofit/>
          </a:bodyPr>
          <a:lstStyle/>
          <a:p>
            <a:r>
              <a:rPr lang="es-ES" sz="4000" b="1" dirty="0"/>
              <a:t>Cuartil de una revista</a:t>
            </a:r>
          </a:p>
          <a:p>
            <a:pPr algn="just"/>
            <a:r>
              <a:rPr lang="es-ES" sz="3200" dirty="0"/>
              <a:t>Si el listado de revistas de una determinada categoría, por ejemplo</a:t>
            </a:r>
          </a:p>
          <a:p>
            <a:pPr algn="just"/>
            <a:r>
              <a:rPr lang="es-ES" sz="3200" dirty="0"/>
              <a:t>Microbiología, se ordena de mayor a menor factor de impacto y se divide </a:t>
            </a:r>
            <a:r>
              <a:rPr lang="es-ES" sz="3200" dirty="0" smtClean="0"/>
              <a:t>en cuatro </a:t>
            </a:r>
            <a:r>
              <a:rPr lang="es-ES" sz="3200" dirty="0"/>
              <a:t>partes iguales, cada una de ellas es un cuartil. </a:t>
            </a:r>
            <a:r>
              <a:rPr lang="es-ES" sz="3200" dirty="0" smtClean="0"/>
              <a:t>Las revistas </a:t>
            </a:r>
            <a:r>
              <a:rPr lang="es-ES" sz="3200" dirty="0"/>
              <a:t>con el </a:t>
            </a:r>
            <a:r>
              <a:rPr lang="es-ES" sz="3200" dirty="0" smtClean="0"/>
              <a:t>factor de </a:t>
            </a:r>
            <a:r>
              <a:rPr lang="es-ES" sz="3200" dirty="0"/>
              <a:t>impacto más alto se sitúan en el primer cuartil. Es decir el primer </a:t>
            </a:r>
            <a:r>
              <a:rPr lang="es-ES" sz="3200" dirty="0" smtClean="0"/>
              <a:t>cuartil es el 25</a:t>
            </a:r>
            <a:r>
              <a:rPr lang="es-ES" sz="3200" dirty="0"/>
              <a:t>% de las revistas con Factor de Impacto más alto.</a:t>
            </a:r>
          </a:p>
        </p:txBody>
      </p:sp>
    </p:spTree>
    <p:extLst>
      <p:ext uri="{BB962C8B-B14F-4D97-AF65-F5344CB8AC3E}">
        <p14:creationId xmlns:p14="http://schemas.microsoft.com/office/powerpoint/2010/main" val="1951577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519374" y="568273"/>
            <a:ext cx="11175023" cy="1619756"/>
          </a:xfrm>
        </p:spPr>
        <p:txBody>
          <a:bodyPr>
            <a:noAutofit/>
          </a:bodyPr>
          <a:lstStyle/>
          <a:p>
            <a:r>
              <a:rPr lang="es-ES" sz="4000" b="1" dirty="0"/>
              <a:t>Cálculo del cuartil de una revista</a:t>
            </a:r>
          </a:p>
          <a:p>
            <a:pPr algn="just"/>
            <a:r>
              <a:rPr lang="es-ES" sz="3200" dirty="0"/>
              <a:t>1. Ir a la Base de datos Web of </a:t>
            </a:r>
            <a:r>
              <a:rPr lang="es-ES" sz="3200" dirty="0" err="1"/>
              <a:t>Knowledge</a:t>
            </a:r>
            <a:r>
              <a:rPr lang="es-ES" sz="3200" dirty="0"/>
              <a:t> y en “</a:t>
            </a:r>
            <a:r>
              <a:rPr lang="es-ES" sz="3200" i="1" dirty="0" err="1"/>
              <a:t>Additional</a:t>
            </a:r>
            <a:r>
              <a:rPr lang="es-ES" sz="3200" i="1" dirty="0"/>
              <a:t> </a:t>
            </a:r>
            <a:r>
              <a:rPr lang="es-ES" sz="3200" i="1" dirty="0" err="1" smtClean="0"/>
              <a:t>Resources</a:t>
            </a:r>
            <a:r>
              <a:rPr lang="es-ES" sz="3200" dirty="0" smtClean="0"/>
              <a:t>” seleccionar </a:t>
            </a:r>
            <a:r>
              <a:rPr lang="es-ES" sz="3200" i="1" dirty="0" err="1"/>
              <a:t>Journal</a:t>
            </a:r>
            <a:r>
              <a:rPr lang="es-ES" sz="3200" i="1" dirty="0"/>
              <a:t> </a:t>
            </a:r>
            <a:r>
              <a:rPr lang="es-ES" sz="3200" i="1" dirty="0" err="1"/>
              <a:t>Citation</a:t>
            </a:r>
            <a:r>
              <a:rPr lang="es-ES" sz="3200" i="1" dirty="0"/>
              <a:t> </a:t>
            </a:r>
            <a:r>
              <a:rPr lang="es-ES" sz="3200" i="1" dirty="0" err="1"/>
              <a:t>Reports</a:t>
            </a:r>
            <a:r>
              <a:rPr lang="es-ES" sz="3200" dirty="0"/>
              <a:t>.</a:t>
            </a:r>
          </a:p>
        </p:txBody>
      </p:sp>
      <p:pic>
        <p:nvPicPr>
          <p:cNvPr id="5" name="Imagen 4"/>
          <p:cNvPicPr>
            <a:picLocks noChangeAspect="1"/>
          </p:cNvPicPr>
          <p:nvPr/>
        </p:nvPicPr>
        <p:blipFill>
          <a:blip r:embed="rId2"/>
          <a:stretch>
            <a:fillRect/>
          </a:stretch>
        </p:blipFill>
        <p:spPr>
          <a:xfrm>
            <a:off x="1078027" y="2404333"/>
            <a:ext cx="9687601" cy="4182934"/>
          </a:xfrm>
          <a:prstGeom prst="rect">
            <a:avLst/>
          </a:prstGeom>
        </p:spPr>
      </p:pic>
      <p:sp>
        <p:nvSpPr>
          <p:cNvPr id="6" name="Elipse 5"/>
          <p:cNvSpPr/>
          <p:nvPr/>
        </p:nvSpPr>
        <p:spPr>
          <a:xfrm>
            <a:off x="6291943" y="2993571"/>
            <a:ext cx="1850571" cy="41365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8" name="Conector recto de flecha 7"/>
          <p:cNvCxnSpPr/>
          <p:nvPr/>
        </p:nvCxnSpPr>
        <p:spPr>
          <a:xfrm>
            <a:off x="228600" y="3407229"/>
            <a:ext cx="1034143" cy="48985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7725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72343" y="241701"/>
            <a:ext cx="8338457" cy="1151670"/>
          </a:xfrm>
        </p:spPr>
        <p:txBody>
          <a:bodyPr>
            <a:noAutofit/>
          </a:bodyPr>
          <a:lstStyle/>
          <a:p>
            <a:pPr algn="just"/>
            <a:r>
              <a:rPr lang="es-ES" sz="4000" dirty="0"/>
              <a:t>2. En </a:t>
            </a:r>
            <a:r>
              <a:rPr lang="es-ES" sz="4000" dirty="0" err="1"/>
              <a:t>JCR</a:t>
            </a:r>
            <a:r>
              <a:rPr lang="es-ES" sz="4000" dirty="0"/>
              <a:t>, seleccionar </a:t>
            </a:r>
            <a:r>
              <a:rPr lang="es-ES" sz="4000" i="1" dirty="0" err="1"/>
              <a:t>Subject</a:t>
            </a:r>
            <a:r>
              <a:rPr lang="es-ES" sz="4000" i="1" dirty="0"/>
              <a:t> </a:t>
            </a:r>
            <a:r>
              <a:rPr lang="es-ES" sz="4000" i="1" dirty="0" err="1"/>
              <a:t>Category</a:t>
            </a:r>
            <a:r>
              <a:rPr lang="es-ES" sz="4000" i="1" dirty="0"/>
              <a:t> </a:t>
            </a:r>
            <a:r>
              <a:rPr lang="es-ES" sz="4000" dirty="0"/>
              <a:t>y pulsar en </a:t>
            </a:r>
            <a:r>
              <a:rPr lang="es-ES" sz="4000" i="1" dirty="0" err="1"/>
              <a:t>submit</a:t>
            </a:r>
            <a:endParaRPr lang="es-ES" sz="4000" dirty="0"/>
          </a:p>
        </p:txBody>
      </p:sp>
      <p:pic>
        <p:nvPicPr>
          <p:cNvPr id="5" name="Imagen 4"/>
          <p:cNvPicPr>
            <a:picLocks noChangeAspect="1"/>
          </p:cNvPicPr>
          <p:nvPr/>
        </p:nvPicPr>
        <p:blipFill>
          <a:blip r:embed="rId2"/>
          <a:stretch>
            <a:fillRect/>
          </a:stretch>
        </p:blipFill>
        <p:spPr>
          <a:xfrm>
            <a:off x="693299" y="2093416"/>
            <a:ext cx="10805401" cy="2671167"/>
          </a:xfrm>
          <a:prstGeom prst="rect">
            <a:avLst/>
          </a:prstGeom>
        </p:spPr>
      </p:pic>
      <p:sp>
        <p:nvSpPr>
          <p:cNvPr id="6" name="Elipse 5"/>
          <p:cNvSpPr/>
          <p:nvPr/>
        </p:nvSpPr>
        <p:spPr>
          <a:xfrm>
            <a:off x="7032171" y="3222171"/>
            <a:ext cx="4466529" cy="67491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8" name="Conector recto de flecha 7"/>
          <p:cNvCxnSpPr/>
          <p:nvPr/>
        </p:nvCxnSpPr>
        <p:spPr>
          <a:xfrm>
            <a:off x="6270171" y="3635829"/>
            <a:ext cx="685800" cy="66402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0577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296130"/>
            <a:ext cx="12192000" cy="1184327"/>
          </a:xfrm>
        </p:spPr>
        <p:txBody>
          <a:bodyPr>
            <a:noAutofit/>
          </a:bodyPr>
          <a:lstStyle/>
          <a:p>
            <a:pPr algn="just"/>
            <a:r>
              <a:rPr lang="es-ES" sz="4000" dirty="0"/>
              <a:t>3. Dentro del listado seleccionar el área temática concreta de la </a:t>
            </a:r>
            <a:r>
              <a:rPr lang="es-ES" sz="4000" dirty="0" smtClean="0"/>
              <a:t>revista, </a:t>
            </a:r>
            <a:r>
              <a:rPr lang="en-US" sz="4000" i="1" dirty="0" smtClean="0"/>
              <a:t>sort </a:t>
            </a:r>
            <a:r>
              <a:rPr lang="en-US" sz="4000" i="1" dirty="0"/>
              <a:t>by impact factor</a:t>
            </a:r>
            <a:r>
              <a:rPr lang="en-US" sz="4000" dirty="0"/>
              <a:t>. Pulsar </a:t>
            </a:r>
            <a:r>
              <a:rPr lang="en-US" sz="4000" i="1" dirty="0"/>
              <a:t>submit</a:t>
            </a:r>
            <a:endParaRPr lang="es-ES" sz="4000" dirty="0"/>
          </a:p>
        </p:txBody>
      </p:sp>
      <p:pic>
        <p:nvPicPr>
          <p:cNvPr id="5" name="Imagen 4"/>
          <p:cNvPicPr>
            <a:picLocks noChangeAspect="1"/>
          </p:cNvPicPr>
          <p:nvPr/>
        </p:nvPicPr>
        <p:blipFill>
          <a:blip r:embed="rId2"/>
          <a:stretch>
            <a:fillRect/>
          </a:stretch>
        </p:blipFill>
        <p:spPr>
          <a:xfrm>
            <a:off x="573802" y="1480457"/>
            <a:ext cx="10758826" cy="5080901"/>
          </a:xfrm>
          <a:prstGeom prst="rect">
            <a:avLst/>
          </a:prstGeom>
        </p:spPr>
      </p:pic>
      <p:sp>
        <p:nvSpPr>
          <p:cNvPr id="6" name="Elipse 5"/>
          <p:cNvSpPr/>
          <p:nvPr/>
        </p:nvSpPr>
        <p:spPr>
          <a:xfrm>
            <a:off x="8164286" y="4931229"/>
            <a:ext cx="2111828" cy="84908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8" name="Conector recto de flecha 7"/>
          <p:cNvCxnSpPr/>
          <p:nvPr/>
        </p:nvCxnSpPr>
        <p:spPr>
          <a:xfrm flipV="1">
            <a:off x="4452257" y="4278086"/>
            <a:ext cx="1164772" cy="54428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3673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1916" y="0"/>
            <a:ext cx="11175023" cy="1837470"/>
          </a:xfrm>
        </p:spPr>
        <p:txBody>
          <a:bodyPr>
            <a:noAutofit/>
          </a:bodyPr>
          <a:lstStyle/>
          <a:p>
            <a:pPr algn="just"/>
            <a:r>
              <a:rPr lang="es-ES" sz="4000" dirty="0"/>
              <a:t>4. En la parte superior, aparece el número de revistas del </a:t>
            </a:r>
            <a:r>
              <a:rPr lang="es-ES" sz="4000" dirty="0" smtClean="0"/>
              <a:t>área seleccionada</a:t>
            </a:r>
            <a:r>
              <a:rPr lang="es-ES" sz="4000" dirty="0"/>
              <a:t>. En este ejemplo existen </a:t>
            </a:r>
            <a:r>
              <a:rPr lang="es-ES" sz="4000" dirty="0" smtClean="0"/>
              <a:t>94 revistas </a:t>
            </a:r>
            <a:r>
              <a:rPr lang="es-ES" sz="4000" dirty="0"/>
              <a:t>en la categoría </a:t>
            </a:r>
            <a:r>
              <a:rPr lang="es-ES" sz="4000" dirty="0" smtClean="0"/>
              <a:t>de </a:t>
            </a:r>
            <a:r>
              <a:rPr lang="es-ES" sz="4000" i="1" dirty="0" err="1" smtClean="0"/>
              <a:t>Microbiology</a:t>
            </a:r>
            <a:r>
              <a:rPr lang="es-ES" sz="4000" dirty="0"/>
              <a:t>.</a:t>
            </a:r>
          </a:p>
        </p:txBody>
      </p:sp>
      <p:pic>
        <p:nvPicPr>
          <p:cNvPr id="5" name="Imagen 4"/>
          <p:cNvPicPr>
            <a:picLocks noChangeAspect="1"/>
          </p:cNvPicPr>
          <p:nvPr/>
        </p:nvPicPr>
        <p:blipFill>
          <a:blip r:embed="rId2"/>
          <a:stretch>
            <a:fillRect/>
          </a:stretch>
        </p:blipFill>
        <p:spPr>
          <a:xfrm>
            <a:off x="272143" y="1837470"/>
            <a:ext cx="11637332" cy="4879420"/>
          </a:xfrm>
          <a:prstGeom prst="rect">
            <a:avLst/>
          </a:prstGeom>
        </p:spPr>
      </p:pic>
      <p:sp>
        <p:nvSpPr>
          <p:cNvPr id="6" name="Elipse 5"/>
          <p:cNvSpPr/>
          <p:nvPr/>
        </p:nvSpPr>
        <p:spPr>
          <a:xfrm>
            <a:off x="163286" y="3690257"/>
            <a:ext cx="2362200" cy="35922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98176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 y="0"/>
            <a:ext cx="12192000" cy="6858000"/>
          </a:xfrm>
        </p:spPr>
        <p:txBody>
          <a:bodyPr>
            <a:noAutofit/>
          </a:bodyPr>
          <a:lstStyle/>
          <a:p>
            <a:endParaRPr lang="es-ES" sz="800" dirty="0" smtClean="0"/>
          </a:p>
          <a:p>
            <a:r>
              <a:rPr lang="es-ES" sz="4000" dirty="0" smtClean="0"/>
              <a:t>5</a:t>
            </a:r>
            <a:r>
              <a:rPr lang="es-ES" sz="4000" dirty="0"/>
              <a:t>. Dividir el número total de revistas por cuatro. En </a:t>
            </a:r>
            <a:r>
              <a:rPr lang="es-ES" sz="4000" dirty="0" smtClean="0"/>
              <a:t>el ejemplo </a:t>
            </a:r>
            <a:r>
              <a:rPr lang="es-ES" sz="4000" dirty="0"/>
              <a:t>anterior, </a:t>
            </a:r>
            <a:r>
              <a:rPr lang="es-ES" sz="4000" dirty="0" smtClean="0"/>
              <a:t>23 revistas </a:t>
            </a:r>
            <a:r>
              <a:rPr lang="es-ES" sz="4000" dirty="0"/>
              <a:t>corresponden a un cuartil. De esta forma, y siguiendo con </a:t>
            </a:r>
            <a:r>
              <a:rPr lang="es-ES" sz="4000" dirty="0" smtClean="0"/>
              <a:t>el ejemplo</a:t>
            </a:r>
            <a:r>
              <a:rPr lang="es-ES" sz="4000" dirty="0"/>
              <a:t>:</a:t>
            </a:r>
          </a:p>
          <a:p>
            <a:r>
              <a:rPr lang="es-ES" sz="4000" dirty="0"/>
              <a:t>De la 1 a la 23 </a:t>
            </a:r>
            <a:r>
              <a:rPr lang="es-ES" sz="4000" dirty="0" smtClean="0"/>
              <a:t>: </a:t>
            </a:r>
            <a:r>
              <a:rPr lang="es-ES" sz="4000" b="1" dirty="0"/>
              <a:t>primer cuartil.</a:t>
            </a:r>
          </a:p>
          <a:p>
            <a:r>
              <a:rPr lang="es-ES" sz="4000" dirty="0" smtClean="0"/>
              <a:t>     De </a:t>
            </a:r>
            <a:r>
              <a:rPr lang="es-ES" sz="4000" dirty="0"/>
              <a:t>la 24 a la 47: </a:t>
            </a:r>
            <a:r>
              <a:rPr lang="es-ES" sz="4000" b="1" dirty="0"/>
              <a:t>segundo cuartil</a:t>
            </a:r>
          </a:p>
          <a:p>
            <a:r>
              <a:rPr lang="es-ES" sz="4000" dirty="0"/>
              <a:t>De la 48 a la 71: </a:t>
            </a:r>
            <a:r>
              <a:rPr lang="es-ES" sz="4000" b="1" dirty="0"/>
              <a:t>tercer cuartil</a:t>
            </a:r>
          </a:p>
          <a:p>
            <a:r>
              <a:rPr lang="es-ES" sz="4000" dirty="0" smtClean="0"/>
              <a:t> De </a:t>
            </a:r>
            <a:r>
              <a:rPr lang="es-ES" sz="4000" dirty="0"/>
              <a:t>la 72 a la 94: </a:t>
            </a:r>
            <a:r>
              <a:rPr lang="es-ES" sz="4000" b="1" dirty="0"/>
              <a:t>cuarto cuartil</a:t>
            </a:r>
          </a:p>
          <a:p>
            <a:r>
              <a:rPr lang="es-ES" sz="4000" b="1" dirty="0"/>
              <a:t>Importante: Una revista puede estar incluida </a:t>
            </a:r>
            <a:r>
              <a:rPr lang="es-ES" sz="4000" b="1" dirty="0" smtClean="0"/>
              <a:t>en varias categorías, con </a:t>
            </a:r>
            <a:r>
              <a:rPr lang="es-ES" sz="4000" b="1" dirty="0"/>
              <a:t>lo cual deberéis elegir </a:t>
            </a:r>
            <a:r>
              <a:rPr lang="es-ES" sz="4000" b="1" dirty="0" smtClean="0"/>
              <a:t>la categoría </a:t>
            </a:r>
            <a:r>
              <a:rPr lang="es-ES" sz="4000" b="1" dirty="0"/>
              <a:t>en la que la revista </a:t>
            </a:r>
            <a:r>
              <a:rPr lang="es-ES" sz="4000" b="1" dirty="0" smtClean="0"/>
              <a:t>esté mejor </a:t>
            </a:r>
            <a:r>
              <a:rPr lang="es-ES" sz="4000" b="1" dirty="0"/>
              <a:t>situada.</a:t>
            </a:r>
            <a:endParaRPr lang="es-ES" sz="4000" dirty="0"/>
          </a:p>
        </p:txBody>
      </p:sp>
    </p:spTree>
    <p:extLst>
      <p:ext uri="{BB962C8B-B14F-4D97-AF65-F5344CB8AC3E}">
        <p14:creationId xmlns:p14="http://schemas.microsoft.com/office/powerpoint/2010/main" val="2016829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0"/>
            <a:ext cx="12192000" cy="2764971"/>
          </a:xfrm>
        </p:spPr>
        <p:txBody>
          <a:bodyPr>
            <a:noAutofit/>
          </a:bodyPr>
          <a:lstStyle/>
          <a:p>
            <a:pPr algn="just"/>
            <a:r>
              <a:rPr lang="es-ES" sz="4000" dirty="0"/>
              <a:t>6. Para conocer la categoría de una revista en el </a:t>
            </a:r>
            <a:r>
              <a:rPr lang="es-ES" sz="4000" dirty="0" err="1" smtClean="0"/>
              <a:t>JCR</a:t>
            </a:r>
            <a:r>
              <a:rPr lang="es-ES" sz="4000" dirty="0" smtClean="0"/>
              <a:t>, escoger </a:t>
            </a:r>
            <a:r>
              <a:rPr lang="es-ES" sz="4000" dirty="0"/>
              <a:t>la </a:t>
            </a:r>
            <a:r>
              <a:rPr lang="es-ES" sz="4000" dirty="0" smtClean="0"/>
              <a:t>opción “</a:t>
            </a:r>
            <a:r>
              <a:rPr lang="es-ES" sz="4000" i="1" dirty="0" err="1" smtClean="0"/>
              <a:t>search</a:t>
            </a:r>
            <a:r>
              <a:rPr lang="es-ES" sz="4000" i="1" dirty="0" smtClean="0"/>
              <a:t> </a:t>
            </a:r>
            <a:r>
              <a:rPr lang="es-ES" sz="4000" i="1" dirty="0" err="1"/>
              <a:t>for</a:t>
            </a:r>
            <a:r>
              <a:rPr lang="es-ES" sz="4000" i="1" dirty="0"/>
              <a:t> a </a:t>
            </a:r>
            <a:r>
              <a:rPr lang="es-ES" sz="4000" i="1" dirty="0" err="1"/>
              <a:t>specific</a:t>
            </a:r>
            <a:r>
              <a:rPr lang="es-ES" sz="4000" i="1" dirty="0"/>
              <a:t> </a:t>
            </a:r>
            <a:r>
              <a:rPr lang="es-ES" sz="4000" i="1" dirty="0" err="1"/>
              <a:t>journal</a:t>
            </a:r>
            <a:r>
              <a:rPr lang="es-ES" sz="4000" dirty="0"/>
              <a:t>” </a:t>
            </a:r>
            <a:r>
              <a:rPr lang="es-ES" sz="4000" dirty="0" smtClean="0"/>
              <a:t>y buscar </a:t>
            </a:r>
            <a:r>
              <a:rPr lang="es-ES" sz="4000" dirty="0"/>
              <a:t>el título de la revista que </a:t>
            </a:r>
            <a:r>
              <a:rPr lang="es-ES" sz="4000" dirty="0" smtClean="0"/>
              <a:t>se desea </a:t>
            </a:r>
            <a:r>
              <a:rPr lang="es-ES" sz="4000" dirty="0"/>
              <a:t>conocer </a:t>
            </a:r>
            <a:r>
              <a:rPr lang="es-ES" sz="4000" dirty="0" smtClean="0"/>
              <a:t>el área</a:t>
            </a:r>
            <a:r>
              <a:rPr lang="es-ES" sz="4000" dirty="0"/>
              <a:t>. En la información del título, se encuentra </a:t>
            </a:r>
            <a:r>
              <a:rPr lang="es-ES" sz="4000" dirty="0" smtClean="0"/>
              <a:t>la categoría </a:t>
            </a:r>
            <a:r>
              <a:rPr lang="es-ES" sz="4000" dirty="0"/>
              <a:t>temática que ha asignado </a:t>
            </a:r>
            <a:r>
              <a:rPr lang="es-ES" sz="4000" dirty="0" err="1"/>
              <a:t>ISI</a:t>
            </a:r>
            <a:r>
              <a:rPr lang="es-ES" sz="4000" dirty="0"/>
              <a:t>, es decir, </a:t>
            </a:r>
            <a:r>
              <a:rPr lang="es-ES" sz="4000" dirty="0" smtClean="0"/>
              <a:t>el área </a:t>
            </a:r>
            <a:r>
              <a:rPr lang="es-ES" sz="4000" dirty="0"/>
              <a:t>solicitada.</a:t>
            </a:r>
          </a:p>
        </p:txBody>
      </p:sp>
      <p:pic>
        <p:nvPicPr>
          <p:cNvPr id="5" name="Imagen 4"/>
          <p:cNvPicPr>
            <a:picLocks noChangeAspect="1"/>
          </p:cNvPicPr>
          <p:nvPr/>
        </p:nvPicPr>
        <p:blipFill>
          <a:blip r:embed="rId2"/>
          <a:stretch>
            <a:fillRect/>
          </a:stretch>
        </p:blipFill>
        <p:spPr>
          <a:xfrm>
            <a:off x="133306" y="3084015"/>
            <a:ext cx="11887458" cy="2990214"/>
          </a:xfrm>
          <a:prstGeom prst="rect">
            <a:avLst/>
          </a:prstGeom>
        </p:spPr>
      </p:pic>
      <p:sp>
        <p:nvSpPr>
          <p:cNvPr id="6" name="Elipse 5"/>
          <p:cNvSpPr/>
          <p:nvPr/>
        </p:nvSpPr>
        <p:spPr>
          <a:xfrm>
            <a:off x="7043057" y="4615543"/>
            <a:ext cx="3352800" cy="62048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8" name="Conector recto de flecha 7"/>
          <p:cNvCxnSpPr/>
          <p:nvPr/>
        </p:nvCxnSpPr>
        <p:spPr>
          <a:xfrm>
            <a:off x="6193971" y="4713514"/>
            <a:ext cx="718458" cy="7946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0415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stretch>
            <a:fillRect/>
          </a:stretch>
        </p:blipFill>
        <p:spPr>
          <a:xfrm>
            <a:off x="393664" y="326571"/>
            <a:ext cx="11587483" cy="2764971"/>
          </a:xfrm>
          <a:prstGeom prst="rect">
            <a:avLst/>
          </a:prstGeom>
        </p:spPr>
      </p:pic>
      <p:pic>
        <p:nvPicPr>
          <p:cNvPr id="7" name="Imagen 6"/>
          <p:cNvPicPr>
            <a:picLocks noChangeAspect="1"/>
          </p:cNvPicPr>
          <p:nvPr/>
        </p:nvPicPr>
        <p:blipFill>
          <a:blip r:embed="rId3"/>
          <a:stretch>
            <a:fillRect/>
          </a:stretch>
        </p:blipFill>
        <p:spPr>
          <a:xfrm>
            <a:off x="393664" y="3798232"/>
            <a:ext cx="11364301" cy="2614334"/>
          </a:xfrm>
          <a:prstGeom prst="rect">
            <a:avLst/>
          </a:prstGeom>
        </p:spPr>
      </p:pic>
      <p:sp>
        <p:nvSpPr>
          <p:cNvPr id="8" name="Elipse 7"/>
          <p:cNvSpPr/>
          <p:nvPr/>
        </p:nvSpPr>
        <p:spPr>
          <a:xfrm>
            <a:off x="5617029" y="2079171"/>
            <a:ext cx="1055914" cy="47897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0" name="Conector recto de flecha 9"/>
          <p:cNvCxnSpPr/>
          <p:nvPr/>
        </p:nvCxnSpPr>
        <p:spPr>
          <a:xfrm flipV="1">
            <a:off x="1534886" y="6281057"/>
            <a:ext cx="925285" cy="50074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545736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586</Words>
  <Application>Microsoft Office PowerPoint</Application>
  <PresentationFormat>Personalizado</PresentationFormat>
  <Paragraphs>27</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JCR - Journal Citation Reports (Factor de Impacto)</vt:lpstr>
      <vt:lpstr>JCR - Journal Citation Reports (Factor de Impacto)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SCOPUS</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JCR - Journal Citation Reports (Factor de Impacto)</dc:title>
  <dc:creator>Angel Luis Perez</dc:creator>
  <cp:lastModifiedBy>Amarillo</cp:lastModifiedBy>
  <cp:revision>10</cp:revision>
  <dcterms:created xsi:type="dcterms:W3CDTF">2016-11-22T19:50:27Z</dcterms:created>
  <dcterms:modified xsi:type="dcterms:W3CDTF">2016-11-23T11:25:20Z</dcterms:modified>
</cp:coreProperties>
</file>