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85" r:id="rId6"/>
    <p:sldId id="286" r:id="rId7"/>
    <p:sldId id="287" r:id="rId8"/>
    <p:sldId id="290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0" r:id="rId23"/>
  </p:sldIdLst>
  <p:sldSz cx="9144000" cy="5143500" type="screen16x9"/>
  <p:notesSz cx="6858000" cy="9144000"/>
  <p:embeddedFontLst>
    <p:embeddedFont>
      <p:font typeface="Lora" panose="020B0604020202020204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9937F-2133-4503-B5A3-5C0788B3EF75}">
  <a:tblStyle styleId="{AC69937F-2133-4503-B5A3-5C0788B3EF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736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666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984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16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484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89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892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493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326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45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988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419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48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10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0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5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46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7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5887874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Como usar </a:t>
            </a:r>
            <a:r>
              <a:rPr lang="en" dirty="0" smtClean="0">
                <a:highlight>
                  <a:srgbClr val="FFCD00"/>
                </a:highlight>
              </a:rPr>
              <a:t>documentos</a:t>
            </a:r>
            <a:r>
              <a:rPr lang="en" dirty="0" smtClean="0"/>
              <a:t> científicos (1ª parte)</a:t>
            </a:r>
            <a:endParaRPr lang="en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608194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Manuales, tratados y obras de consulta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5" name="Shape 187"/>
          <p:cNvSpPr/>
          <p:nvPr/>
        </p:nvSpPr>
        <p:spPr>
          <a:xfrm>
            <a:off x="3343563" y="1358268"/>
            <a:ext cx="2401770" cy="237811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Obras de gran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volumen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Shape 187"/>
          <p:cNvSpPr/>
          <p:nvPr/>
        </p:nvSpPr>
        <p:spPr>
          <a:xfrm>
            <a:off x="1317228" y="3524350"/>
            <a:ext cx="1592367" cy="118270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Tareas de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aprendizaje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Shape 188"/>
          <p:cNvSpPr/>
          <p:nvPr/>
        </p:nvSpPr>
        <p:spPr>
          <a:xfrm>
            <a:off x="2345831" y="2918521"/>
            <a:ext cx="1369959" cy="953148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Importantes para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Shape 187"/>
          <p:cNvSpPr/>
          <p:nvPr/>
        </p:nvSpPr>
        <p:spPr>
          <a:xfrm>
            <a:off x="3343563" y="4209102"/>
            <a:ext cx="2087217" cy="74412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Visión sistemática y global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Shape 188"/>
          <p:cNvSpPr/>
          <p:nvPr/>
        </p:nvSpPr>
        <p:spPr>
          <a:xfrm>
            <a:off x="3899278" y="3470023"/>
            <a:ext cx="1035939" cy="977319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Ofrecen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Shape 187"/>
          <p:cNvSpPr/>
          <p:nvPr/>
        </p:nvSpPr>
        <p:spPr>
          <a:xfrm>
            <a:off x="5924900" y="3395095"/>
            <a:ext cx="1799346" cy="1257322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Conocimiento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" name="Shape 188"/>
          <p:cNvSpPr/>
          <p:nvPr/>
        </p:nvSpPr>
        <p:spPr>
          <a:xfrm>
            <a:off x="5167636" y="3016951"/>
            <a:ext cx="1191460" cy="941732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Fuentes fiables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6453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8851" y="1992350"/>
            <a:ext cx="3928001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Monografías científicas</a:t>
            </a:r>
            <a:endParaRPr lang="en" dirty="0"/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615312" cy="5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2,2</a:t>
            </a:r>
            <a:endParaRPr lang="en" sz="2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608194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Monografías científicas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5" name="Shape 187"/>
          <p:cNvSpPr/>
          <p:nvPr/>
        </p:nvSpPr>
        <p:spPr>
          <a:xfrm>
            <a:off x="3343563" y="1358268"/>
            <a:ext cx="2401770" cy="237811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Documentos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e</a:t>
            </a: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specializados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e</a:t>
            </a: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n un tema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Shape 187"/>
          <p:cNvSpPr/>
          <p:nvPr/>
        </p:nvSpPr>
        <p:spPr>
          <a:xfrm>
            <a:off x="1252330" y="3524350"/>
            <a:ext cx="1775792" cy="118679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Investigación original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Shape 188"/>
          <p:cNvSpPr/>
          <p:nvPr/>
        </p:nvSpPr>
        <p:spPr>
          <a:xfrm>
            <a:off x="2345831" y="2918521"/>
            <a:ext cx="1369959" cy="953148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Resultados de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Shape 187"/>
          <p:cNvSpPr/>
          <p:nvPr/>
        </p:nvSpPr>
        <p:spPr>
          <a:xfrm>
            <a:off x="3343563" y="4280355"/>
            <a:ext cx="2087217" cy="74412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Crear nuevo conocimiento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Shape 188"/>
          <p:cNvSpPr/>
          <p:nvPr/>
        </p:nvSpPr>
        <p:spPr>
          <a:xfrm>
            <a:off x="3899278" y="3470023"/>
            <a:ext cx="1216061" cy="977319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Pretenden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Shape 187"/>
          <p:cNvSpPr/>
          <p:nvPr/>
        </p:nvSpPr>
        <p:spPr>
          <a:xfrm>
            <a:off x="5928821" y="3449737"/>
            <a:ext cx="1778825" cy="148669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En papel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o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digital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" name="Shape 188"/>
          <p:cNvSpPr/>
          <p:nvPr/>
        </p:nvSpPr>
        <p:spPr>
          <a:xfrm>
            <a:off x="5167636" y="3016951"/>
            <a:ext cx="1191460" cy="941732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Aspecto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Shape 188"/>
          <p:cNvSpPr/>
          <p:nvPr/>
        </p:nvSpPr>
        <p:spPr>
          <a:xfrm>
            <a:off x="557729" y="4115020"/>
            <a:ext cx="974885" cy="909458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1 o varios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autores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307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8851" y="1992350"/>
            <a:ext cx="3928001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Obras colectivas, compilaciones</a:t>
            </a:r>
            <a:endParaRPr lang="en" dirty="0"/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615312" cy="5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2,3</a:t>
            </a:r>
            <a:endParaRPr lang="en" sz="2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290680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Obras colectivas, compilaciones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6" name="Shape 300"/>
          <p:cNvSpPr/>
          <p:nvPr/>
        </p:nvSpPr>
        <p:spPr>
          <a:xfrm>
            <a:off x="1444487" y="2053050"/>
            <a:ext cx="1740205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latin typeface="Lora"/>
                <a:ea typeface="Lora"/>
                <a:cs typeface="Lora"/>
                <a:sym typeface="Lora"/>
              </a:rPr>
              <a:t>Son documentos compuestos</a:t>
            </a:r>
            <a:endParaRPr lang="en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" name="Shape 301"/>
          <p:cNvSpPr/>
          <p:nvPr/>
        </p:nvSpPr>
        <p:spPr>
          <a:xfrm>
            <a:off x="6721258" y="2053050"/>
            <a:ext cx="1780012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latin typeface="Lora"/>
                <a:ea typeface="Lora"/>
                <a:cs typeface="Lora"/>
                <a:sym typeface="Lora"/>
              </a:rPr>
              <a:t>Monografías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latin typeface="Lora"/>
                <a:ea typeface="Lora"/>
                <a:cs typeface="Lora"/>
                <a:sym typeface="Lora"/>
              </a:rPr>
              <a:t>científicas</a:t>
            </a:r>
            <a:endParaRPr lang="en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" name="Shape 302"/>
          <p:cNvSpPr/>
          <p:nvPr/>
        </p:nvSpPr>
        <p:spPr>
          <a:xfrm>
            <a:off x="4110400" y="2053050"/>
            <a:ext cx="1685100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b="1" dirty="0" smtClean="0"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" sz="1100" b="1" dirty="0" smtClean="0">
                <a:latin typeface="Lora"/>
                <a:ea typeface="Lora"/>
                <a:cs typeface="Lora"/>
                <a:sym typeface="Lora"/>
              </a:rPr>
              <a:t>e igual aspecto</a:t>
            </a:r>
            <a:endParaRPr lang="en" sz="11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5" name="Shape 303"/>
          <p:cNvCxnSpPr>
            <a:endCxn id="24" idx="2"/>
          </p:cNvCxnSpPr>
          <p:nvPr/>
        </p:nvCxnSpPr>
        <p:spPr>
          <a:xfrm>
            <a:off x="3184600" y="2895600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Shape 304"/>
          <p:cNvCxnSpPr>
            <a:endCxn id="19" idx="2"/>
          </p:cNvCxnSpPr>
          <p:nvPr/>
        </p:nvCxnSpPr>
        <p:spPr>
          <a:xfrm>
            <a:off x="5795458" y="2895600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904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091898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Obras colectivas, compilaciones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3" name="Shape 187"/>
          <p:cNvSpPr/>
          <p:nvPr/>
        </p:nvSpPr>
        <p:spPr>
          <a:xfrm>
            <a:off x="214728" y="2565768"/>
            <a:ext cx="2388038" cy="619966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Documento-fuente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Shape 187"/>
          <p:cNvSpPr/>
          <p:nvPr/>
        </p:nvSpPr>
        <p:spPr>
          <a:xfrm>
            <a:off x="3379580" y="2264987"/>
            <a:ext cx="1755913" cy="1590232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Avance del conocimiento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Shape 187"/>
          <p:cNvSpPr/>
          <p:nvPr/>
        </p:nvSpPr>
        <p:spPr>
          <a:xfrm>
            <a:off x="5939804" y="1917675"/>
            <a:ext cx="1661445" cy="1524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Dirección editorial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Shape 188"/>
          <p:cNvSpPr/>
          <p:nvPr/>
        </p:nvSpPr>
        <p:spPr>
          <a:xfrm>
            <a:off x="976739" y="1843525"/>
            <a:ext cx="826352" cy="770614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A doble nivel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Shape 188"/>
          <p:cNvSpPr/>
          <p:nvPr/>
        </p:nvSpPr>
        <p:spPr>
          <a:xfrm>
            <a:off x="3261079" y="1526453"/>
            <a:ext cx="1035939" cy="977319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Reflejan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" name="Shape 188"/>
          <p:cNvSpPr/>
          <p:nvPr/>
        </p:nvSpPr>
        <p:spPr>
          <a:xfrm>
            <a:off x="5344074" y="1372659"/>
            <a:ext cx="1191460" cy="941732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Existe una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Shape 187"/>
          <p:cNvSpPr/>
          <p:nvPr/>
        </p:nvSpPr>
        <p:spPr>
          <a:xfrm>
            <a:off x="187231" y="3773268"/>
            <a:ext cx="2388038" cy="619966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Documento-parte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3" name="Shape 303"/>
          <p:cNvCxnSpPr/>
          <p:nvPr/>
        </p:nvCxnSpPr>
        <p:spPr>
          <a:xfrm>
            <a:off x="1385328" y="3051025"/>
            <a:ext cx="9174" cy="722243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Shape 188"/>
          <p:cNvSpPr/>
          <p:nvPr/>
        </p:nvSpPr>
        <p:spPr>
          <a:xfrm>
            <a:off x="6711982" y="3141519"/>
            <a:ext cx="1191460" cy="941732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>
                <a:latin typeface="Quattrocento Sans"/>
                <a:ea typeface="Quattrocento Sans"/>
                <a:cs typeface="Quattrocento Sans"/>
                <a:sym typeface="Quattrocento Sans"/>
              </a:rPr>
              <a:t>C</a:t>
            </a: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oordina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Shape 187"/>
          <p:cNvSpPr/>
          <p:nvPr/>
        </p:nvSpPr>
        <p:spPr>
          <a:xfrm>
            <a:off x="7555996" y="3681887"/>
            <a:ext cx="1149414" cy="1121465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utores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6" name="Shape 303"/>
          <p:cNvCxnSpPr/>
          <p:nvPr/>
        </p:nvCxnSpPr>
        <p:spPr>
          <a:xfrm flipV="1">
            <a:off x="7896953" y="4439988"/>
            <a:ext cx="1139411" cy="6626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107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091898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Obras colectivas, compilaciones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24" name="Shape 188"/>
          <p:cNvSpPr/>
          <p:nvPr/>
        </p:nvSpPr>
        <p:spPr>
          <a:xfrm>
            <a:off x="3271299" y="1806981"/>
            <a:ext cx="1617010" cy="941732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Contribuciones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Shape 187"/>
          <p:cNvSpPr/>
          <p:nvPr/>
        </p:nvSpPr>
        <p:spPr>
          <a:xfrm>
            <a:off x="1190348" y="2563807"/>
            <a:ext cx="1149414" cy="1121465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utores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6" name="Shape 303"/>
          <p:cNvCxnSpPr/>
          <p:nvPr/>
        </p:nvCxnSpPr>
        <p:spPr>
          <a:xfrm flipV="1">
            <a:off x="2242397" y="2400185"/>
            <a:ext cx="1057150" cy="69990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Shape 303"/>
          <p:cNvCxnSpPr/>
          <p:nvPr/>
        </p:nvCxnSpPr>
        <p:spPr>
          <a:xfrm>
            <a:off x="2242397" y="3124539"/>
            <a:ext cx="1057150" cy="554464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Shape 303"/>
          <p:cNvCxnSpPr/>
          <p:nvPr/>
        </p:nvCxnSpPr>
        <p:spPr>
          <a:xfrm>
            <a:off x="4888309" y="2277846"/>
            <a:ext cx="755374" cy="1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Shape 187"/>
          <p:cNvSpPr/>
          <p:nvPr/>
        </p:nvSpPr>
        <p:spPr>
          <a:xfrm>
            <a:off x="5619958" y="1717113"/>
            <a:ext cx="1149414" cy="1121465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Tema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común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" name="Shape 188"/>
          <p:cNvSpPr/>
          <p:nvPr/>
        </p:nvSpPr>
        <p:spPr>
          <a:xfrm>
            <a:off x="3299547" y="3196907"/>
            <a:ext cx="1617010" cy="941732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Capítulos </a:t>
            </a: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diferenciados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1" name="Shape 303"/>
          <p:cNvCxnSpPr/>
          <p:nvPr/>
        </p:nvCxnSpPr>
        <p:spPr>
          <a:xfrm>
            <a:off x="4888309" y="3679003"/>
            <a:ext cx="755374" cy="1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" name="Shape 187"/>
          <p:cNvSpPr/>
          <p:nvPr/>
        </p:nvSpPr>
        <p:spPr>
          <a:xfrm>
            <a:off x="5643682" y="3118270"/>
            <a:ext cx="1817291" cy="102036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Enciclopedias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1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8851" y="1992350"/>
            <a:ext cx="4087027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Publicaciones de congresos y reuniones científicas</a:t>
            </a:r>
            <a:endParaRPr lang="en" dirty="0"/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615312" cy="5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2,4</a:t>
            </a:r>
            <a:endParaRPr lang="en" sz="2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091898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Publicaciones de congresos y reuniones científicas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8" name="Shape 300"/>
          <p:cNvSpPr/>
          <p:nvPr/>
        </p:nvSpPr>
        <p:spPr>
          <a:xfrm>
            <a:off x="1045172" y="2198824"/>
            <a:ext cx="1740205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latin typeface="Lora"/>
                <a:ea typeface="Lora"/>
                <a:cs typeface="Lora"/>
                <a:sym typeface="Lora"/>
              </a:rPr>
              <a:t>Son documentos compuestos</a:t>
            </a:r>
            <a:endParaRPr lang="en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" name="Shape 301"/>
          <p:cNvSpPr/>
          <p:nvPr/>
        </p:nvSpPr>
        <p:spPr>
          <a:xfrm>
            <a:off x="6321943" y="2198824"/>
            <a:ext cx="1780012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latin typeface="Lora"/>
                <a:ea typeface="Lora"/>
                <a:cs typeface="Lora"/>
                <a:sym typeface="Lora"/>
              </a:rPr>
              <a:t>Reuniones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latin typeface="Lora"/>
                <a:ea typeface="Lora"/>
                <a:cs typeface="Lora"/>
                <a:sym typeface="Lora"/>
              </a:rPr>
              <a:t>científicas</a:t>
            </a:r>
            <a:endParaRPr lang="en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" name="Shape 302"/>
          <p:cNvSpPr/>
          <p:nvPr/>
        </p:nvSpPr>
        <p:spPr>
          <a:xfrm>
            <a:off x="3711085" y="2198824"/>
            <a:ext cx="1685100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b="1" dirty="0" smtClean="0">
                <a:latin typeface="Lora"/>
                <a:ea typeface="Lora"/>
                <a:cs typeface="Lora"/>
                <a:sym typeface="Lora"/>
              </a:rPr>
              <a:t>Producidos en</a:t>
            </a:r>
            <a:endParaRPr lang="en" sz="11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1" name="Shape 303"/>
          <p:cNvCxnSpPr>
            <a:endCxn id="20" idx="2"/>
          </p:cNvCxnSpPr>
          <p:nvPr/>
        </p:nvCxnSpPr>
        <p:spPr>
          <a:xfrm>
            <a:off x="2785285" y="3041374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Shape 304"/>
          <p:cNvCxnSpPr>
            <a:endCxn id="19" idx="2"/>
          </p:cNvCxnSpPr>
          <p:nvPr/>
        </p:nvCxnSpPr>
        <p:spPr>
          <a:xfrm>
            <a:off x="5396143" y="3041374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317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88"/>
          <p:cNvSpPr/>
          <p:nvPr/>
        </p:nvSpPr>
        <p:spPr>
          <a:xfrm>
            <a:off x="5695419" y="2331564"/>
            <a:ext cx="878285" cy="908468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Foros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Shape 188"/>
          <p:cNvSpPr/>
          <p:nvPr/>
        </p:nvSpPr>
        <p:spPr>
          <a:xfrm>
            <a:off x="5074955" y="3329199"/>
            <a:ext cx="1498749" cy="1302436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Conferencias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Shape 188"/>
          <p:cNvSpPr/>
          <p:nvPr/>
        </p:nvSpPr>
        <p:spPr>
          <a:xfrm>
            <a:off x="3776982" y="3753678"/>
            <a:ext cx="1288774" cy="1146313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Seminarios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Shape 188"/>
          <p:cNvSpPr/>
          <p:nvPr/>
        </p:nvSpPr>
        <p:spPr>
          <a:xfrm>
            <a:off x="2633580" y="3104686"/>
            <a:ext cx="1225826" cy="1146313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Simposios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091898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Publicaciones de congresos y reuniones científicas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4" name="Shape 188"/>
          <p:cNvSpPr/>
          <p:nvPr/>
        </p:nvSpPr>
        <p:spPr>
          <a:xfrm>
            <a:off x="2311002" y="1938415"/>
            <a:ext cx="1225826" cy="1146313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>
                <a:latin typeface="Quattrocento Sans"/>
                <a:ea typeface="Quattrocento Sans"/>
                <a:cs typeface="Quattrocento Sans"/>
                <a:sym typeface="Quattrocento Sans"/>
              </a:rPr>
              <a:t>C</a:t>
            </a: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ongresos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Shape 187"/>
          <p:cNvSpPr/>
          <p:nvPr/>
        </p:nvSpPr>
        <p:spPr>
          <a:xfrm>
            <a:off x="3427199" y="1589772"/>
            <a:ext cx="2397131" cy="231258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sz="20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Reuniones científicas</a:t>
            </a:r>
            <a:endParaRPr lang="en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492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1560733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Contenido</a:t>
            </a:r>
            <a:endParaRPr lang="en" dirty="0"/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/>
          <p:nvPr/>
        </p:nvSpPr>
        <p:spPr>
          <a:xfrm>
            <a:off x="1381250" y="1578150"/>
            <a:ext cx="3226800" cy="22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INTRODUCIÓN DEL TEMA A TRATAR</a:t>
            </a:r>
            <a:endParaRPr lang="en" sz="1200" b="1" dirty="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L</a:t>
            </a:r>
            <a:r>
              <a:rPr lang="en" sz="12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os </a:t>
            </a:r>
            <a:r>
              <a:rPr lang="en" sz="12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documentos científicos y las referencias.</a:t>
            </a:r>
            <a:endParaRPr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5044602" y="1578150"/>
            <a:ext cx="3367500" cy="22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TIPOS DE DOCUMENTOS CIENTÍFICOS</a:t>
            </a:r>
            <a:endParaRPr lang="en" sz="1200" b="1" dirty="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sz="12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Se tratarán los tipos de documentos científicos existentes:</a:t>
            </a:r>
          </a:p>
          <a:p>
            <a:pPr marL="171450" lvl="0" indent="-171450" rtl="0">
              <a:spcBef>
                <a:spcPts val="600"/>
              </a:spcBef>
              <a:buFontTx/>
              <a:buChar char="-"/>
            </a:pPr>
            <a:r>
              <a:rPr lang="en" sz="12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Manuales, tratados, obras de consulta</a:t>
            </a:r>
          </a:p>
          <a:p>
            <a:pPr marL="171450" lvl="0" indent="-171450" rtl="0">
              <a:spcBef>
                <a:spcPts val="600"/>
              </a:spcBef>
              <a:buFontTx/>
              <a:buChar char="-"/>
            </a:pPr>
            <a:r>
              <a:rPr lang="en" sz="12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Monografías científicas</a:t>
            </a:r>
          </a:p>
          <a:p>
            <a:pPr marL="171450" lvl="0" indent="-171450" rtl="0">
              <a:spcBef>
                <a:spcPts val="600"/>
              </a:spcBef>
              <a:buFontTx/>
              <a:buChar char="-"/>
            </a:pPr>
            <a:r>
              <a:rPr lang="en" sz="12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Obras colectivas, compilaciones</a:t>
            </a:r>
          </a:p>
          <a:p>
            <a:pPr marL="171450" lvl="0" indent="-171450" rtl="0">
              <a:spcBef>
                <a:spcPts val="600"/>
              </a:spcBef>
              <a:buFontTx/>
              <a:buChar char="-"/>
            </a:pPr>
            <a:r>
              <a:rPr lang="en" sz="12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Publicaciones de congresos y reuniones científicas</a:t>
            </a:r>
            <a:endParaRPr lang="en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091898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Publicaciones de congresos y reuniones científicas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8" name="Shape 188"/>
          <p:cNvSpPr/>
          <p:nvPr/>
        </p:nvSpPr>
        <p:spPr>
          <a:xfrm>
            <a:off x="2996893" y="2462625"/>
            <a:ext cx="1764527" cy="1311289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Comunicaciones o </a:t>
            </a:r>
            <a:r>
              <a:rPr lang="es-ES" sz="11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papers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Shape 187"/>
          <p:cNvSpPr/>
          <p:nvPr/>
        </p:nvSpPr>
        <p:spPr>
          <a:xfrm>
            <a:off x="425107" y="2396372"/>
            <a:ext cx="1524753" cy="1407426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Reuniones científicas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1" name="Shape 303"/>
          <p:cNvCxnSpPr/>
          <p:nvPr/>
        </p:nvCxnSpPr>
        <p:spPr>
          <a:xfrm flipV="1">
            <a:off x="1949860" y="3118270"/>
            <a:ext cx="1057150" cy="6269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Shape 303"/>
          <p:cNvCxnSpPr/>
          <p:nvPr/>
        </p:nvCxnSpPr>
        <p:spPr>
          <a:xfrm flipV="1">
            <a:off x="4697896" y="2277847"/>
            <a:ext cx="945787" cy="574495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Shape 187"/>
          <p:cNvSpPr/>
          <p:nvPr/>
        </p:nvSpPr>
        <p:spPr>
          <a:xfrm>
            <a:off x="5619958" y="1717113"/>
            <a:ext cx="1575972" cy="113873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Novedades y avances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7" name="Shape 303"/>
          <p:cNvCxnSpPr/>
          <p:nvPr/>
        </p:nvCxnSpPr>
        <p:spPr>
          <a:xfrm>
            <a:off x="4596054" y="3499694"/>
            <a:ext cx="989030" cy="54844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Shape 187"/>
          <p:cNvSpPr/>
          <p:nvPr/>
        </p:nvSpPr>
        <p:spPr>
          <a:xfrm>
            <a:off x="5585084" y="3400782"/>
            <a:ext cx="2022701" cy="129470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Documentación especializada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128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091898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Publicaciones de congresos y reuniones científicas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8" name="Shape 188"/>
          <p:cNvSpPr/>
          <p:nvPr/>
        </p:nvSpPr>
        <p:spPr>
          <a:xfrm>
            <a:off x="2472338" y="2462625"/>
            <a:ext cx="1764527" cy="1311289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Documentos a doble nivel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Shape 187"/>
          <p:cNvSpPr/>
          <p:nvPr/>
        </p:nvSpPr>
        <p:spPr>
          <a:xfrm>
            <a:off x="425107" y="2396372"/>
            <a:ext cx="1524753" cy="1407426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Reuniones científicas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1" name="Shape 303"/>
          <p:cNvCxnSpPr/>
          <p:nvPr/>
        </p:nvCxnSpPr>
        <p:spPr>
          <a:xfrm flipV="1">
            <a:off x="1949860" y="3114261"/>
            <a:ext cx="534923" cy="10279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Shape 303"/>
          <p:cNvCxnSpPr/>
          <p:nvPr/>
        </p:nvCxnSpPr>
        <p:spPr>
          <a:xfrm flipV="1">
            <a:off x="4144782" y="2277847"/>
            <a:ext cx="945787" cy="574495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Shape 187"/>
          <p:cNvSpPr/>
          <p:nvPr/>
        </p:nvSpPr>
        <p:spPr>
          <a:xfrm>
            <a:off x="5090569" y="1708482"/>
            <a:ext cx="1582599" cy="113873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Documento-fuente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7" name="Shape 303"/>
          <p:cNvCxnSpPr/>
          <p:nvPr/>
        </p:nvCxnSpPr>
        <p:spPr>
          <a:xfrm>
            <a:off x="4046089" y="3493492"/>
            <a:ext cx="989030" cy="54844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Shape 187"/>
          <p:cNvSpPr/>
          <p:nvPr/>
        </p:nvSpPr>
        <p:spPr>
          <a:xfrm>
            <a:off x="5035119" y="3416577"/>
            <a:ext cx="1582599" cy="113873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Documento-parte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Shape 303"/>
          <p:cNvCxnSpPr/>
          <p:nvPr/>
        </p:nvCxnSpPr>
        <p:spPr>
          <a:xfrm flipV="1">
            <a:off x="6673168" y="2267568"/>
            <a:ext cx="534923" cy="10279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Shape 303"/>
          <p:cNvCxnSpPr/>
          <p:nvPr/>
        </p:nvCxnSpPr>
        <p:spPr>
          <a:xfrm flipV="1">
            <a:off x="6617718" y="3988843"/>
            <a:ext cx="534923" cy="10279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Shape 188"/>
          <p:cNvSpPr/>
          <p:nvPr/>
        </p:nvSpPr>
        <p:spPr>
          <a:xfrm>
            <a:off x="7208091" y="1692001"/>
            <a:ext cx="1225826" cy="1146313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>
                <a:latin typeface="Quattrocento Sans"/>
                <a:ea typeface="Quattrocento Sans"/>
                <a:cs typeface="Quattrocento Sans"/>
                <a:sym typeface="Quattrocento Sans"/>
              </a:rPr>
              <a:t>C</a:t>
            </a: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ongresos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" name="Shape 188"/>
          <p:cNvSpPr/>
          <p:nvPr/>
        </p:nvSpPr>
        <p:spPr>
          <a:xfrm>
            <a:off x="7131348" y="3330297"/>
            <a:ext cx="1764527" cy="1311289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Comunicaciones o </a:t>
            </a:r>
            <a:r>
              <a:rPr lang="es-ES" sz="11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papers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5967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376" name="Shape 376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cxnSp>
        <p:nvCxnSpPr>
          <p:cNvPr id="378" name="Shape 378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9" name="Shape 379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0" name="Shape 38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1" name="Shape 3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8851" y="1992350"/>
            <a:ext cx="3928001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Los documentos científicos y las referencias</a:t>
            </a:r>
            <a:endParaRPr lang="en" dirty="0"/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608194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Los documentos científicos </a:t>
            </a:r>
            <a:r>
              <a:rPr lang="en" dirty="0" smtClean="0">
                <a:highlight>
                  <a:srgbClr val="FFCD00"/>
                </a:highlight>
              </a:rPr>
              <a:t>y las referencias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1771" y="1677755"/>
            <a:ext cx="3793724" cy="5237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</a:pPr>
            <a:r>
              <a:rPr lang="en" dirty="0" smtClean="0"/>
              <a:t>Documentos científicos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31083" y="2337114"/>
            <a:ext cx="6530955" cy="1318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en" dirty="0" smtClean="0"/>
              <a:t>Son el soporte fundamental del conocimiento fiable, acreditado y reconocido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en" dirty="0" smtClean="0"/>
              <a:t>Los encontramos en las bibliografías de las asignaturas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en" dirty="0" smtClean="0"/>
              <a:t>Pueden ser de diversos tipos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9" y="3073124"/>
            <a:ext cx="2578790" cy="1719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608194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Los documentos científicos </a:t>
            </a:r>
            <a:r>
              <a:rPr lang="en" dirty="0" smtClean="0">
                <a:highlight>
                  <a:srgbClr val="FFCD00"/>
                </a:highlight>
              </a:rPr>
              <a:t>y las referencias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1771" y="1677755"/>
            <a:ext cx="3793724" cy="5237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</a:pPr>
            <a:r>
              <a:rPr lang="en" dirty="0" smtClean="0"/>
              <a:t>Referencias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98093" y="2201511"/>
            <a:ext cx="72810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en" dirty="0" smtClean="0"/>
              <a:t>Sirven para identificar, describir y representar los documentos científicos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en" dirty="0" smtClean="0"/>
              <a:t>Posee una descripción breve y estructurada con los datos necesarios para identificar un documento, o localizarlo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en" dirty="0" smtClean="0"/>
              <a:t>Pueden redactarse de muchas maneras, dependiendo del tipo de documento que describan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32270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608194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Los documentos científicos </a:t>
            </a:r>
            <a:r>
              <a:rPr lang="en" dirty="0" smtClean="0">
                <a:highlight>
                  <a:srgbClr val="FFCD00"/>
                </a:highlight>
              </a:rPr>
              <a:t>y las referencias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1771" y="1677755"/>
            <a:ext cx="3793724" cy="5237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</a:pPr>
            <a:r>
              <a:rPr lang="en" dirty="0" smtClean="0"/>
              <a:t>Referencias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77" y="2375224"/>
            <a:ext cx="3722836" cy="22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8851" y="1992350"/>
            <a:ext cx="3928001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Tipos de documentos científicos</a:t>
            </a:r>
            <a:endParaRPr lang="en" dirty="0"/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8851" y="1992350"/>
            <a:ext cx="3928001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Manuales, tratados y obras de consulta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2,1</a:t>
            </a:r>
            <a:endParaRPr lang="en" sz="2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608194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Manuales, tratados y obras de consulta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02" y="104134"/>
            <a:ext cx="586616" cy="818534"/>
          </a:xfrm>
          <a:prstGeom prst="rect">
            <a:avLst/>
          </a:prstGeom>
        </p:spPr>
      </p:pic>
      <p:sp>
        <p:nvSpPr>
          <p:cNvPr id="13" name="Shape 187"/>
          <p:cNvSpPr/>
          <p:nvPr/>
        </p:nvSpPr>
        <p:spPr>
          <a:xfrm>
            <a:off x="352518" y="2743200"/>
            <a:ext cx="1765180" cy="1755972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Sintetizan el conocimiento consolidado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Shape 187"/>
          <p:cNvSpPr/>
          <p:nvPr/>
        </p:nvSpPr>
        <p:spPr>
          <a:xfrm>
            <a:off x="2388038" y="1874866"/>
            <a:ext cx="2251167" cy="2259496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Descubrimientos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y avances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Shape 187"/>
          <p:cNvSpPr/>
          <p:nvPr/>
        </p:nvSpPr>
        <p:spPr>
          <a:xfrm>
            <a:off x="4989444" y="2875751"/>
            <a:ext cx="1661445" cy="1524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Formato digital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o</a:t>
            </a:r>
            <a:endParaRPr lang="en" dirty="0" smtClean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F</a:t>
            </a:r>
            <a:r>
              <a:rPr lang="e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ormato impreso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Shape 187"/>
          <p:cNvSpPr/>
          <p:nvPr/>
        </p:nvSpPr>
        <p:spPr>
          <a:xfrm>
            <a:off x="6921229" y="1943074"/>
            <a:ext cx="1661445" cy="1524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Código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ISBN</a:t>
            </a:r>
            <a:endParaRPr lang="en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Shape 188"/>
          <p:cNvSpPr/>
          <p:nvPr/>
        </p:nvSpPr>
        <p:spPr>
          <a:xfrm>
            <a:off x="304731" y="2234000"/>
            <a:ext cx="826352" cy="770614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T</a:t>
            </a:r>
            <a:r>
              <a:rPr lang="en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odos ellos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Shape 188"/>
          <p:cNvSpPr/>
          <p:nvPr/>
        </p:nvSpPr>
        <p:spPr>
          <a:xfrm>
            <a:off x="1770867" y="1557129"/>
            <a:ext cx="1051081" cy="987209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Resultan de reunir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Shape 188"/>
          <p:cNvSpPr/>
          <p:nvPr/>
        </p:nvSpPr>
        <p:spPr>
          <a:xfrm>
            <a:off x="5259784" y="2130647"/>
            <a:ext cx="1035939" cy="977319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Aspecto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" name="Shape 188"/>
          <p:cNvSpPr/>
          <p:nvPr/>
        </p:nvSpPr>
        <p:spPr>
          <a:xfrm>
            <a:off x="7661554" y="1200788"/>
            <a:ext cx="1191460" cy="941732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1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Se identifican</a:t>
            </a:r>
            <a:endParaRPr lang="en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0798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364</Words>
  <Application>Microsoft Office PowerPoint</Application>
  <PresentationFormat>Presentación en pantalla (16:9)</PresentationFormat>
  <Paragraphs>118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Lora</vt:lpstr>
      <vt:lpstr>Quattrocento Sans</vt:lpstr>
      <vt:lpstr>Viola template</vt:lpstr>
      <vt:lpstr>Como usar documentos científicos (1ª parte)</vt:lpstr>
      <vt:lpstr>Contenido</vt:lpstr>
      <vt:lpstr>Los documentos científicos y las referencias</vt:lpstr>
      <vt:lpstr>Los documentos científicos y las referencias</vt:lpstr>
      <vt:lpstr>Los documentos científicos y las referencias</vt:lpstr>
      <vt:lpstr>Los documentos científicos y las referencias</vt:lpstr>
      <vt:lpstr>Tipos de documentos científicos</vt:lpstr>
      <vt:lpstr>Manuales, tratados y obras de consulta</vt:lpstr>
      <vt:lpstr>Manuales, tratados y obras de consulta</vt:lpstr>
      <vt:lpstr>Manuales, tratados y obras de consulta</vt:lpstr>
      <vt:lpstr>Monografías científicas</vt:lpstr>
      <vt:lpstr>Monografías científicas</vt:lpstr>
      <vt:lpstr>Obras colectivas, compilaciones</vt:lpstr>
      <vt:lpstr>Obras colectivas, compilaciones</vt:lpstr>
      <vt:lpstr>Obras colectivas, compilaciones</vt:lpstr>
      <vt:lpstr>Obras colectivas, compilaciones</vt:lpstr>
      <vt:lpstr>Publicaciones de congresos y reuniones científicas</vt:lpstr>
      <vt:lpstr>Publicaciones de congresos y reuniones científicas</vt:lpstr>
      <vt:lpstr>Publicaciones de congresos y reuniones científicas</vt:lpstr>
      <vt:lpstr>Publicaciones de congresos y reuniones científicas</vt:lpstr>
      <vt:lpstr>Publicaciones de congresos y reuniones científicas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usar documentos científicos (1ª parte)</dc:title>
  <cp:lastModifiedBy>Manuel Matamoros Pacheco</cp:lastModifiedBy>
  <cp:revision>20</cp:revision>
  <dcterms:modified xsi:type="dcterms:W3CDTF">2017-11-09T15:54:32Z</dcterms:modified>
</cp:coreProperties>
</file>