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8" r:id="rId14"/>
    <p:sldId id="269" r:id="rId15"/>
    <p:sldId id="271" r:id="rId16"/>
    <p:sldId id="272" r:id="rId17"/>
    <p:sldId id="273" r:id="rId18"/>
    <p:sldId id="274" r:id="rId19"/>
    <p:sldId id="275" r:id="rId20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7D661-3BAB-46BB-AC5C-0827D38A090A}" type="datetimeFigureOut">
              <a:rPr lang="es-ES" smtClean="0"/>
              <a:t>29/04/2016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A114D-6D49-432E-B94F-E14A02220B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4672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A114D-6D49-432E-B94F-E14A02220B0B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727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6AEE28-D831-40C8-9720-AC2DC9D0AEDF}" type="datetimeFigureOut">
              <a:rPr lang="es-ES" smtClean="0"/>
              <a:t>29/04/2016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985D0-530F-4C28-BDAD-49A55AE102CA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6AEE28-D831-40C8-9720-AC2DC9D0AEDF}" type="datetimeFigureOut">
              <a:rPr lang="es-ES" smtClean="0"/>
              <a:t>29/04/2016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985D0-530F-4C28-BDAD-49A55AE102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1828800" cy="4388644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6AEE28-D831-40C8-9720-AC2DC9D0AEDF}" type="datetimeFigureOut">
              <a:rPr lang="es-ES" smtClean="0"/>
              <a:t>29/04/2016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985D0-530F-4C28-BDAD-49A55AE102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6AEE28-D831-40C8-9720-AC2DC9D0AEDF}" type="datetimeFigureOut">
              <a:rPr lang="es-ES" smtClean="0"/>
              <a:t>29/04/2016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985D0-530F-4C28-BDAD-49A55AE102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41"/>
            <a:ext cx="68580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6AEE28-D831-40C8-9720-AC2DC9D0AEDF}" type="datetimeFigureOut">
              <a:rPr lang="es-ES" smtClean="0"/>
              <a:t>29/04/2016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985D0-530F-4C28-BDAD-49A55AE102CA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059403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6AEE28-D831-40C8-9720-AC2DC9D0AEDF}" type="datetimeFigureOut">
              <a:rPr lang="es-ES" smtClean="0"/>
              <a:t>29/04/2016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985D0-530F-4C28-BDAD-49A55AE102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6AEE28-D831-40C8-9720-AC2DC9D0AEDF}" type="datetimeFigureOut">
              <a:rPr lang="es-ES" smtClean="0"/>
              <a:t>29/04/2016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985D0-530F-4C28-BDAD-49A55AE102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6AEE28-D831-40C8-9720-AC2DC9D0AEDF}" type="datetimeFigureOut">
              <a:rPr lang="es-ES" smtClean="0"/>
              <a:t>29/04/2016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985D0-530F-4C28-BDAD-49A55AE102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6AEE28-D831-40C8-9720-AC2DC9D0AEDF}" type="datetimeFigureOut">
              <a:rPr lang="es-ES" smtClean="0"/>
              <a:t>29/04/2016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985D0-530F-4C28-BDAD-49A55AE102CA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6AEE28-D831-40C8-9720-AC2DC9D0AEDF}" type="datetimeFigureOut">
              <a:rPr lang="es-ES" smtClean="0"/>
              <a:t>29/04/2016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985D0-530F-4C28-BDAD-49A55AE102C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6AEE28-D831-40C8-9720-AC2DC9D0AEDF}" type="datetimeFigureOut">
              <a:rPr lang="es-ES" smtClean="0"/>
              <a:t>29/04/2016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2985D0-530F-4C28-BDAD-49A55AE102CA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715756"/>
            <a:ext cx="685800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702589"/>
            <a:ext cx="649224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611941"/>
            <a:ext cx="1638887" cy="122916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7" y="15827"/>
            <a:ext cx="1702191" cy="127664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2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4" y="-41"/>
            <a:ext cx="8131127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05979"/>
            <a:ext cx="7498080" cy="85725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06AEE28-D831-40C8-9720-AC2DC9D0AEDF}" type="datetimeFigureOut">
              <a:rPr lang="es-ES" smtClean="0"/>
              <a:t>29/04/2016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4729162"/>
            <a:ext cx="457200" cy="3571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02985D0-530F-4C28-BDAD-49A55AE102CA}" type="slidenum">
              <a:rPr lang="es-ES" smtClean="0"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627534"/>
            <a:ext cx="7406640" cy="110413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s-ES_tradnl" altLang="es-ES" sz="3600" b="1" dirty="0"/>
              <a:t>La</a:t>
            </a:r>
            <a:r>
              <a:rPr lang="es-ES_tradnl" altLang="es-ES" sz="3600" dirty="0"/>
              <a:t> </a:t>
            </a:r>
            <a:r>
              <a:rPr lang="es-ES_tradnl" altLang="es-ES" sz="3600" b="1" dirty="0"/>
              <a:t>Inteligencia Emocional</a:t>
            </a:r>
            <a:r>
              <a:rPr lang="es-ES_tradnl" altLang="es-ES" sz="3600" dirty="0"/>
              <a:t>, </a:t>
            </a:r>
            <a:br>
              <a:rPr lang="es-ES_tradnl" altLang="es-ES" sz="3600" dirty="0"/>
            </a:br>
            <a:r>
              <a:rPr lang="es-ES_tradnl" altLang="es-ES" sz="3600" dirty="0"/>
              <a:t>un pilar fundamental en la educación</a:t>
            </a:r>
            <a:endParaRPr lang="es-ES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3921900"/>
            <a:ext cx="7406640" cy="13144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s-ES_tradnl" sz="2000" b="1" dirty="0"/>
              <a:t>Irene del rosal Sánchez</a:t>
            </a:r>
          </a:p>
          <a:p>
            <a:pPr algn="ctr">
              <a:defRPr/>
            </a:pPr>
            <a:endParaRPr lang="es-ES_tradnl" sz="400" b="1" dirty="0"/>
          </a:p>
          <a:p>
            <a:pPr algn="ctr">
              <a:defRPr/>
            </a:pPr>
            <a:r>
              <a:rPr lang="es-ES_tradnl" sz="1600" dirty="0"/>
              <a:t>MUI ENSEÑANZA Y APRENDIZAJE DE LAS CC. EXPE SOCIA Y MAT</a:t>
            </a:r>
            <a:endParaRPr lang="es-ES" sz="1600" dirty="0"/>
          </a:p>
          <a:p>
            <a:endParaRPr lang="es-ES" sz="2400" dirty="0"/>
          </a:p>
        </p:txBody>
      </p:sp>
      <p:sp>
        <p:nvSpPr>
          <p:cNvPr id="5" name="AutoShape 4" descr="data:image/png;base64,iVBORw0KGgoAAAANSUhEUgAAASIAAACuCAMAAAClZfCTAAABiVBMVEX/////AID/xQAAAAD/xgD/QwX///0Aruz8/////v8VFRUArhv/wwD/AH8Arur6//8AqwD/PgD/AHv/OgAVFxEArOwVFRYAqQD/AHb///oArhYQEBDx8fH/AIQAquwArBzc3Nzm5uaZmZmurq69vb1ERETFxcUwMDBcXFzQ0NBMTEwFCAD/SgDq6uqOjo59fX0kJCQ7Ozu35Lv/w7T/dE/9+uz+noeqqqr/zTD/Q5qCgoJiYmL/UqT+yOX+7b7S7db/+ej/0lf+3nts1PbX8Pr/Vyb/lnr/u9n+6+P+3+7/ebb/iMH/Z0H+9f0AtOn/KpD+0MS86fX+8Nb/0EJcwWn/3oP98cb+5qP+2GhBvEr+uKb/iGyP2/T/k8P+2+v/YC7/pc52zH+L1JKi3KWv3rPh8+NVw2T+6KvH689Gvk/7uqOE3PVFwfP/Yqn+4JKR1pv/eV3K8Pn+2tH+sdUatTj+zb/+n8+/5Pn+49Mxx+z/SpeP1fX/QaVqx/D/gLf/gWag4O/+mYlZzunfKXUPAAAgAElEQVR4nO19iVsTy9J3JNj0QJIOCTFMVhBZBFRcQBDZQRYhyCIC4oIKwjmgguDVz+M5vPcv/6qqZ83aCXjf97kPde9RGXqme36pvao7Hs8lXdIl/d8gTfN4GNJvn4l5OM7Cf/c0OMFFTkLoMM4F/80o4RyCc5yJ/zaUYBKP0DhnHpjlIt5HA4DE0tnPX0ATE1tnR/hJ/w5CUPTj+319L1/+8/LJ5v1ja5qL+1g04p/Z6bdP5w4PD+f+fvv1Nfdwca5nIjwTmUygJoJUk0pFApkfW0e/gZe4drw5310ftqj+6oPNYxKIi5uNi4Wvc0n/lZBBjX5/8vDtbGUcK5elT/6ZqYnA/0wKBAI1NanAwZm4WJTEzB/zVwEVF9WHux/c7+X42V/QLK+fLvpDfv8Vk5JJP/ycPJyuZArGNMYmfwVSNYBJwAkREICW+VOwi1o6FzN9U9n4SJDqw1N9veJiRFsMHSYbr9j4mOQHnAa+amVzEmO6mACAXPA4/xnJXBAncZ7Y7M4LkKTw1T69/PXnvI94/TgUysXHhCm0+LVccWPsLBORHIRcUxNJgR6KRBzMVJP6MXkBEAlxOm8DVG/qIZe8zc+I882keRa+JUMWHn7QQo2NfvyXBVLIP5coS28zMWHhEYkEDn79XFo62spEUhHiK1JJgciBrp9r5UBC76uvt7Donn+5ef/Z8ekUQFVv4xR+kDifQhKzj000AJ/Fx3PfpodeP02GUBNZwDU+LeOJnB1lIoQC4FMDFkzTyZ+bPDrb+gE4SZELBFI/zqmQGJ95ELYE6sHmd40TzRw/23z5xgYp/GCGV85HQkwvhgx8/MnHX19r5GJor4emnz5edIB0qCnyEfOwpQzpGwAhMzGJmpssHMABUImzg5qUqZAOziVrTHx/EzYBenJs6gKmoasi2OkXy8iFp2YqV0dCChkK1uKrWYE6h5Efj5Zi9tWA3xTBxsMFtdfh7MwUphQClP1bxo7+bfgBkciPc3AR58dT9Ybl+ud7Hgj4975uE8J5rcKZuPjWaKib5NOFPAO0IZBCYqVk498qbAQMcwbah+ToYImx7JXDSgXTjw7AiUQ5zFTummr8uNt4/zenGJtlrwQ+HfH9pcFIUzMV8qt45Tdk7PHr/IvlbNoQN/9jJTZiS2DBUNtE/ixg1eEq089wVE3kV8UKG6Ss2+ChJ3phi8VPp5CR6uf1ylxgk4f8yW/cU1Dpa6+SiJF/TomLUA/hy9csIRQFngha6SiTQq39Z4XOkcZn3hBC9Vc3mSgmRDNfCKMnFUka/yrZI7k4xAt7oExwyUjJt0Ir9T5MZFCCAjWZpeL8Ab73jwgy0lllfCS0LxKh8GkJF5RrLwmjvgpkWgwlJUSLBYTMmkS8XiRHaajELJyzH2TSA5nSpgp8p1TE4LZyCYz7E1LE9d3HJQVI8P/BseH75WO0sChN+sBC6VlmB/xXkleSJbBkfEt60wElYy5+gPcUUUAzz633DVP1rLSK4R4d+ai+O5/VK3qjmEN7nvQvziqgK/kI0Cz6OvqREakuKSl2NolSmZooHyI+I829ImeIBHqY9Q9y7GuJWb6Sqg6VkjJzlteojhpfFR3Mf2BMVpPaUloLAy8c47eaEmor90YmpJiF+9TemUlIw5vl+dgLixTYl9QvBnHxlZzIIV7YMIBHhE5jZEL1lTnbAm0UyJQZZTLx7CoyUfiL675iFksKZneiDDZi4imJWeipsN+5aIpRE4dwR+ixKDwLWDMM6h1vDO6bQG4pdgvcsaWXh5EuI7PuGXvBXFvIzSRz+5L4p16d6yTNJqU7aEMvcBb3R4E5eXs+Uu+h6YKzsC1KoEVsE8XYViaTY/6ZI1WqL4H2SpXLRvelIvrDsdDNqe7546zHCAdE/DuIWn13GaEasASKWfK1dYUvzC0mB9yKCXjAgZF4C6FI6HGBScDbz6TQQv3QLZghWkNBcpksJpZ+/rSucPYLRkTO9CLym03c8wAhqn9jO8xiE+KM+jcuAIR+2tf33UJN7wuX5Rzx10nKlT11MMnTRkyeuQI1vjD99NWsuRKmLaJ+H8qPEcPYDJ1GByB6RuomB28y8JxqIqkza9Ak3BTJlMNF4pl0Gk/N12WeBHna4U0HABy86nC4+5mwfq53w1qcGBh8YiKHRzRLfmTjV8cj+OxiKNRocRrEK+AcgTbK/0ztgHwipwmflNGaI1Zlusy1BaxPVxxgyL+ktnD5DPKWw//YGs9jgOZU33IUYGK9DV5Q9x8XZNT1zaHupMEKOQIxJhbRLwj9Zd+2SMKZXyiOZJ7RKVVbKZnzOLLfZrIGEyGBiOU56VsYq/0qg41mKHwNP3NYAekDgP62R303sgDWJTCDiKJqHlvisehwBLVD6WonHZI2HZIh3Kw1y1PURq/yTzIBeEQCBw6rIg5kWijliMPOQMyA2yJn5gU2GSArqKxH+aYRutsBoz5vxPz37WGbErXwsfWGjEbNKLIR4RGac7yOEY34Gx2q5qkBkaXTxRDatMV8gTVjGWKYMwc7aAfS1wajbl3bwoxtIBI4sq3eLxRHJX+cHioeSL3juMYNiJwX+6TsORkLFbZLXxUmJpW1w5zZAZtDGxuM5bdVOChsP3JVnln0SXKUXSkyJvFwus/kGKDZczgGZ+grKEchYqY+W6bkyyMgzxyXpGPw0uFxnOKQf9SCia+YSPQPOHib8TnJMn7H+9Mlf+OcY9xcIdcI4AABAsfaqTFJ0gIu3I4wSZRyMc0R2rQDVUHj5CfXP3CNT1BOKDzvYO/TcE4iAKOQ+jcJpVnQTwad4vrEZ/8KQUzb6PAlPW9JWy/OOjwDVE+huXwQHSDHgJw5BY15IPJPZRx4MM9EJBVxXkEgUYmpeo8yCwLhlnMRXGxeDYfffHe8kf4EbP6bY6dnz1BE6489CqRR9ueKOzoDPko2hpxhP1sYCIVCA7NO1YNOuX8xT5ZbHKRqchMbEMyfnTlfnjF96WzJDYf+i8y+IkRMqqIZ7rKrTMzcP3XlZzl79sdpwhWTcFJGDpVemCixEVrU3DlELl5/nV5wzMLEwte30+5kkrbo9sktmsygC3SQywssO8Wf04rFJlIBt54vRvoUCtBUdv5To4DMdYmLLLUj/kCI+lRmmSZ7lhOQati6lD1J1uvxxyHgo+ncZy5FUAtPlBmPyodiUSnwU7E5gbQ1OIkVTMTRw6z/R2Wo1DGvyp8DZplrTF5pfJv7izMsDKVUWcFF7AgZ8JfiSz+TyfoK5vGI71LRlwwHufibtHUeVihJsmYSepprOP8kiMqJI2yaRDWWR0bzknQcNysp+YgZ9AMUykVcPCZjPlTBJGDSGrFclDsJ6pPyQi2b0L+uUS06GhBVMo9gFLUp+NdiIEmOYxn5B5uGQND8j3P96wnkoprJCp4oVT1ApLYc8hLrlcxSNnEPafrSEDG+SD7zbKmBecmEKPt9zgcRhimKXHQOiDweCIDrFUrXAJH/HBCF0C/PAxHVVo8qeiZwETiY/yGIlKr7YjF5HoiSGLrkClrqHOpaxvpqgzfD2UGsMmmsW7EBQgz4s4NY9WZoErSBXL3xk7Jn/1J8ipsmqX6rCNEfBSGi7nehzxCxbJcOSZe6SKFQ/JjifEe5h78uUJBl/PWs+zeGLsoZeUapoWyImFy6+YdmXnEPotD2QBEi8ovylTLgoYnvfV/mp7qBpuZf3p/hWTPxme6r2RnuvGQE9Y1WvM7E0yuLeWIK/M10Vh6Wf0WIDnMnWUKIIhNO/0/HRP7WvyaJBJLc6SB7vByzLCG6vxTtq+Fd5+zA4PrxyylscTQp3P1kxj2KH+O98yp10Lchl3fNh5L+0GFeF4C/bUy6dBaV30J/58rlJCWuXf7fUSaFfQ34R00mkzkA+mXShN1SrFFaKfJTNUbrJmnJ8v8Eu/8gnN1aHL666YrbxCkGIF9USrIUo/kfW6Dgay8u5GF0IZ42NroqHpRH8eeJXcQBdTc6rD77lQoYvbGyb4/2OKBmxupi5MBcqYYpXXWIZIUo/N01XMz8Y+Jj8JD8d/iJM2dCKV212IXKjP5FS/9Q18dQniWK2cWkqybi4aTqv+YOZb/o7e0gjYmMbHk0e/ap2TpgNvMHUpNmPhDzKDUBVU1PGQ1QRs5PVMhWNICkfurN/IMvD+anZCdovUtpCaqBKBlDNkAtIWa+iF479C2Hi7hYgFCl0RWoYA0ENH2eZ8o49sDqEjZar6mBOFDjwMdo8zPVFpPxh7rXKePYeZcAYYkft3z0nc5QAZkljvuMJjZHxwzl98PP8jwzh/hTrKLZ9SBU35gny2qC1oYGQleS7vzZUCHHnAoZ7kIj7nAIYNd+TUB2EWMTP5U/IoEfS2bWiLGlVFbytvjiSRlhZcMSVJ3aPrCtGA29hISLhGS3JzZE2D6qWLPm05S7tl6edFPj4YLc7uYxxPf14RX/FX/I3Sf7LeRuBHDQD2KPCdte4E6rrbOzs62fWz8t2tr619Kks22QsQlkrR+qqohLSat/aapShiqmvv7JDHZtAO6G4w8+EmX4p+xcNamiB0ptK3xhgIodbw3AFyj0D/mfvtaw/R2ii4WhVwONuK0o9JdTjXP+//zZSW/rVc+otuGKRllewt/Yg3QtI1uSlABCOpa62EpUswdg4TdzTTmjpqJ6s1TC2JewenMIf0WY/GUAbDQ9+v3JxcO5v/+eOxxIJmVBOzQw63QG+CxdzNuSRI2ggUjZPWfgFaGaKiO6Y1+MgrUxkz6Vpb1Noo7RsKmMGDqOoIoU+6lkAd+oq2qMfzN2MuAmGWAeIvxhzu11i68YoV3J74rrWxFUKoEye850aiBVTajR6p/JFrVN4x79DQQV+ZwdEklL9whsCq1/k1CbSJN9jv4rRq+M4F8BM7NL3dj0EboykM0ufIBUUQHfS2RoW1Vmsqy9L5NUxd0qJxfNZT+x2d6p/xOez/uxYGta+KX5DlKpP1GTM3R4JBs9NhlCvJ5L0pY0g5tCoeThUHaHAJ9OXinShEXdM2D4f5TBEYz9xAplIGevSBHSDG1kdORrYrMARBp2sxkJNCZkulKpikY3C9JGfv+c5X3y2VeHyUZJyYG56QXOsmMS/hilL18VTa5C+0H+dOTf6g3OjIpL6vZM3iRkgTr8RfYuivuFEonaqWXiE2+uKtszSdKo+R2ZenAqFmaHpr9OD80ukHeRLS5iCNjM35gnt2/SZIb8Q1TZqv27v2hLzVF5EPGEbHYMv9RxMZooGHZxo22QyVRcWe3pYMXk/qBvFh8x6p/Ml2ehyZj2mPJMRdq0cYsMdTr8W1PqBmP6EjX7H5TZEC3TGmTWFPYrkgwfS9EsayOItGJJvz+bKwppGimbwHaFZsE0x5aMwHDfq8Jbg5ilyOKXW37jELTLzo/577z0TAytnmzbKmcWoc0ZuxkPF5Q6tsl5cgS/uQvBTVR/Go1p2Cdb4qlcpgcCNT/LWbdB4g+JUf3UaSG+l4uiPzTZK/GyzO2ffOFQ9suEBlQa+Bdo92NjbrSbtSRsVsOIIvCnKC5sEJ9QzKKc2HeR5tmU6Q8KPQpPRFImQ5GrUzPl7tiHQJ6cIH8o+Y2VaKQzgpQC4ZnzofqWTHZEsGmGFemp18UPqpoEKqsJgB0z+Cjc/YfOeQEtA1IodMMA3i97DzFEfHPG8QX+v4aKYsRnB7DdIZRUKJsw3LBIhq3mxxIv1AeB+9FSmCJJnVW4y5qJ7+bW2PD8fb3Q+rln5qWxYUSxmOm+nX+zfMXDwptBmBiiXdj+5LSCV8jYUiZlnGGQyn86CGO6dkbdNoHIRMVbn5k4Nreg19fj6SDZT5JC9mzecKIq+yS4Ni0DVgw/DofyqWIOQvZN7tjLk3bLQ5qmi4kIOZGIUmZrMgclXcctjdQpCq74ObaHgwiZ+djwVN/3rMoQaDsx88QwfeBmVoSRxvEsDGObeSg08G0ht29JDA00Un6p8ZXyyQP6WYb6QNFgpVIHE0uTwkyF6LqYPDtIyWx2YCJ3D3ZZ60dGMpP64fCbvtOZBLyB8NCxQmzm/j9ho7f4ZTlbKLKIi29J88ACf2PjwKuhBQBOniYF/vbrb381Ul7En3ylru3g8/tJHbT0B2ilzMHE1tnS0dHS2dYEWHrS05Ga1M9zHMIgJ+J631XzwAfMXXc/eNJ3/9nx8fHpZt+XqXpzm/6Tcx29wcXsoRnfUxYk+fjvV1+HgL6+mvsLTD3mRQC9t+V9DGzyV42xYV/mrclJRP1kniVSg32z5z8TxjPT5zx5pt6opTmOVwGTd76TqjAXC9JmH32BcT6mjeT/k4YMKm7ts0hj7GgiE6GtRIGAWfmIGIhhY/HEpF4x79sEKPNC5xdJgOpfzlRiy9wEYjV0mJS5ELlPzW//eUUeBaG+A8Gx+sktqXUC5vFOEeOsjFTqx9JFAGSuf+aP3EqjwVMPTnNSFpWR0F4/XWwM4eFXV1yUBBY6fF3xAXds8s8DPPaKZI7qjaCJgIOOKmkcLUygNmf6HnSTkBng4BlY4amXx4XTAOUSGEhtaA47rUNJW+jwuJ65Cs9Tk48FGzZ5NnGAXVYEVCbzY2JJ/IbTCxGl075/5ruNgmz3my9g4GDpFzkVyNvC7Nu5x4uG/vEnFx8/HVoQ5z69ELfIToI5A8IGiN92uCM4EFyfmTl+dvrs2fFM4twHSBUg7tEWZmeHpqenh2ZnF855aKH9UA9mh3TGsrpCLpYk9lhwJL6/MF2Xh7jHrmpe4GN/55Jd9B84qfWSLumSLumSLumSLumSLumSLuk/Q5r510WGZ/8x0rRbzc23Er81HGSavoOEKa9Kj679X6KmG7cHW9t7enra21sHb7c0XfTzKU+h733Y3t04Idrdfr+3Y/7i/z41Xe/o8Xq9cYPgnz2dt29e6BTMo9/b3ogFgzGkdAz+FY2drH7YOddDGZffXML03tHRXh1/sNr7Lwx55knc6ER0al2EOLW2KB0RokAa8+x8PglG65Bi8F8a/orBP4LB9PZI5Zkegmh0+NPYSn9/dX9//8r4i7Veo4XyApmTAKrNQ9fi3rsXAhKsdefdSTAm0ZF/EEQIUl0wvbpXqVbi+trzlSofUJVBPl/12IvRi0u5A93s8HY5ecfFTQ1d3rs3zj2F5hHvT6ISnZgFTsyEqC4WjW1XIm6M934EfKqqAZlqSfQPRGntwnKQ7Hbc22Cgg7qo/W7rXYfQwa+6vNfPPcvePiggFK060kDpjY2NE0MnSYzSwf0drWzB6H2x4pPoOCGSvFQ1tqZfSFq8edBrgNHlbei43dbUnEgkHnV09jhELx4/Jx9pH06CqH3SdYDPBpqxXp3tre5u1EVjhByCFNwt63siUAcNr/hMdBAV+pcJEQrc2Og5v50Dqa0HELp2DQHqvN5kX+fNbdctBQUa6Tx8pLF3oIRiBEPd9j3DyuPa9ZF72+kg2DaSvODGTjkQidFxn8REMk01KGuJVDX9n/5YOzcf3TAEKu7tvJGjlRMtg7Ve8/eVY6Tpq0HkH9DKde8shWPJ1M77jViMdFNd7GRE+UPXtLV+n8lAoHk+rS0DZy6PAUym4obf+KpHz4nRQwMBb3tL/gHNd+JeQ9aaK5oBkNhZBR4iC7+aXyPr9zaiqJHSdcFt1edq/IUhUtW+qpWPo7L/g3Gh9y5/HK/2mdzkq147l2UjhBoa4t47hd+/rZVgjPfcqmgKpu3soqlPp6Mn9wrWSHc+G0r7nUexTMg+mULmGxu27jDkVIx+6vdJ9Q18tFbRwiXdAEt2Dax6vAALGYt5hBjFe5oqm0QAD5Hrs1vUqI9soD6PbTM1f08flxBUVa2s8dzvPdA4X1sxTFzVWOVF5bYukjJva1OpgT2EUWXByHaUTHrsXdFWKK7p20FQV8FtpgCRxsZNP/FTb6Hx7EV11Tkhar5L/qL3bmkJutmOGLVXImrvg9KSvWelnB7xDvgoHfxcGiKhPZcI+fqLGSy+PIb63LeiV9p1Iv0hb6uKGr6JfOQdLNdZZZ4R0tPp4HsFj0dD1yAYu1f6qS8MZbwyWkwVax79OQE5Vtm3vHiuoz+kxENIbbWI0e1yJ9nZCCJEwXceFWZn21HwDU5KOEdMrEl7VbXeW4IzNfGJMFrXKwlFmhsayJQ3KY5/CIjGa1VHm4SyA5p6W+3LXBnbh/HB1aJDmWe0v8p4cVaqK0kTL9Ax8L2ooBFRG6S4zFvUlrnoDmDk7ShnDs5HpCnf0FWzEjugsdPBvaJPZetkzHxjvSqvLZ6T571WvqiBvQfyPnLMkmgqKnMJUNkN3nJiNabvkiGv21P9CIXnPUAU2y8mlfpHilur+ntVwi9N4+sYrK2UbdW0Vi+mOdodMceN1p72okFGC6Da1VkOw96jxBmoavsjlLcX5inwosDH/lDEfeztl9HqsqJ6EXADONmfyo1DWqQ1c/DETcx/ZDNJy53Bh9ZCtMEu4Dt1yfSwfYpOXTyx8+HDSFHncA/cqPR+QROkcbL31b6PqiE842sUpoyqLtugu+g0ujQL6KaGLF0DbjXQI+vnNu+1WnU2Yp49yn84NIvG7sWCwTq3qgGncUd33LUahHs+FHoqX5bh17oBs/H1aEW+Vwz4iPzM5+VpozZiorjDXU4AaBCs1TqdJDRiwDdN1oVO1NjKPjYjTRTcdVzaOcFw/8TJI5y93zjZuGcdV+XZQ4W9W3A387iMXZfNSRjT2drHtewdoJpj/z/AimzUW4460shr9N5xXLrhxWitwfvQvpRoBVa71uDIgqB4uu4qSiNpzMHGbJ5hnnukvqMj9iCG/mLMeUnfx9LIiCcfMXpbsGafrB3bzNO74vP5xl1t+uAM9PbanCUw5PU9V104UpPMADn54RFAhCbOAUAT4uiCCI2aesT/OYpJoF370GjGVqWb9M4xCnQPOpc2r3EMWVxDbAJNRIqov9e6xAQqp2rfsEuOltf7+8dtrhmVbKS4cCSUoNq4S6vcNrho0L7UZkDUZl8i30jR7uv7FN/fc0gAyRngseEQCulcxk7sxexgDnIjv0bvJa/R98m+wkS19CPtUIR5ljGr5hu3UBNjOOaj2sKJOjD2cMoUGjTURU6WIS5qqHU7Bt5r11QlbYTC1xNHBkQbCcrsbMy+yHcpcx3bcNyJl2L5o5BhGXo4tAqX0YiTRzS9v8on/QJrEA4ZU0+tJQiOWnf42lKLbk9Dk2NYe1dtbVeXk2ma2xuuxe+qldXek7J2ZhG1HaqjgZVzWDDQPOm0W7A+w53RfDaNcXKsq2z2AI4ZN1LXazama0aiZNgapaMzVb2sbNRukNuYHUs0dXZ1tbe5xvV4ve0usdI6umobFMO63aiUM5u4GbKt2m/DUT2henYwDTBbXSxfhpb3Usq+as159uWYAdEL+/0/+mTO1obIM46XPipDdBshyk3XJ262ZWni5hs3sq7cVlZGOuqd2EnCoSHgv8/RaF0w6gxIPkTBgEU/mJVY/AtVVmwjj4kWwxR6rDgFRqwb6cePtvv8QkLU32sN5CihvnWVhRMNdiFETcrjHURmXyklMkLFMadTdA/LrXurG6t7rm9G+LxRh8VqwG9kb4e2Dmug6GPpPGlctGdo8V0X16qplFa97MQDIfI9tzW4NkoJOFW3V2uPg/HqqahQfxMg6hosPc5wgZwqZiRN1k3TmQshTdN1uad6JxhLb3MNHWzQ13nDfSlUrnQ948PVWM9fdzyUbLxvxWHkGcqjr2q09MqJEvF4OYGEi5rjYOM6S49jhra2VRGo6tXi7u1IlLKTHukI5ItBeqmS2J+VBOGj4/39z3XHFw+KtZVquOIYpnEKQoY9atSELpC6k+wirTZ+rUvJpG2TI206yRh6BfN7zNajGeb3TxDGDwjR59xIfllm67NtN/f06s59hVwT+qg7EGac0o8vFBaO1EYQqeZYEzdvXL/TaY3uiV9r6Cmd7dakQbMUCtuJuVyk3Bt0TcM8N8nXHvnXuUcaDJMf/SlPyJo9VMvOJmjDVC5RzIhQOKZSf040tV0fbG/AcN/iOYp2m0reqnkoEWKhokFUsV/Mc9up29ZBwKSkYUIEq0XZ9AKFxafoJGfdvkwuuKLz2EIQ2b5106OO1s7B2y1tN5uabyWAmpua2oB1WnuwlwY7HxxOVCv+1FRyDs2DnSCxDVNjst1YbLXYDfeioHzA2lM5dgS5KM/wTwRRZcVVVOE+1YpaFkRtPd6uri7Coqe9/S5Qe881/LErjlc7rt/xOqLbzriSvwAQxZwQgZcUfV/sBuAyUEPvo1F0GUeibv/SJFk9U/eRnURWrl9xV3qLS9AgzGiIGz2gDfEuJLMbtLbzEbqOrXEH37R2KUK04RQ0xt5H8zk6NkHQAWqIvdtAGzhCdZBclTNuQGSCVw5WvRIitcE3XOq6zdsQ7xzsbL3bQ5wkqQF7ituayHLd9Drj/7uqgob5NFsXcW1kp+gLAUTAZhqjdKsBUQ7JOr4JkfZxvYzGmNFqiP2rFQ9/uEkQmfnWFoAILRRooJs3Wh4+fNhy42aTsxaCcmZnlnpQXatYtFVqbCxk53NWCm6UGblKtzO4nQspQWQJmljxjakfbtVLXUhKdSWP5xZBZDLGDW9DV7Ggq7kHlLWd4q8FiJRq+1h8zuciGzVHntBdr7cHxszCk/yiPEm15xhqmOqae/rLUd2j2LbWr8hFCQxA4mYaqMnbUMyNbO7oclY9muO117paVVxHfM266Oec65pHH3m/uru/sbGxu/p+RDc4aicdNCslGsEbzKPdKTz1GS4y5wDRWOFKkeaEg3lGq8qAyNNBYawhLVp7V7y9qcCdietxkEOHN92GSSWlkiwVYmO7WVc1hs3X0Si17sdiwejJ9o78zo6REfttV2P5AxBKqPlMF1mMgdgV1kZ83JGsZugXYRuNIkS3vQ21diIffop7B/PVNbSWu96sZgcsN3oVwlgjCQuG3O3j6p8xqxYMYiMAvS8AAAhtSURBVGdfmjY6BGPYue9iBraBvaN5wthlimLXjcZ8Dp6kb13P3xvCPGtVY44v/ubDmCNYVy2+YXOazQtNPRCaenuu50rPdTBtPQ2uzohH3oY8maa8hA2OMZcy0j07+1Hsut54d29vZGRk78O7DYAoWvfe3ZQA6Kbzhiuy38FKA/X2A0afCnxftL7iynBTjAaDlZYO4tPVgDWzJuPHR9gAEQeQsg1Vy93b17Hub1/ROrEg2+ZRIO09dae5ErN74HIHT945X37n80YwFtx2+St7Qazr53vzFcpSmzqaf6TQNN/ZShp/Xu3U5Uz6VOoJfllGs5xHhGiwE9yhbGnTEq1dLkcROE61g4aNpLFNFpjB4m2UveCuI29P1m3ncywd3HbyEeZCott5XlxmNHwvzPPw9XVfdb5qvaZhP4gzOcn1lfJiF3Qer1k2DWtGoLGbWnIbr9EncjARjIT71DJNTN+NyZ4Hs84qwJuMvhMeZ2GN/hrZCEbf2dpIR8c8mq/zgQoZzsQsSJOv2je2xjXXFhttdMznq1pzXlrOqpKUooQs6Vs6BZDo6skjPtcBO1cXG7KfC7Ni9AEbGBw65UMUuCWvr7ezH0yPWMmLPawkpXfypTyoycMhQXwUuxl91ePDa7qH2rxQeY9+wn7rTw5JZWQMff1lRCzUxGe3CSc6AIueh1lr0q5n5/KbqJtPSRV5jAS/XSZi+7Hgfm++CiLTdjbsapL2DlXRRu4wpHXKU6/b6qeXavzAM2PDo7oAgRodHqe07LhzIkY3Vqmn9wGTHndnSKITO2fclr95ECy+O/OGmCn3zcrcbNqqx+6Arr5XoDdR27O5TbZG5Mk5Ii0TRL5lqzGQ4U4ZQgkLZf3ofZNIvXAdCMqoKcn3sZw+/oeyv8gCIEF4eDtbDCfyVtug19uQ5XcnrpXXEqrLbnN4eVzuDsYUBZe4HZVpbk0CG8ufFmDaGMYR2EltYc31F/1UJvL5PvWu+3woeWPL7vu0j4TgaDnnh7HOrB4skCosbnh7WgfvPLrT2Q4/NXR5bzseyVBZwy1N6rPsUaHI6MHSt7eLnHE+YlQCGIhnOp1ezR+fgkNIEFW9cGyVgJDmhdwtMy4btKpzUmdsBa+ul9d+fZN2EMUbbFXT1IEJRkqjecH7AYDclVhPMxawy2kI1T3b2FJcJ7uFtGL7OvmC2YYFTJROB+8VwJLxdYIIAjWHXRRr1KdfVT0sqN2qGjSRAw2NE7AgZ+Ul46SoxRts5avdGIzTBmu4CkDdvZ6ldMDuXYsrK2t6Yu9+LEb7g3StxCmL5uKlJtotONZop6rqH3Xuojb6H7FqL42eszYLn9U61R7L7ggl//FaV4/LZD0EGeup7bnb8agt20lqIzHrUHXhJe3JrdTB1R2ltmJOJX53J0D2EMrxYyHRoXv5J59soenvFdTZWOXoQPIIyUTPy96enJDqKJ6lfxO3mpua8xit5p74tXLa+DzSM7wne0GCGyMKqpJRUwj2phd5GaPPwdc/6rg4Wm3sbhzrlS64s2SGbSGorMsvrt5qlZvxvIMKu0AkoMpuIxHxzQfCCIKR9yUTEZhupC2gRbPcYrTfRyXH/mWbj4Sxbwa0kFijfv0x66nyd+X18Zl0q5P6PRu8PQ9LrT5BYqmWTHMReEdp2YemIGxkAdPFSyWgtdaM3a/Vw2a1TGN6v7n7apg62axedOwp9pXbxmcTetUAEQhbR3EtfIu2Q8Tj5YiZsUKQtbTsuzI2xhbYPAbvKQcGV0tVcnCbjNwzPG5ni5YNhKqrSXVXrRhJErGMKRM0dmWvXdIjc2+st6PI6zfdxe0Q8XLa0p0kNyxiq2z6cwEZAvbSKdtdFy26u0EO9gzLFqtq38qaZtVDqszd1aSqxuipmofEspzWohy6QXvQJUjZ/VYG3bpNflJD+VutTNJXjQML0sGTd7iHOleu2cguOER1JSr/BklHhzCqHje3pIGpIxeaHKRqSt+Cx7QsN/L3957joKSmTvPEAq+3/XaOqffcekgshAhVfLqEpn2oM7oc64Lp3fc72ZKk723XUdwRPFGxfECjMjIjYz5K5/ky/tE+6MG3IvePfpQhW9Vy6ScWo5Yeb7zBPA+j507LTbv57taNRz2EYMP5zjIAl3A7aJ6kEgzG9j/f2zEPkdf0kfe7UXkeTXRf9dwQro9XyV368Ne6PPhCA5YxtNQYpv210XVD+IbPe8LKrUfXzDMx6NQQb3vHnUe3H93paPeaxz14eyrUQxaJvf2YAZJxasj+9rvPn99t76eDJnrR3ZLfVGURMo2vythlXTX2aVngFwN9HKMDVT7qHi56Pxlb+8BHOidCQE13nGfzxGVHCGkg8yiIpnPP4dE/bESD5rkz8gAMLIXEzPOMgmlMSSo/TuO941XmTnTgnv7x4WXMGHE8zogtf1w3Dn3wgTG7kGOMmm+3S5QaXCQBKnQURHnEPHxvNyZZBqJ5qZokoZ4Gv0kr88uV+NqYZcPw+KLq/pX1588/PV8f6682VVVV/9rFfLcC0C08IAS0kpvieeLZc5A28nk/Jo9RsQmPo6lbVd766CR9eMxnHIshw1s66sk66wm7rnov8qQnT3PLnVaSMIPwOLU7uUn/cxDzUL36JBo0zy6KRYF2349U+ElzHThJ7gStss7osZwjX3/FHmNh0ppvXB/s6Gy9e7e1c/DOw6aLxMcifWfkw/YqlvWxsP/u3s75vgZhGfWysS+9yobIV7Xyove3HYmI7Xy/82RHejQEVkDnnwV0nL78aayfcrKWgPn6wRW4MC30v0Iyw8Yu5NA8hmdk9K59HMdD+fBMvrHxF8sVnvDwX0z4JfccTy8CYoJjRfMi1fR/BRX9WstLuqRLuqRLuqRLuqT/Dvr/ZVinONNe19AAAAAASUVORK5CYII=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6" descr="data:image/png;base64,iVBORw0KGgoAAAANSUhEUgAAASIAAACuCAMAAAClZfCTAAABiVBMVEX/////AID/xQAAAAD/xgD/QwX///0Aruz8/////v8VFRUArhv/wwD/AH8Arur6//8AqwD/PgD/AHv/OgAVFxEArOwVFRYAqQD/AHb///oArhYQEBDx8fH/AIQAquwArBzc3Nzm5uaZmZmurq69vb1ERETFxcUwMDBcXFzQ0NBMTEwFCAD/SgDq6uqOjo59fX0kJCQ7Ozu35Lv/w7T/dE/9+uz+noeqqqr/zTD/Q5qCgoJiYmL/UqT+yOX+7b7S7db/+ej/0lf+3nts1PbX8Pr/Vyb/lnr/u9n+6+P+3+7/ebb/iMH/Z0H+9f0AtOn/KpD+0MS86fX+8Nb/0EJcwWn/3oP98cb+5qP+2GhBvEr+uKb/iGyP2/T/k8P+2+v/YC7/pc52zH+L1JKi3KWv3rPh8+NVw2T+6KvH689Gvk/7uqOE3PVFwfP/Yqn+4JKR1pv/eV3K8Pn+2tH+sdUatTj+zb/+n8+/5Pn+49Mxx+z/SpeP1fX/QaVqx/D/gLf/gWag4O/+mYlZzunfKXUPAAAgAElEQVR4nO19iVsTy9J3JNj0QJIOCTFMVhBZBFRcQBDZQRYhyCIC4oIKwjmgguDVz+M5vPcv/6qqZ83aCXjf97kPde9RGXqme36pvao7Hs8lXdIl/d8gTfN4GNJvn4l5OM7Cf/c0OMFFTkLoMM4F/80o4RyCc5yJ/zaUYBKP0DhnHpjlIt5HA4DE0tnPX0ATE1tnR/hJ/w5CUPTj+319L1/+8/LJ5v1ja5qL+1g04p/Z6bdP5w4PD+f+fvv1Nfdwca5nIjwTmUygJoJUk0pFApkfW0e/gZe4drw5310ftqj+6oPNYxKIi5uNi4Wvc0n/lZBBjX5/8vDtbGUcK5elT/6ZqYnA/0wKBAI1NanAwZm4WJTEzB/zVwEVF9WHux/c7+X42V/QLK+fLvpDfv8Vk5JJP/ycPJyuZArGNMYmfwVSNYBJwAkREICW+VOwi1o6FzN9U9n4SJDqw1N9veJiRFsMHSYbr9j4mOQHnAa+amVzEmO6mACAXPA4/xnJXBAncZ7Y7M4LkKTw1T69/PXnvI94/TgUysXHhCm0+LVccWPsLBORHIRcUxNJgR6KRBzMVJP6MXkBEAlxOm8DVG/qIZe8zc+I882keRa+JUMWHn7QQo2NfvyXBVLIP5coS28zMWHhEYkEDn79XFo62spEUhHiK1JJgciBrp9r5UBC76uvt7Donn+5ef/Z8ekUQFVv4xR+kDifQhKzj000AJ/Fx3PfpodeP02GUBNZwDU+LeOJnB1lIoQC4FMDFkzTyZ+bPDrb+gE4SZELBFI/zqmQGJ95ELYE6sHmd40TzRw/23z5xgYp/GCGV85HQkwvhgx8/MnHX19r5GJor4emnz5edIB0qCnyEfOwpQzpGwAhMzGJmpssHMABUImzg5qUqZAOziVrTHx/EzYBenJs6gKmoasi2OkXy8iFp2YqV0dCChkK1uKrWYE6h5Efj5Zi9tWA3xTBxsMFtdfh7MwUphQClP1bxo7+bfgBkciPc3AR58dT9Ybl+ud7Hgj4975uE8J5rcKZuPjWaKib5NOFPAO0IZBCYqVk498qbAQMcwbah+ToYImx7JXDSgXTjw7AiUQ5zFTummr8uNt4/zenGJtlrwQ+HfH9pcFIUzMV8qt45Tdk7PHr/IvlbNoQN/9jJTZiS2DBUNtE/ixg1eEq089wVE3kV8UKG6Ss2+ChJ3phi8VPp5CR6uf1ylxgk4f8yW/cU1Dpa6+SiJF/TomLUA/hy9csIRQFngha6SiTQq39Z4XOkcZn3hBC9Vc3mSgmRDNfCKMnFUka/yrZI7k4xAt7oExwyUjJt0Ir9T5MZFCCAjWZpeL8Ab73jwgy0lllfCS0LxKh8GkJF5RrLwmjvgpkWgwlJUSLBYTMmkS8XiRHaajELJyzH2TSA5nSpgp8p1TE4LZyCYz7E1LE9d3HJQVI8P/BseH75WO0sChN+sBC6VlmB/xXkleSJbBkfEt60wElYy5+gPcUUUAzz633DVP1rLSK4R4d+ai+O5/VK3qjmEN7nvQvziqgK/kI0Cz6OvqREakuKSl2NolSmZooHyI+I829ImeIBHqY9Q9y7GuJWb6Sqg6VkjJzlteojhpfFR3Mf2BMVpPaUloLAy8c47eaEmor90YmpJiF+9TemUlIw5vl+dgLixTYl9QvBnHxlZzIIV7YMIBHhE5jZEL1lTnbAm0UyJQZZTLx7CoyUfiL675iFksKZneiDDZi4imJWeipsN+5aIpRE4dwR+ixKDwLWDMM6h1vDO6bQG4pdgvcsaWXh5EuI7PuGXvBXFvIzSRz+5L4p16d6yTNJqU7aEMvcBb3R4E5eXs+Uu+h6YKzsC1KoEVsE8XYViaTY/6ZI1WqL4H2SpXLRvelIvrDsdDNqe7546zHCAdE/DuIWn13GaEasASKWfK1dYUvzC0mB9yKCXjAgZF4C6FI6HGBScDbz6TQQv3QLZghWkNBcpksJpZ+/rSucPYLRkTO9CLym03c8wAhqn9jO8xiE+KM+jcuAIR+2tf33UJN7wuX5Rzx10nKlT11MMnTRkyeuQI1vjD99NWsuRKmLaJ+H8qPEcPYDJ1GByB6RuomB28y8JxqIqkza9Ak3BTJlMNF4pl0Gk/N12WeBHna4U0HABy86nC4+5mwfq53w1qcGBh8YiKHRzRLfmTjV8cj+OxiKNRocRrEK+AcgTbK/0ztgHwipwmflNGaI1Zlusy1BaxPVxxgyL+ktnD5DPKWw//YGs9jgOZU33IUYGK9DV5Q9x8XZNT1zaHupMEKOQIxJhbRLwj9Zd+2SMKZXyiOZJ7RKVVbKZnzOLLfZrIGEyGBiOU56VsYq/0qg41mKHwNP3NYAekDgP62R303sgDWJTCDiKJqHlvisehwBLVD6WonHZI2HZIh3Kw1y1PURq/yTzIBeEQCBw6rIg5kWijliMPOQMyA2yJn5gU2GSArqKxH+aYRutsBoz5vxPz37WGbErXwsfWGjEbNKLIR4RGac7yOEY34Gx2q5qkBkaXTxRDatMV8gTVjGWKYMwc7aAfS1wajbl3bwoxtIBI4sq3eLxRHJX+cHioeSL3juMYNiJwX+6TsORkLFbZLXxUmJpW1w5zZAZtDGxuM5bdVOChsP3JVnln0SXKUXSkyJvFwus/kGKDZczgGZ+grKEchYqY+W6bkyyMgzxyXpGPw0uFxnOKQf9SCia+YSPQPOHib8TnJMn7H+9Mlf+OcY9xcIdcI4AABAsfaqTFJ0gIu3I4wSZRyMc0R2rQDVUHj5CfXP3CNT1BOKDzvYO/TcE4iAKOQ+jcJpVnQTwad4vrEZ/8KQUzb6PAlPW9JWy/OOjwDVE+huXwQHSDHgJw5BY15IPJPZRx4MM9EJBVxXkEgUYmpeo8yCwLhlnMRXGxeDYfffHe8kf4EbP6bY6dnz1BE6489CqRR9ueKOzoDPko2hpxhP1sYCIVCA7NO1YNOuX8xT5ZbHKRqchMbEMyfnTlfnjF96WzJDYf+i8y+IkRMqqIZ7rKrTMzcP3XlZzl79sdpwhWTcFJGDpVemCixEVrU3DlELl5/nV5wzMLEwte30+5kkrbo9sktmsygC3SQywssO8Wf04rFJlIBt54vRvoUCtBUdv5To4DMdYmLLLUj/kCI+lRmmSZ7lhOQati6lD1J1uvxxyHgo+ncZy5FUAtPlBmPyodiUSnwU7E5gbQ1OIkVTMTRw6z/R2Wo1DGvyp8DZplrTF5pfJv7izMsDKVUWcFF7AgZ8JfiSz+TyfoK5vGI71LRlwwHufibtHUeVihJsmYSepprOP8kiMqJI2yaRDWWR0bzknQcNysp+YgZ9AMUykVcPCZjPlTBJGDSGrFclDsJ6pPyQi2b0L+uUS06GhBVMo9gFLUp+NdiIEmOYxn5B5uGQND8j3P96wnkoprJCp4oVT1ApLYc8hLrlcxSNnEPafrSEDG+SD7zbKmBecmEKPt9zgcRhimKXHQOiDweCIDrFUrXAJH/HBCF0C/PAxHVVo8qeiZwETiY/yGIlKr7YjF5HoiSGLrkClrqHOpaxvpqgzfD2UGsMmmsW7EBQgz4s4NY9WZoErSBXL3xk7Jn/1J8ipsmqX6rCNEfBSGi7nehzxCxbJcOSZe6SKFQ/JjifEe5h78uUJBl/PWs+zeGLsoZeUapoWyImFy6+YdmXnEPotD2QBEi8ovylTLgoYnvfV/mp7qBpuZf3p/hWTPxme6r2RnuvGQE9Y1WvM7E0yuLeWIK/M10Vh6Wf0WIDnMnWUKIIhNO/0/HRP7WvyaJBJLc6SB7vByzLCG6vxTtq+Fd5+zA4PrxyylscTQp3P1kxj2KH+O98yp10Lchl3fNh5L+0GFeF4C/bUy6dBaV30J/58rlJCWuXf7fUSaFfQ34R00mkzkA+mXShN1SrFFaKfJTNUbrJmnJ8v8Eu/8gnN1aHL666YrbxCkGIF9USrIUo/kfW6Dgay8u5GF0IZ42NroqHpRH8eeJXcQBdTc6rD77lQoYvbGyb4/2OKBmxupi5MBcqYYpXXWIZIUo/N01XMz8Y+Jj8JD8d/iJM2dCKV212IXKjP5FS/9Q18dQniWK2cWkqybi4aTqv+YOZb/o7e0gjYmMbHk0e/ap2TpgNvMHUpNmPhDzKDUBVU1PGQ1QRs5PVMhWNICkfurN/IMvD+anZCdovUtpCaqBKBlDNkAtIWa+iF479C2Hi7hYgFCl0RWoYA0ENH2eZ8o49sDqEjZar6mBOFDjwMdo8zPVFpPxh7rXKePYeZcAYYkft3z0nc5QAZkljvuMJjZHxwzl98PP8jwzh/hTrKLZ9SBU35gny2qC1oYGQleS7vzZUCHHnAoZ7kIj7nAIYNd+TUB2EWMTP5U/IoEfS2bWiLGlVFbytvjiSRlhZcMSVJ3aPrCtGA29hISLhGS3JzZE2D6qWLPm05S7tl6edFPj4YLc7uYxxPf14RX/FX/I3Sf7LeRuBHDQD2KPCdte4E6rrbOzs62fWz8t2tr619Kks22QsQlkrR+qqohLSat/aapShiqmvv7JDHZtAO6G4w8+EmX4p+xcNamiB0ptK3xhgIodbw3AFyj0D/mfvtaw/R2ii4WhVwONuK0o9JdTjXP+//zZSW/rVc+otuGKRllewt/Yg3QtI1uSlABCOpa62EpUswdg4TdzTTmjpqJ6s1TC2JewenMIf0WY/GUAbDQ9+v3JxcO5v/+eOxxIJmVBOzQw63QG+CxdzNuSRI2ggUjZPWfgFaGaKiO6Y1+MgrUxkz6Vpb1Noo7RsKmMGDqOoIoU+6lkAd+oq2qMfzN2MuAmGWAeIvxhzu11i68YoV3J74rrWxFUKoEye850aiBVTajR6p/JFrVN4x79DQQV+ZwdEklL9whsCq1/k1CbSJN9jv4rRq+M4F8BM7NL3dj0EboykM0ufIBUUQHfS2RoW1Vmsqy9L5NUxd0qJxfNZT+x2d6p/xOez/uxYGta+KX5DlKpP1GTM3R4JBs9NhlCvJ5L0pY0g5tCoeThUHaHAJ9OXinShEXdM2D4f5TBEYz9xAplIGevSBHSDG1kdORrYrMARBp2sxkJNCZkulKpikY3C9JGfv+c5X3y2VeHyUZJyYG56QXOsmMS/hilL18VTa5C+0H+dOTf6g3OjIpL6vZM3iRkgTr8RfYuivuFEonaqWXiE2+uKtszSdKo+R2ZenAqFmaHpr9OD80ukHeRLS5iCNjM35gnt2/SZIb8Q1TZqv27v2hLzVF5EPGEbHYMv9RxMZooGHZxo22QyVRcWe3pYMXk/qBvFh8x6p/Ml2ehyZj2mPJMRdq0cYsMdTr8W1PqBmP6EjX7H5TZEC3TGmTWFPYrkgwfS9EsayOItGJJvz+bKwppGimbwHaFZsE0x5aMwHDfq8Jbg5ilyOKXW37jELTLzo/577z0TAytnmzbKmcWoc0ZuxkPF5Q6tsl5cgS/uQvBTVR/Go1p2Cdb4qlcpgcCNT/LWbdB4g+JUf3UaSG+l4uiPzTZK/GyzO2ffOFQ9suEBlQa+Bdo92NjbrSbtSRsVsOIIvCnKC5sEJ9QzKKc2HeR5tmU6Q8KPQpPRFImQ5GrUzPl7tiHQJ6cIH8o+Y2VaKQzgpQC4ZnzofqWTHZEsGmGFemp18UPqpoEKqsJgB0z+Cjc/YfOeQEtA1IodMMA3i97DzFEfHPG8QX+v4aKYsRnB7DdIZRUKJsw3LBIhq3mxxIv1AeB+9FSmCJJnVW4y5qJ7+bW2PD8fb3Q+rln5qWxYUSxmOm+nX+zfMXDwptBmBiiXdj+5LSCV8jYUiZlnGGQyn86CGO6dkbdNoHIRMVbn5k4Nreg19fj6SDZT5JC9mzecKIq+yS4Ni0DVgw/DofyqWIOQvZN7tjLk3bLQ5qmi4kIOZGIUmZrMgclXcctjdQpCq74ObaHgwiZ+djwVN/3rMoQaDsx88QwfeBmVoSRxvEsDGObeSg08G0ht29JDA00Un6p8ZXyyQP6WYb6QNFgpVIHE0uTwkyF6LqYPDtIyWx2YCJ3D3ZZ60dGMpP64fCbvtOZBLyB8NCxQmzm/j9ho7f4ZTlbKLKIi29J88ACf2PjwKuhBQBOniYF/vbrb381Ul7En3ylru3g8/tJHbT0B2ilzMHE1tnS0dHS2dYEWHrS05Ga1M9zHMIgJ+J631XzwAfMXXc/eNJ3/9nx8fHpZt+XqXpzm/6Tcx29wcXsoRnfUxYk+fjvV1+HgL6+mvsLTD3mRQC9t+V9DGzyV42xYV/mrclJRP1kniVSg32z5z8TxjPT5zx5pt6opTmOVwGTd76TqjAXC9JmH32BcT6mjeT/k4YMKm7ts0hj7GgiE6GtRIGAWfmIGIhhY/HEpF4x79sEKPNC5xdJgOpfzlRiy9wEYjV0mJS5ELlPzW//eUUeBaG+A8Gx+sktqXUC5vFOEeOsjFTqx9JFAGSuf+aP3EqjwVMPTnNSFpWR0F4/XWwM4eFXV1yUBBY6fF3xAXds8s8DPPaKZI7qjaCJgIOOKmkcLUygNmf6HnSTkBng4BlY4amXx4XTAOUSGEhtaA47rUNJW+jwuJ65Cs9Tk48FGzZ5NnGAXVYEVCbzY2JJ/IbTCxGl075/5ruNgmz3my9g4GDpFzkVyNvC7Nu5x4uG/vEnFx8/HVoQ5z69ELfIToI5A8IGiN92uCM4EFyfmTl+dvrs2fFM4twHSBUg7tEWZmeHpqenh2ZnF855aKH9UA9mh3TGsrpCLpYk9lhwJL6/MF2Xh7jHrmpe4GN/55Jd9B84qfWSLumSLumSLumSLumSLumSLuk/Q5r510WGZ/8x0rRbzc23Er81HGSavoOEKa9Kj679X6KmG7cHW9t7enra21sHb7c0XfTzKU+h733Y3t04Idrdfr+3Y/7i/z41Xe/o8Xq9cYPgnz2dt29e6BTMo9/b3ogFgzGkdAz+FY2drH7YOddDGZffXML03tHRXh1/sNr7Lwx55knc6ER0al2EOLW2KB0RokAa8+x8PglG65Bi8F8a/orBP4LB9PZI5Zkegmh0+NPYSn9/dX9//8r4i7Veo4XyApmTAKrNQ9fi3rsXAhKsdefdSTAm0ZF/EEQIUl0wvbpXqVbi+trzlSofUJVBPl/12IvRi0u5A93s8HY5ecfFTQ1d3rs3zj2F5hHvT6ISnZgFTsyEqC4WjW1XIm6M934EfKqqAZlqSfQPRGntwnKQ7Hbc22Cgg7qo/W7rXYfQwa+6vNfPPcvePiggFK060kDpjY2NE0MnSYzSwf0drWzB6H2x4pPoOCGSvFQ1tqZfSFq8edBrgNHlbei43dbUnEgkHnV09jhELx4/Jx9pH06CqH3SdYDPBpqxXp3tre5u1EVjhByCFNwt63siUAcNr/hMdBAV+pcJEQrc2Og5v50Dqa0HELp2DQHqvN5kX+fNbdctBQUa6Tx8pLF3oIRiBEPd9j3DyuPa9ZF72+kg2DaSvODGTjkQidFxn8REMk01KGuJVDX9n/5YOzcf3TAEKu7tvJGjlRMtg7Ve8/eVY6Tpq0HkH9DKde8shWPJ1M77jViMdFNd7GRE+UPXtLV+n8lAoHk+rS0DZy6PAUym4obf+KpHz4nRQwMBb3tL/gHNd+JeQ9aaK5oBkNhZBR4iC7+aXyPr9zaiqJHSdcFt1edq/IUhUtW+qpWPo7L/g3Gh9y5/HK/2mdzkq147l2UjhBoa4t47hd+/rZVgjPfcqmgKpu3soqlPp6Mn9wrWSHc+G0r7nUexTMg+mULmGxu27jDkVIx+6vdJ9Q18tFbRwiXdAEt2Dax6vAALGYt5hBjFe5oqm0QAD5Hrs1vUqI9soD6PbTM1f08flxBUVa2s8dzvPdA4X1sxTFzVWOVF5bYukjJva1OpgT2EUWXByHaUTHrsXdFWKK7p20FQV8FtpgCRxsZNP/FTb6Hx7EV11Tkhar5L/qL3bmkJutmOGLVXImrvg9KSvWelnB7xDvgoHfxcGiKhPZcI+fqLGSy+PIb63LeiV9p1Iv0hb6uKGr6JfOQdLNdZZZ4R0tPp4HsFj0dD1yAYu1f6qS8MZbwyWkwVax79OQE5Vtm3vHiuoz+kxENIbbWI0e1yJ9nZCCJEwXceFWZn21HwDU5KOEdMrEl7VbXeW4IzNfGJMFrXKwlFmhsayJQ3KY5/CIjGa1VHm4SyA5p6W+3LXBnbh/HB1aJDmWe0v8p4cVaqK0kTL9Ax8L2ooBFRG6S4zFvUlrnoDmDk7ShnDs5HpCnf0FWzEjugsdPBvaJPZetkzHxjvSqvLZ6T571WvqiBvQfyPnLMkmgqKnMJUNkN3nJiNabvkiGv21P9CIXnPUAU2y8mlfpHilur+ntVwi9N4+sYrK2UbdW0Vi+mOdodMceN1p72okFGC6Da1VkOw96jxBmoavsjlLcX5inwosDH/lDEfeztl9HqsqJ6EXADONmfyo1DWqQ1c/DETcx/ZDNJy53Bh9ZCtMEu4Dt1yfSwfYpOXTyx8+HDSFHncA/cqPR+QROkcbL31b6PqiE842sUpoyqLtugu+g0ujQL6KaGLF0DbjXQI+vnNu+1WnU2Yp49yn84NIvG7sWCwTq3qgGncUd33LUahHs+FHoqX5bh17oBs/H1aEW+Vwz4iPzM5+VpozZiorjDXU4AaBCs1TqdJDRiwDdN1oVO1NjKPjYjTRTcdVzaOcFw/8TJI5y93zjZuGcdV+XZQ4W9W3A387iMXZfNSRjT2drHtewdoJpj/z/AimzUW4460shr9N5xXLrhxWitwfvQvpRoBVa71uDIgqB4uu4qSiNpzMHGbJ5hnnukvqMj9iCG/mLMeUnfx9LIiCcfMXpbsGafrB3bzNO74vP5xl1t+uAM9PbanCUw5PU9V104UpPMADn54RFAhCbOAUAT4uiCCI2aesT/OYpJoF370GjGVqWb9M4xCnQPOpc2r3EMWVxDbAJNRIqov9e6xAQqp2rfsEuOltf7+8dtrhmVbKS4cCSUoNq4S6vcNrho0L7UZkDUZl8i30jR7uv7FN/fc0gAyRngseEQCulcxk7sxexgDnIjv0bvJa/R98m+wkS19CPtUIR5ljGr5hu3UBNjOOaj2sKJOjD2cMoUGjTURU6WIS5qqHU7Bt5r11QlbYTC1xNHBkQbCcrsbMy+yHcpcx3bcNyJl2L5o5BhGXo4tAqX0YiTRzS9v8on/QJrEA4ZU0+tJQiOWnf42lKLbk9Dk2NYe1dtbVeXk2ma2xuuxe+qldXek7J2ZhG1HaqjgZVzWDDQPOm0W7A+w53RfDaNcXKsq2z2AI4ZN1LXazama0aiZNgapaMzVb2sbNRukNuYHUs0dXZ1tbe5xvV4ve0usdI6umobFMO63aiUM5u4GbKt2m/DUT2henYwDTBbXSxfhpb3Usq+as159uWYAdEL+/0/+mTO1obIM46XPipDdBshyk3XJ262ZWni5hs3sq7cVlZGOuqd2EnCoSHgv8/RaF0w6gxIPkTBgEU/mJVY/AtVVmwjj4kWwxR6rDgFRqwb6cePtvv8QkLU32sN5CihvnWVhRMNdiFETcrjHURmXyklMkLFMadTdA/LrXurG6t7rm9G+LxRh8VqwG9kb4e2Dmug6GPpPGlctGdo8V0X16qplFa97MQDIfI9tzW4NkoJOFW3V2uPg/HqqahQfxMg6hosPc5wgZwqZiRN1k3TmQshTdN1uad6JxhLb3MNHWzQ13nDfSlUrnQ948PVWM9fdzyUbLxvxWHkGcqjr2q09MqJEvF4OYGEi5rjYOM6S49jhra2VRGo6tXi7u1IlLKTHukI5ItBeqmS2J+VBOGj4/39z3XHFw+KtZVquOIYpnEKQoY9atSELpC6k+wirTZ+rUvJpG2TI206yRh6BfN7zNajGeb3TxDGDwjR59xIfllm67NtN/f06s59hVwT+qg7EGac0o8vFBaO1EYQqeZYEzdvXL/TaY3uiV9r6Cmd7dakQbMUCtuJuVyk3Bt0TcM8N8nXHvnXuUcaDJMf/SlPyJo9VMvOJmjDVC5RzIhQOKZSf040tV0fbG/AcN/iOYp2m0reqnkoEWKhokFUsV/Mc9up29ZBwKSkYUIEq0XZ9AKFxafoJGfdvkwuuKLz2EIQ2b5106OO1s7B2y1tN5uabyWAmpua2oB1WnuwlwY7HxxOVCv+1FRyDs2DnSCxDVNjst1YbLXYDfeioHzA2lM5dgS5KM/wTwRRZcVVVOE+1YpaFkRtPd6uri7Coqe9/S5Qe881/LErjlc7rt/xOqLbzriSvwAQxZwQgZcUfV/sBuAyUEPvo1F0GUeibv/SJFk9U/eRnURWrl9xV3qLS9AgzGiIGz2gDfEuJLMbtLbzEbqOrXEH37R2KUK04RQ0xt5H8zk6NkHQAWqIvdtAGzhCdZBclTNuQGSCVw5WvRIitcE3XOq6zdsQ7xzsbL3bQ5wkqQF7ituayHLd9Drj/7uqgob5NFsXcW1kp+gLAUTAZhqjdKsBUQ7JOr4JkfZxvYzGmNFqiP2rFQ9/uEkQmfnWFoAILRRooJs3Wh4+fNhy42aTsxaCcmZnlnpQXatYtFVqbCxk53NWCm6UGblKtzO4nQspQWQJmljxjakfbtVLXUhKdSWP5xZBZDLGDW9DV7Ggq7kHlLWd4q8FiJRq+1h8zuciGzVHntBdr7cHxszCk/yiPEm15xhqmOqae/rLUd2j2LbWr8hFCQxA4mYaqMnbUMyNbO7oclY9muO117paVVxHfM266Oec65pHH3m/uru/sbGxu/p+RDc4aicdNCslGsEbzKPdKTz1GS4y5wDRWOFKkeaEg3lGq8qAyNNBYawhLVp7V7y9qcCdietxkEOHN92GSSWlkiwVYmO7WVc1hs3X0Si17sdiwejJ9o78zo6REfttV2P5AxBKqPlMF1mMgdgV1kZ83JGsZugXYRuNIkS3vQ21diIffop7B/PVNbSWu96sZgcsN3oVwlgjCQuG3O3j6p8xqxYMYiMAvS8AAAhtSURBVGdfmjY6BGPYue9iBraBvaN5wthlimLXjcZ8Dp6kb13P3xvCPGtVY44v/ubDmCNYVy2+YXOazQtNPRCaenuu50rPdTBtPQ2uzohH3oY8maa8hA2OMZcy0j07+1Hsut54d29vZGRk78O7DYAoWvfe3ZQA6Kbzhiuy38FKA/X2A0afCnxftL7iynBTjAaDlZYO4tPVgDWzJuPHR9gAEQeQsg1Vy93b17Hub1/ROrEg2+ZRIO09dae5ErN74HIHT945X37n80YwFtx2+St7Qazr53vzFcpSmzqaf6TQNN/ZShp/Xu3U5Uz6VOoJfllGs5xHhGiwE9yhbGnTEq1dLkcROE61g4aNpLFNFpjB4m2UveCuI29P1m3ncywd3HbyEeZCott5XlxmNHwvzPPw9XVfdb5qvaZhP4gzOcn1lfJiF3Qer1k2DWtGoLGbWnIbr9EncjARjIT71DJNTN+NyZ4Hs84qwJuMvhMeZ2GN/hrZCEbf2dpIR8c8mq/zgQoZzsQsSJOv2je2xjXXFhttdMznq1pzXlrOqpKUooQs6Vs6BZDo6skjPtcBO1cXG7KfC7Ni9AEbGBw65UMUuCWvr7ezH0yPWMmLPawkpXfypTyoycMhQXwUuxl91ePDa7qH2rxQeY9+wn7rTw5JZWQMff1lRCzUxGe3CSc6AIueh1lr0q5n5/KbqJtPSRV5jAS/XSZi+7Hgfm++CiLTdjbsapL2DlXRRu4wpHXKU6/b6qeXavzAM2PDo7oAgRodHqe07LhzIkY3Vqmn9wGTHndnSKITO2fclr95ECy+O/OGmCn3zcrcbNqqx+6Arr5XoDdR27O5TbZG5Mk5Ii0TRL5lqzGQ4U4ZQgkLZf3ofZNIvXAdCMqoKcn3sZw+/oeyv8gCIEF4eDtbDCfyVtug19uQ5XcnrpXXEqrLbnN4eVzuDsYUBZe4HZVpbk0CG8ufFmDaGMYR2EltYc31F/1UJvL5PvWu+3woeWPL7vu0j4TgaDnnh7HOrB4skCosbnh7WgfvPLrT2Q4/NXR5bzseyVBZwy1N6rPsUaHI6MHSt7eLnHE+YlQCGIhnOp1ezR+fgkNIEFW9cGyVgJDmhdwtMy4btKpzUmdsBa+ul9d+fZN2EMUbbFXT1IEJRkqjecH7AYDclVhPMxawy2kI1T3b2FJcJ7uFtGL7OvmC2YYFTJROB+8VwJLxdYIIAjWHXRRr1KdfVT0sqN2qGjSRAw2NE7AgZ+Ul46SoxRts5avdGIzTBmu4CkDdvZ6ldMDuXYsrK2t6Yu9+LEb7g3StxCmL5uKlJtotONZop6rqH3Xuojb6H7FqL42eszYLn9U61R7L7ggl//FaV4/LZD0EGeup7bnb8agt20lqIzHrUHXhJe3JrdTB1R2ltmJOJX53J0D2EMrxYyHRoXv5J59soenvFdTZWOXoQPIIyUTPy96enJDqKJ6lfxO3mpua8xit5p74tXLa+DzSM7wne0GCGyMKqpJRUwj2phd5GaPPwdc/6rg4Wm3sbhzrlS64s2SGbSGorMsvrt5qlZvxvIMKu0AkoMpuIxHxzQfCCIKR9yUTEZhupC2gRbPcYrTfRyXH/mWbj4Sxbwa0kFijfv0x66nyd+X18Zl0q5P6PRu8PQ9LrT5BYqmWTHMReEdp2YemIGxkAdPFSyWgtdaM3a/Vw2a1TGN6v7n7apg62axedOwp9pXbxmcTetUAEQhbR3EtfIu2Q8Tj5YiZsUKQtbTsuzI2xhbYPAbvKQcGV0tVcnCbjNwzPG5ni5YNhKqrSXVXrRhJErGMKRM0dmWvXdIjc2+st6PI6zfdxe0Q8XLa0p0kNyxiq2z6cwEZAvbSKdtdFy26u0EO9gzLFqtq38qaZtVDqszd1aSqxuipmofEspzWohy6QXvQJUjZ/VYG3bpNflJD+VutTNJXjQML0sGTd7iHOleu2cguOER1JSr/BklHhzCqHje3pIGpIxeaHKRqSt+Cx7QsN/L3957joKSmTvPEAq+3/XaOqffcekgshAhVfLqEpn2oM7oc64Lp3fc72ZKk723XUdwRPFGxfECjMjIjYz5K5/ky/tE+6MG3IvePfpQhW9Vy6ScWo5Yeb7zBPA+j507LTbv57taNRz2EYMP5zjIAl3A7aJ6kEgzG9j/f2zEPkdf0kfe7UXkeTXRf9dwQro9XyV368Ne6PPhCA5YxtNQYpv210XVD+IbPe8LKrUfXzDMx6NQQb3vHnUe3H93paPeaxz14eyrUQxaJvf2YAZJxasj+9rvPn99t76eDJnrR3ZLfVGURMo2vythlXTX2aVngFwN9HKMDVT7qHi56Pxlb+8BHOidCQE13nGfzxGVHCGkg8yiIpnPP4dE/bESD5rkz8gAMLIXEzPOMgmlMSSo/TuO941XmTnTgnv7x4WXMGHE8zogtf1w3Dn3wgTG7kGOMmm+3S5QaXCQBKnQURHnEPHxvNyZZBqJ5qZokoZ4Gv0kr88uV+NqYZcPw+KLq/pX1588/PV8f6682VVVV/9rFfLcC0C08IAS0kpvieeLZc5A28nk/Jo9RsQmPo6lbVd766CR9eMxnHIshw1s66sk66wm7rnov8qQnT3PLnVaSMIPwOLU7uUn/cxDzUL36JBo0zy6KRYF2349U+ElzHThJ7gStss7osZwjX3/FHmNh0ppvXB/s6Gy9e7e1c/DOw6aLxMcifWfkw/YqlvWxsP/u3s75vgZhGfWysS+9yobIV7Xyove3HYmI7Xy/82RHejQEVkDnnwV0nL78aayfcrKWgPn6wRW4MC30v0Iyw8Yu5NA8hmdk9K59HMdD+fBMvrHxF8sVnvDwX0z4JfccTy8CYoJjRfMi1fR/BRX9WstLuqRLuqRLuqRLuqT/Dvr/ZVinONNe19AAAAAASUVORK5CYII=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2" name="Picture 8" descr="http://fundacioneducacionemocional.org/wp-content/uploads/2016/03/emocionesssssss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77684"/>
            <a:ext cx="3744416" cy="160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2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04" y="1085849"/>
            <a:ext cx="7608168" cy="3949073"/>
          </a:xfr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2800" dirty="0" smtClean="0"/>
              <a:t>Instrumentos de evaluación IE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90780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3600" dirty="0" smtClean="0"/>
              <a:t>TMMS-24</a:t>
            </a:r>
            <a:endParaRPr lang="es-ES" sz="3600" dirty="0"/>
          </a:p>
        </p:txBody>
      </p:sp>
      <p:pic>
        <p:nvPicPr>
          <p:cNvPr id="4098" name="Picture 2" descr="http://www.scielo.org.co/img/revistas/iee/v26n2/v26n2a05i0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31590"/>
            <a:ext cx="5693963" cy="371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rolandosaavedra.cl/media/users/4/201233/images/public/20910/1326475481919-escalas_TMMS-_24.JPG?v=13264791119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59582"/>
            <a:ext cx="5832648" cy="37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7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31590"/>
            <a:ext cx="8712968" cy="3748877"/>
          </a:xfr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435608" y="205979"/>
            <a:ext cx="7498080" cy="857250"/>
          </a:xfrm>
        </p:spPr>
        <p:txBody>
          <a:bodyPr>
            <a:normAutofit/>
          </a:bodyPr>
          <a:lstStyle/>
          <a:p>
            <a:pPr algn="ctr"/>
            <a:r>
              <a:rPr lang="es-ES_tradnl" sz="3200" dirty="0" smtClean="0"/>
              <a:t>Hasta aquí…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30063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3200" dirty="0" smtClean="0"/>
              <a:t>Contextos IE</a:t>
            </a:r>
            <a:endParaRPr lang="es-ES" sz="3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3598"/>
            <a:ext cx="8856984" cy="3168352"/>
          </a:xfrm>
        </p:spPr>
      </p:pic>
    </p:spTree>
    <p:extLst>
      <p:ext uri="{BB962C8B-B14F-4D97-AF65-F5344CB8AC3E}">
        <p14:creationId xmlns:p14="http://schemas.microsoft.com/office/powerpoint/2010/main" val="141946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3200" dirty="0" smtClean="0"/>
              <a:t>Contextos IE</a:t>
            </a:r>
            <a:endParaRPr lang="es-ES" sz="3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31590"/>
            <a:ext cx="5256584" cy="3780016"/>
          </a:xfrm>
        </p:spPr>
      </p:pic>
    </p:spTree>
    <p:extLst>
      <p:ext uri="{BB962C8B-B14F-4D97-AF65-F5344CB8AC3E}">
        <p14:creationId xmlns:p14="http://schemas.microsoft.com/office/powerpoint/2010/main" val="123582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3200" dirty="0" smtClean="0"/>
              <a:t>IE en Educación</a:t>
            </a:r>
            <a:endParaRPr lang="es-ES" sz="3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15566"/>
            <a:ext cx="8280920" cy="4161805"/>
          </a:xfrm>
        </p:spPr>
      </p:pic>
    </p:spTree>
    <p:extLst>
      <p:ext uri="{BB962C8B-B14F-4D97-AF65-F5344CB8AC3E}">
        <p14:creationId xmlns:p14="http://schemas.microsoft.com/office/powerpoint/2010/main" val="30842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49"/>
            <a:ext cx="9252520" cy="5166069"/>
          </a:xfrm>
        </p:spPr>
      </p:pic>
    </p:spTree>
    <p:extLst>
      <p:ext uri="{BB962C8B-B14F-4D97-AF65-F5344CB8AC3E}">
        <p14:creationId xmlns:p14="http://schemas.microsoft.com/office/powerpoint/2010/main" val="182336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3200" dirty="0" smtClean="0"/>
              <a:t>Conclusiones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203598"/>
            <a:ext cx="7498080" cy="3600450"/>
          </a:xfrm>
        </p:spPr>
        <p:txBody>
          <a:bodyPr>
            <a:normAutofit/>
          </a:bodyPr>
          <a:lstStyle/>
          <a:p>
            <a:r>
              <a:rPr lang="es-ES" sz="1800" dirty="0"/>
              <a:t>En los últimos años, </a:t>
            </a:r>
            <a:r>
              <a:rPr lang="es-ES" sz="1800" b="1" dirty="0"/>
              <a:t>la parte afectiva </a:t>
            </a:r>
            <a:r>
              <a:rPr lang="es-ES" sz="1800" dirty="0"/>
              <a:t>de los individuos ha sido fundamental para comprender la inteligencia humana.</a:t>
            </a:r>
          </a:p>
          <a:p>
            <a:endParaRPr lang="es-ES" sz="1800" dirty="0"/>
          </a:p>
          <a:p>
            <a:r>
              <a:rPr lang="es-ES" sz="1800" dirty="0"/>
              <a:t>Las puntuaciones obtenidas en </a:t>
            </a:r>
            <a:r>
              <a:rPr lang="es-ES" sz="1800" dirty="0" err="1"/>
              <a:t>tests</a:t>
            </a:r>
            <a:r>
              <a:rPr lang="es-ES" sz="1800" dirty="0"/>
              <a:t> o pruebas de inteligencia han sido fundamentales para determinar la inteligencia de cualquier persona (Flores, 2010) </a:t>
            </a:r>
            <a:r>
              <a:rPr lang="es-ES" sz="1800" dirty="0">
                <a:sym typeface="Wingdings" panose="05000000000000000000" pitchFamily="2" charset="2"/>
              </a:rPr>
              <a:t> </a:t>
            </a:r>
            <a:r>
              <a:rPr lang="es-ES" sz="1800" b="1" dirty="0"/>
              <a:t>Un alto coeficiente intelectual no determina una vida exitosa</a:t>
            </a:r>
            <a:endParaRPr lang="es-ES" sz="1800" dirty="0"/>
          </a:p>
          <a:p>
            <a:endParaRPr lang="es-ES_tradnl" sz="1800" dirty="0"/>
          </a:p>
          <a:p>
            <a:r>
              <a:rPr lang="es-ES_tradnl" sz="1800" dirty="0"/>
              <a:t>Importancia de desarrollar </a:t>
            </a:r>
            <a:r>
              <a:rPr lang="es-ES_tradnl" sz="1800" b="1" dirty="0"/>
              <a:t>programas de Educación Emocional</a:t>
            </a:r>
            <a:r>
              <a:rPr lang="es-ES_tradnl" sz="1800" dirty="0"/>
              <a:t>: alumnado y profesorado</a:t>
            </a:r>
            <a:endParaRPr lang="es-ES" sz="1800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744" y="382232"/>
            <a:ext cx="1491630" cy="149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7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3200" dirty="0" smtClean="0"/>
              <a:t>Bibliografía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059582"/>
            <a:ext cx="7498080" cy="3600450"/>
          </a:xfrm>
        </p:spPr>
        <p:txBody>
          <a:bodyPr>
            <a:noAutofit/>
          </a:bodyPr>
          <a:lstStyle/>
          <a:p>
            <a:r>
              <a:rPr lang="es-ES" sz="1200" dirty="0" err="1"/>
              <a:t>Bisquerra</a:t>
            </a:r>
            <a:r>
              <a:rPr lang="es-ES" sz="1200" dirty="0"/>
              <a:t>, R. (2000). </a:t>
            </a:r>
            <a:r>
              <a:rPr lang="es-ES" sz="1200" i="1" dirty="0"/>
              <a:t>Educación emocional y bienestar</a:t>
            </a:r>
            <a:r>
              <a:rPr lang="es-ES" sz="1200" dirty="0"/>
              <a:t>. Barcelona: Praxis.</a:t>
            </a:r>
          </a:p>
          <a:p>
            <a:r>
              <a:rPr lang="es-ES" sz="1200" dirty="0" err="1"/>
              <a:t>Bisquerra</a:t>
            </a:r>
            <a:r>
              <a:rPr lang="es-ES" sz="1200" dirty="0"/>
              <a:t>, R. (2012). </a:t>
            </a:r>
            <a:r>
              <a:rPr lang="es-ES" sz="1200" i="1" dirty="0"/>
              <a:t>¿Cómo educar las emociones? La inteligencia emocional en la infancia y la adolescencia. </a:t>
            </a:r>
            <a:r>
              <a:rPr lang="es-ES" sz="1200" dirty="0" err="1"/>
              <a:t>Esplugues</a:t>
            </a:r>
            <a:r>
              <a:rPr lang="es-ES" sz="1200" dirty="0"/>
              <a:t> de </a:t>
            </a:r>
            <a:r>
              <a:rPr lang="es-ES" sz="1200" dirty="0" err="1"/>
              <a:t>Llobregrat</a:t>
            </a:r>
            <a:r>
              <a:rPr lang="es-ES" sz="1200" dirty="0"/>
              <a:t> (Barcelona): Hospital </a:t>
            </a:r>
            <a:r>
              <a:rPr lang="es-ES" sz="1200" dirty="0" err="1"/>
              <a:t>Sant</a:t>
            </a:r>
            <a:r>
              <a:rPr lang="es-ES" sz="1200" dirty="0"/>
              <a:t> Joan de </a:t>
            </a:r>
            <a:r>
              <a:rPr lang="es-ES" sz="1200" dirty="0" err="1"/>
              <a:t>Déu</a:t>
            </a:r>
            <a:r>
              <a:rPr lang="es-ES" sz="1200" dirty="0"/>
              <a:t>.</a:t>
            </a:r>
          </a:p>
          <a:p>
            <a:r>
              <a:rPr lang="es-ES" sz="1200" dirty="0"/>
              <a:t>Flores, E. (2010). La Inteligencia Emocional en la Educación Primaria. </a:t>
            </a:r>
            <a:r>
              <a:rPr lang="es-ES" sz="1200" i="1" dirty="0"/>
              <a:t>Revista de la Educación en Extremadura. Sindicato ANPE Extremadura, 5, </a:t>
            </a:r>
            <a:r>
              <a:rPr lang="es-ES" sz="1200" dirty="0"/>
              <a:t>118-123.</a:t>
            </a:r>
          </a:p>
          <a:p>
            <a:r>
              <a:rPr lang="es-ES" sz="1200" dirty="0"/>
              <a:t>Gardner, H. (1983). </a:t>
            </a:r>
            <a:r>
              <a:rPr lang="en-US" sz="1200" i="1" dirty="0"/>
              <a:t>Frames of mind: The theory of multiple intelligences.</a:t>
            </a:r>
            <a:r>
              <a:rPr lang="en-US" sz="1200" dirty="0"/>
              <a:t> </a:t>
            </a:r>
            <a:r>
              <a:rPr lang="es-ES" sz="1200" dirty="0"/>
              <a:t>New York: Basic </a:t>
            </a:r>
            <a:r>
              <a:rPr lang="es-ES" sz="1200" dirty="0" err="1"/>
              <a:t>Books</a:t>
            </a:r>
            <a:r>
              <a:rPr lang="es-ES" sz="1200" dirty="0"/>
              <a:t>. </a:t>
            </a:r>
          </a:p>
          <a:p>
            <a:r>
              <a:rPr lang="es-ES" sz="1200" dirty="0"/>
              <a:t>Gardner, H. (2005). Universidad de Harvard Inteligencias múltiples. </a:t>
            </a:r>
            <a:r>
              <a:rPr lang="es-ES" sz="1200" i="1" dirty="0"/>
              <a:t>Revista de Psicología y Educación, 1</a:t>
            </a:r>
            <a:r>
              <a:rPr lang="es-ES" sz="1200" dirty="0"/>
              <a:t>(1), 17-16.</a:t>
            </a:r>
          </a:p>
          <a:p>
            <a:r>
              <a:rPr lang="es-ES" sz="1200" dirty="0"/>
              <a:t>Goleman, D. (1996). </a:t>
            </a:r>
            <a:r>
              <a:rPr lang="es-ES" sz="1200" i="1" dirty="0"/>
              <a:t>Inteligencia emocional. </a:t>
            </a:r>
            <a:r>
              <a:rPr lang="es-ES" sz="1200" dirty="0"/>
              <a:t>Barcelona: </a:t>
            </a:r>
            <a:r>
              <a:rPr lang="es-ES" sz="1200" dirty="0" err="1"/>
              <a:t>Kairós</a:t>
            </a:r>
            <a:r>
              <a:rPr lang="es-ES" sz="1200" dirty="0"/>
              <a:t>.</a:t>
            </a:r>
          </a:p>
          <a:p>
            <a:r>
              <a:rPr lang="es-ES" sz="1200" dirty="0"/>
              <a:t>Evans, D. (2002). </a:t>
            </a:r>
            <a:r>
              <a:rPr lang="es-ES" sz="1200" i="1" dirty="0"/>
              <a:t>Emoción: La ciencia del sentimiento</a:t>
            </a:r>
            <a:r>
              <a:rPr lang="es-ES" sz="1200" dirty="0"/>
              <a:t>. Madrid: Taurus.</a:t>
            </a:r>
          </a:p>
          <a:p>
            <a:r>
              <a:rPr lang="es-ES" sz="1200" dirty="0"/>
              <a:t>Flores, E. (2010). La Inteligencia Emocional en la Educación Primaria. </a:t>
            </a:r>
            <a:r>
              <a:rPr lang="es-ES" sz="1200" i="1" dirty="0"/>
              <a:t>Revista de la Educación en Extremadura. Sindicato ANPE Extremadura, 5, </a:t>
            </a:r>
            <a:r>
              <a:rPr lang="es-ES" sz="1200" dirty="0"/>
              <a:t>118-123.</a:t>
            </a:r>
          </a:p>
          <a:p>
            <a:r>
              <a:rPr lang="es-ES" sz="1200" dirty="0"/>
              <a:t>Gardner, H. (1983). </a:t>
            </a:r>
            <a:r>
              <a:rPr lang="en-US" sz="1200" i="1" dirty="0"/>
              <a:t>Frames of mind: The theory of multiple intelligences.</a:t>
            </a:r>
            <a:r>
              <a:rPr lang="en-US" sz="1200" dirty="0"/>
              <a:t> </a:t>
            </a:r>
            <a:r>
              <a:rPr lang="es-ES" sz="1200" dirty="0"/>
              <a:t>New York: Basic </a:t>
            </a:r>
            <a:r>
              <a:rPr lang="es-ES" sz="1200" dirty="0" err="1"/>
              <a:t>Books</a:t>
            </a:r>
            <a:r>
              <a:rPr lang="es-ES" sz="1200" dirty="0"/>
              <a:t>. </a:t>
            </a:r>
          </a:p>
          <a:p>
            <a:r>
              <a:rPr lang="es-ES" sz="1200" dirty="0"/>
              <a:t>Gardner, H. (2005). Universidad de Harvard Inteligencias múltiples. </a:t>
            </a:r>
            <a:r>
              <a:rPr lang="es-ES" sz="1200" i="1" dirty="0"/>
              <a:t>Revista de Psicología y Educación, 1</a:t>
            </a:r>
            <a:r>
              <a:rPr lang="es-ES" sz="1200" dirty="0"/>
              <a:t>(1), 17-16.</a:t>
            </a:r>
          </a:p>
          <a:p>
            <a:r>
              <a:rPr lang="es-ES" sz="1200" dirty="0"/>
              <a:t>Vivas, M., Gallego, D. y González, B. (2007). </a:t>
            </a:r>
            <a:r>
              <a:rPr lang="es-ES" sz="1200" i="1" dirty="0"/>
              <a:t>Educar las emociones. </a:t>
            </a:r>
            <a:r>
              <a:rPr lang="es-ES" sz="1200" dirty="0"/>
              <a:t>Mérida, Venezuela: Producciones Editoriales C.A.</a:t>
            </a:r>
          </a:p>
          <a:p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23823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259632" y="627534"/>
            <a:ext cx="7457506" cy="2317608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es-ES" sz="2400" b="1" i="1" dirty="0" smtClean="0"/>
              <a:t>“Porque el profesor ideal para este nuevo siglo tendrá que ser capaz de enseñar la aritmética del corazón y la gramática de las relaciones sociales”</a:t>
            </a:r>
            <a:br>
              <a:rPr lang="es-ES" sz="2400" b="1" i="1" dirty="0" smtClean="0"/>
            </a:b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b="1" dirty="0" smtClean="0"/>
              <a:t>(Fernández Berrocal y </a:t>
            </a:r>
            <a:r>
              <a:rPr lang="es-ES" sz="2400" b="1" dirty="0" err="1" smtClean="0"/>
              <a:t>Extremera</a:t>
            </a:r>
            <a:r>
              <a:rPr lang="es-ES" sz="2400" b="1" dirty="0" smtClean="0"/>
              <a:t>, 2002)</a:t>
            </a:r>
            <a:r>
              <a:rPr lang="es-ES" sz="4400" dirty="0" smtClean="0"/>
              <a:t/>
            </a:r>
            <a:br>
              <a:rPr lang="es-ES" sz="4400" dirty="0" smtClean="0"/>
            </a:br>
            <a:endParaRPr lang="es-ES" sz="4400" dirty="0"/>
          </a:p>
        </p:txBody>
      </p:sp>
      <p:sp>
        <p:nvSpPr>
          <p:cNvPr id="6" name="CuadroTexto 3"/>
          <p:cNvSpPr txBox="1"/>
          <p:nvPr/>
        </p:nvSpPr>
        <p:spPr>
          <a:xfrm>
            <a:off x="1839837" y="3407698"/>
            <a:ext cx="6297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chemeClr val="tx2">
                    <a:lumMod val="75000"/>
                  </a:schemeClr>
                </a:solidFill>
              </a:rPr>
              <a:t>Gracias por vuestra atención</a:t>
            </a:r>
            <a:endParaRPr lang="es-E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99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411510"/>
            <a:ext cx="749808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¿Es importante desarrollar la Inteligencia Emocional en las aulas?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35696" y="1824042"/>
            <a:ext cx="7498080" cy="3600450"/>
          </a:xfrm>
        </p:spPr>
        <p:txBody>
          <a:bodyPr>
            <a:normAutofit/>
          </a:bodyPr>
          <a:lstStyle/>
          <a:p>
            <a:r>
              <a:rPr lang="es-ES_tradnl" sz="2000" dirty="0" smtClean="0"/>
              <a:t>Contextualización</a:t>
            </a:r>
          </a:p>
          <a:p>
            <a:r>
              <a:rPr lang="es-ES_tradnl" sz="2000" dirty="0" smtClean="0"/>
              <a:t>Emociones</a:t>
            </a:r>
          </a:p>
          <a:p>
            <a:r>
              <a:rPr lang="es-ES_tradnl" sz="2000" dirty="0" smtClean="0"/>
              <a:t>Componentes IE</a:t>
            </a:r>
          </a:p>
          <a:p>
            <a:r>
              <a:rPr lang="es-ES_tradnl" sz="2000" dirty="0" smtClean="0"/>
              <a:t>Instrumentos medida IE</a:t>
            </a:r>
          </a:p>
          <a:p>
            <a:r>
              <a:rPr lang="es-ES_tradnl" sz="2000" dirty="0" smtClean="0"/>
              <a:t>Contextos</a:t>
            </a:r>
            <a:r>
              <a:rPr lang="es-ES" sz="2000" dirty="0"/>
              <a:t> </a:t>
            </a:r>
            <a:r>
              <a:rPr lang="es-ES" sz="2000" dirty="0" smtClean="0">
                <a:sym typeface="Wingdings" panose="05000000000000000000" pitchFamily="2" charset="2"/>
              </a:rPr>
              <a:t> Contexto educativo. </a:t>
            </a:r>
          </a:p>
          <a:p>
            <a:r>
              <a:rPr lang="es-ES_tradnl" sz="2000" dirty="0" smtClean="0">
                <a:sym typeface="Wingdings" panose="05000000000000000000" pitchFamily="2" charset="2"/>
              </a:rPr>
              <a:t>Conclusiones</a:t>
            </a:r>
          </a:p>
          <a:p>
            <a:r>
              <a:rPr lang="es-ES_tradnl" sz="2000" dirty="0" smtClean="0">
                <a:sym typeface="Wingdings" panose="05000000000000000000" pitchFamily="2" charset="2"/>
              </a:rPr>
              <a:t>Bibliografía</a:t>
            </a:r>
            <a:endParaRPr lang="es-ES_tradnl" sz="2000" dirty="0" smtClean="0"/>
          </a:p>
        </p:txBody>
      </p:sp>
      <p:pic>
        <p:nvPicPr>
          <p:cNvPr id="1026" name="Picture 2" descr="https://encrypted-tbn2.gstatic.com/images?q=tbn:ANd9GcRgNnTfLaJdk4w7_PN4sSNRLLxc0D6aw4-ARbgxKQqTNTbyDyq5x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22153"/>
            <a:ext cx="1895475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30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31590"/>
            <a:ext cx="7269414" cy="3600450"/>
          </a:xfrm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403648" y="107601"/>
            <a:ext cx="7498080" cy="857250"/>
          </a:xfrm>
        </p:spPr>
        <p:txBody>
          <a:bodyPr>
            <a:normAutofit/>
          </a:bodyPr>
          <a:lstStyle/>
          <a:p>
            <a:pPr algn="ctr"/>
            <a:r>
              <a:rPr lang="es-ES_tradnl" sz="3200" dirty="0" smtClean="0"/>
              <a:t>Contextualización IE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99465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31590"/>
            <a:ext cx="6912768" cy="3600450"/>
          </a:xfr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403648" y="107601"/>
            <a:ext cx="7498080" cy="857250"/>
          </a:xfrm>
        </p:spPr>
        <p:txBody>
          <a:bodyPr>
            <a:normAutofit/>
          </a:bodyPr>
          <a:lstStyle/>
          <a:p>
            <a:pPr algn="ctr"/>
            <a:r>
              <a:rPr lang="es-ES_tradnl" sz="3200" dirty="0" smtClean="0"/>
              <a:t>Emociones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60509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71" y="1131590"/>
            <a:ext cx="7920880" cy="3654406"/>
          </a:xfr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403648" y="107601"/>
            <a:ext cx="7498080" cy="857250"/>
          </a:xfrm>
        </p:spPr>
        <p:txBody>
          <a:bodyPr>
            <a:normAutofit/>
          </a:bodyPr>
          <a:lstStyle/>
          <a:p>
            <a:pPr algn="ctr"/>
            <a:r>
              <a:rPr lang="es-ES_tradnl" sz="3200" dirty="0" smtClean="0"/>
              <a:t>Emociones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6058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07601"/>
            <a:ext cx="7498080" cy="857250"/>
          </a:xfrm>
        </p:spPr>
        <p:txBody>
          <a:bodyPr>
            <a:normAutofit/>
          </a:bodyPr>
          <a:lstStyle/>
          <a:p>
            <a:pPr algn="ctr"/>
            <a:r>
              <a:rPr lang="es-ES_tradnl" sz="3600" dirty="0" smtClean="0"/>
              <a:t>Emociones Primarias / Básicas </a:t>
            </a:r>
            <a:endParaRPr lang="es-ES" sz="3600" dirty="0"/>
          </a:p>
        </p:txBody>
      </p:sp>
      <p:pic>
        <p:nvPicPr>
          <p:cNvPr id="4" name="Picture 2" descr="http://autorrealizarte.com/wp-content/uploads/2014/05/emocionesbasica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1175692"/>
            <a:ext cx="7588785" cy="3584203"/>
          </a:xfrm>
          <a:noFill/>
        </p:spPr>
      </p:pic>
      <p:sp>
        <p:nvSpPr>
          <p:cNvPr id="5" name="Rectángulo 3"/>
          <p:cNvSpPr/>
          <p:nvPr/>
        </p:nvSpPr>
        <p:spPr>
          <a:xfrm>
            <a:off x="4427984" y="4648136"/>
            <a:ext cx="1211262" cy="376237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>
                <a:solidFill>
                  <a:schemeClr val="tx1"/>
                </a:solidFill>
              </a:rPr>
              <a:t>Felicidad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888484" y="987574"/>
            <a:ext cx="1209675" cy="376237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>
                <a:solidFill>
                  <a:schemeClr val="tx1"/>
                </a:solidFill>
              </a:rPr>
              <a:t>Asco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888484" y="4657661"/>
            <a:ext cx="1209675" cy="37465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>
                <a:solidFill>
                  <a:schemeClr val="tx1"/>
                </a:solidFill>
              </a:rPr>
              <a:t>Tristeza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969071" y="987574"/>
            <a:ext cx="1209675" cy="376237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>
                <a:solidFill>
                  <a:schemeClr val="tx1"/>
                </a:solidFill>
              </a:rPr>
              <a:t>Ira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969071" y="4657661"/>
            <a:ext cx="1209675" cy="37465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>
                <a:solidFill>
                  <a:schemeClr val="tx1"/>
                </a:solidFill>
              </a:rPr>
              <a:t>Sorpresa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427984" y="987574"/>
            <a:ext cx="1211262" cy="376237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>
                <a:solidFill>
                  <a:schemeClr val="tx1"/>
                </a:solidFill>
              </a:rPr>
              <a:t>Miedo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www.blog.amayapadilla.com/wp-content/uploads/2015/07/emociones-insideout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091" y="1707654"/>
            <a:ext cx="7491574" cy="229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79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3200" dirty="0" smtClean="0"/>
              <a:t>Emociones Secundarias / Complejas</a:t>
            </a:r>
            <a:endParaRPr lang="es-ES" sz="3200" dirty="0"/>
          </a:p>
        </p:txBody>
      </p:sp>
      <p:pic>
        <p:nvPicPr>
          <p:cNvPr id="4" name="Picture 2" descr="https://upload.wikimedia.org/wikipedia/commons/thumb/f/f3/Rueda-Plutchik.svg/300px-Rueda-Plutchik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856" y="1131590"/>
            <a:ext cx="3676724" cy="3676724"/>
          </a:xfrm>
          <a:noFill/>
        </p:spPr>
      </p:pic>
      <p:pic>
        <p:nvPicPr>
          <p:cNvPr id="2050" name="Picture 2" descr="Del revés (Inside out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389" y="1131590"/>
            <a:ext cx="4736913" cy="379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99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11" y="1515482"/>
            <a:ext cx="7814739" cy="2856468"/>
          </a:xfr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3200" dirty="0" smtClean="0"/>
              <a:t>Componentes IE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54649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2800" dirty="0" smtClean="0"/>
              <a:t>Componentes IE</a:t>
            </a:r>
            <a:endParaRPr lang="es-ES" sz="2800" dirty="0"/>
          </a:p>
        </p:txBody>
      </p:sp>
      <p:pic>
        <p:nvPicPr>
          <p:cNvPr id="4" name="Picture 2" descr="http://blog.etueri.com/wp-content/uploads/2015/08/inteligencias-multipl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1635646"/>
            <a:ext cx="4322777" cy="2647653"/>
          </a:xfrm>
          <a:noFill/>
        </p:spPr>
      </p:pic>
      <p:pic>
        <p:nvPicPr>
          <p:cNvPr id="5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9702"/>
            <a:ext cx="417651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3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164</TotalTime>
  <Words>444</Words>
  <Application>Microsoft Office PowerPoint</Application>
  <PresentationFormat>Presentación en pantalla (16:9)</PresentationFormat>
  <Paragraphs>52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Solsticio</vt:lpstr>
      <vt:lpstr>La Inteligencia Emocional,  un pilar fundamental en la educación</vt:lpstr>
      <vt:lpstr>¿Es importante desarrollar la Inteligencia Emocional en las aulas?</vt:lpstr>
      <vt:lpstr>Contextualización IE</vt:lpstr>
      <vt:lpstr>Emociones</vt:lpstr>
      <vt:lpstr>Emociones</vt:lpstr>
      <vt:lpstr>Emociones Primarias / Básicas </vt:lpstr>
      <vt:lpstr>Emociones Secundarias / Complejas</vt:lpstr>
      <vt:lpstr>Componentes IE</vt:lpstr>
      <vt:lpstr>Componentes IE</vt:lpstr>
      <vt:lpstr>Instrumentos de evaluación IE</vt:lpstr>
      <vt:lpstr>TMMS-24</vt:lpstr>
      <vt:lpstr>Hasta aquí…</vt:lpstr>
      <vt:lpstr>Contextos IE</vt:lpstr>
      <vt:lpstr>Contextos IE</vt:lpstr>
      <vt:lpstr>IE en Educación</vt:lpstr>
      <vt:lpstr>Presentación de PowerPoint</vt:lpstr>
      <vt:lpstr>Conclusiones</vt:lpstr>
      <vt:lpstr>Bibliografía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Inteligencia Emocional,  un pilar fundamental en la educación</dc:title>
  <dc:creator>Elisa</dc:creator>
  <cp:lastModifiedBy>Elisa</cp:lastModifiedBy>
  <cp:revision>15</cp:revision>
  <dcterms:created xsi:type="dcterms:W3CDTF">2016-04-28T18:27:27Z</dcterms:created>
  <dcterms:modified xsi:type="dcterms:W3CDTF">2016-04-29T18:42:12Z</dcterms:modified>
</cp:coreProperties>
</file>