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0" r:id="rId5"/>
    <p:sldId id="272" r:id="rId6"/>
    <p:sldId id="273" r:id="rId7"/>
    <p:sldId id="259" r:id="rId8"/>
    <p:sldId id="261" r:id="rId9"/>
    <p:sldId id="262" r:id="rId10"/>
    <p:sldId id="263" r:id="rId11"/>
    <p:sldId id="264" r:id="rId12"/>
    <p:sldId id="271" r:id="rId13"/>
    <p:sldId id="265" r:id="rId14"/>
    <p:sldId id="266" r:id="rId15"/>
    <p:sldId id="267" r:id="rId16"/>
    <p:sldId id="270" r:id="rId17"/>
    <p:sldId id="268" r:id="rId18"/>
    <p:sldId id="26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FF"/>
    <a:srgbClr val="21928C"/>
    <a:srgbClr val="E9E8ED"/>
    <a:srgbClr val="FCFCFC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5928865248657"/>
          <c:y val="3.4505738033944348E-2"/>
          <c:w val="0.86815216080302382"/>
          <c:h val="0.8296043228190841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Precio (€)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346640"/>
        <c:axId val="253352080"/>
      </c:lineChart>
      <c:catAx>
        <c:axId val="25334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352080"/>
        <c:crosses val="autoZero"/>
        <c:auto val="1"/>
        <c:lblAlgn val="ctr"/>
        <c:lblOffset val="100"/>
        <c:noMultiLvlLbl val="0"/>
      </c:catAx>
      <c:valAx>
        <c:axId val="25335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346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2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09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21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71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24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0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32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27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20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65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4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A16B-9C30-47F9-AF4F-454B28004E0C}" type="datetimeFigureOut">
              <a:rPr lang="es-ES" smtClean="0"/>
              <a:t>02/05/2016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0718B-87D5-4626-807A-28CED3D1C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46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cursos.educarex.es/icontenidos.php?estado_etapa=2&amp;etapa=568&amp;tr=0" TargetMode="External"/><Relationship Id="rId2" Type="http://schemas.openxmlformats.org/officeDocument/2006/relationships/hyperlink" Target="http://descartes.cnice.mec.es/materiales_didacticos/Coordenadas_cartesianas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cursostic.educacion.es/secundaria/edad/4esomatematicasB/funciones1/impresos/quincena8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211" y="561702"/>
            <a:ext cx="3811088" cy="50814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211" y="404949"/>
            <a:ext cx="8325395" cy="2090056"/>
          </a:xfrm>
        </p:spPr>
        <p:txBody>
          <a:bodyPr/>
          <a:lstStyle/>
          <a:p>
            <a:r>
              <a:rPr lang="es-ES" b="1" dirty="0" smtClean="0">
                <a:solidFill>
                  <a:srgbClr val="FF6600"/>
                </a:solidFill>
              </a:rPr>
              <a:t>Funciones de variable real</a:t>
            </a:r>
            <a:br>
              <a:rPr lang="es-ES" b="1" dirty="0" smtClean="0">
                <a:solidFill>
                  <a:srgbClr val="FF6600"/>
                </a:solidFill>
              </a:rPr>
            </a:br>
            <a:r>
              <a:rPr lang="es-ES" b="1" dirty="0" smtClean="0">
                <a:solidFill>
                  <a:srgbClr val="FF6600"/>
                </a:solidFill>
              </a:rPr>
              <a:t>para 3º ESO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487681" y="2364376"/>
            <a:ext cx="9409611" cy="1867990"/>
          </a:xfrm>
        </p:spPr>
        <p:txBody>
          <a:bodyPr>
            <a:noAutofit/>
          </a:bodyPr>
          <a:lstStyle/>
          <a:p>
            <a:endParaRPr lang="es-ES" sz="3200" dirty="0" smtClean="0"/>
          </a:p>
          <a:p>
            <a:r>
              <a:rPr lang="es-ES" sz="3200" dirty="0" smtClean="0"/>
              <a:t>Marisa Remedios Muro</a:t>
            </a:r>
          </a:p>
          <a:p>
            <a:endParaRPr lang="es-ES" sz="3200" dirty="0" smtClean="0"/>
          </a:p>
          <a:p>
            <a:pPr>
              <a:lnSpc>
                <a:spcPct val="100000"/>
              </a:lnSpc>
            </a:pPr>
            <a:r>
              <a:rPr lang="es-ES" dirty="0" smtClean="0"/>
              <a:t>MUI ciencias sociales, experimentales y</a:t>
            </a:r>
          </a:p>
          <a:p>
            <a:pPr>
              <a:lnSpc>
                <a:spcPct val="100000"/>
              </a:lnSpc>
            </a:pPr>
            <a:r>
              <a:rPr lang="es-ES" dirty="0" smtClean="0"/>
              <a:t> matemáticas 2015/2016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98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16200000">
            <a:off x="-2181497" y="3022805"/>
            <a:ext cx="589134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Tipos de funciones</a:t>
            </a:r>
          </a:p>
        </p:txBody>
      </p:sp>
      <p:sp>
        <p:nvSpPr>
          <p:cNvPr id="12" name="Marcador de contenido 1"/>
          <p:cNvSpPr txBox="1">
            <a:spLocks/>
          </p:cNvSpPr>
          <p:nvPr/>
        </p:nvSpPr>
        <p:spPr>
          <a:xfrm>
            <a:off x="57694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/>
          <a:stretch/>
        </p:blipFill>
        <p:spPr>
          <a:xfrm>
            <a:off x="1470454" y="227497"/>
            <a:ext cx="9938682" cy="57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16200000">
            <a:off x="-2181497" y="3022805"/>
            <a:ext cx="589134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Función lineal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4325" r="1216"/>
          <a:stretch/>
        </p:blipFill>
        <p:spPr>
          <a:xfrm>
            <a:off x="2113004" y="1"/>
            <a:ext cx="8498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N2yaXB8LPN8/Tb1fg6djUoI/AAAAAAAAAA0/BmovtGw_Jd0/s1600/Cuadr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82" y="1143797"/>
            <a:ext cx="8697539" cy="36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 rot="16200000">
            <a:off x="-2181497" y="3022805"/>
            <a:ext cx="589134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Función lineal</a:t>
            </a:r>
          </a:p>
        </p:txBody>
      </p:sp>
    </p:spTree>
    <p:extLst>
      <p:ext uri="{BB962C8B-B14F-4D97-AF65-F5344CB8AC3E}">
        <p14:creationId xmlns:p14="http://schemas.microsoft.com/office/powerpoint/2010/main" val="30018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16200000">
            <a:off x="-2181497" y="3022805"/>
            <a:ext cx="589134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Función cuadrática</a:t>
            </a:r>
          </a:p>
        </p:txBody>
      </p:sp>
      <p:sp>
        <p:nvSpPr>
          <p:cNvPr id="12" name="Marcador de contenido 1"/>
          <p:cNvSpPr txBox="1">
            <a:spLocks/>
          </p:cNvSpPr>
          <p:nvPr/>
        </p:nvSpPr>
        <p:spPr>
          <a:xfrm>
            <a:off x="57694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2703"/>
          <a:stretch/>
        </p:blipFill>
        <p:spPr>
          <a:xfrm>
            <a:off x="2557849" y="40423"/>
            <a:ext cx="7381478" cy="6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16200000">
            <a:off x="-2181497" y="3022805"/>
            <a:ext cx="589134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Función cuadrática</a:t>
            </a:r>
          </a:p>
        </p:txBody>
      </p:sp>
      <p:sp>
        <p:nvSpPr>
          <p:cNvPr id="12" name="Marcador de contenido 1"/>
          <p:cNvSpPr txBox="1">
            <a:spLocks/>
          </p:cNvSpPr>
          <p:nvPr/>
        </p:nvSpPr>
        <p:spPr>
          <a:xfrm>
            <a:off x="57694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t="12253"/>
          <a:stretch/>
        </p:blipFill>
        <p:spPr>
          <a:xfrm>
            <a:off x="1816442" y="53831"/>
            <a:ext cx="6042455" cy="68041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97" y="2023744"/>
            <a:ext cx="3669915" cy="30919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16097" y="5313802"/>
            <a:ext cx="93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Mínimo</a:t>
            </a:r>
            <a:endParaRPr lang="es-ES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9924609" y="5286924"/>
            <a:ext cx="93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Máximo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1515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16200000">
            <a:off x="-2181497" y="3022805"/>
            <a:ext cx="589134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Función cuadrática</a:t>
            </a:r>
          </a:p>
        </p:txBody>
      </p:sp>
      <p:sp>
        <p:nvSpPr>
          <p:cNvPr id="12" name="Marcador de contenido 1"/>
          <p:cNvSpPr txBox="1">
            <a:spLocks/>
          </p:cNvSpPr>
          <p:nvPr/>
        </p:nvSpPr>
        <p:spPr>
          <a:xfrm>
            <a:off x="57694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7387" b="1441"/>
          <a:stretch/>
        </p:blipFill>
        <p:spPr>
          <a:xfrm>
            <a:off x="1878227" y="0"/>
            <a:ext cx="5906530" cy="67377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757" y="1264869"/>
            <a:ext cx="3782407" cy="318671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70937" y="759018"/>
            <a:ext cx="77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&gt; 0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0042072" y="750078"/>
            <a:ext cx="77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&lt;0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8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rot="16200000">
            <a:off x="-2181497" y="3022805"/>
            <a:ext cx="589134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Función cuadrática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90" y="652086"/>
            <a:ext cx="3437829" cy="2576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424616" y="778080"/>
                <a:ext cx="3920112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216221</m:t>
                          </m:r>
                        </m:den>
                      </m:f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463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59648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216221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616" y="778080"/>
                <a:ext cx="3920112" cy="6183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2540994" y="3228090"/>
            <a:ext cx="26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Puente </a:t>
            </a:r>
            <a:r>
              <a:rPr lang="es-ES" dirty="0" err="1" smtClean="0"/>
              <a:t>Lusitania</a:t>
            </a:r>
            <a:r>
              <a:rPr lang="es-ES" dirty="0" smtClean="0"/>
              <a:t> (Mérida)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823" y="1694493"/>
            <a:ext cx="4381500" cy="19240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994" y="3916646"/>
            <a:ext cx="3015698" cy="225678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28013" t="15763"/>
          <a:stretch/>
        </p:blipFill>
        <p:spPr>
          <a:xfrm>
            <a:off x="6979565" y="3817790"/>
            <a:ext cx="4022135" cy="26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4" y="1"/>
            <a:ext cx="11670818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9044" y="5988047"/>
            <a:ext cx="5891348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6600"/>
                </a:solidFill>
              </a:rPr>
              <a:t>A modo de resumen</a:t>
            </a:r>
          </a:p>
        </p:txBody>
      </p:sp>
    </p:spTree>
    <p:extLst>
      <p:ext uri="{BB962C8B-B14F-4D97-AF65-F5344CB8AC3E}">
        <p14:creationId xmlns:p14="http://schemas.microsoft.com/office/powerpoint/2010/main" val="19773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45741"/>
            <a:ext cx="10515600" cy="4731222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DECRETO 127/2015, de 26 de mayo, por el que se establece el currículo </a:t>
            </a:r>
            <a:r>
              <a:rPr lang="es-ES" sz="2400" dirty="0" smtClean="0"/>
              <a:t>de Educación </a:t>
            </a:r>
            <a:r>
              <a:rPr lang="es-ES" sz="2400" dirty="0"/>
              <a:t>Secundaria Obligatoria y de Bachillerato para la </a:t>
            </a:r>
            <a:r>
              <a:rPr lang="es-ES" sz="2400" dirty="0" smtClean="0"/>
              <a:t>Comunidad Autónoma </a:t>
            </a:r>
            <a:r>
              <a:rPr lang="es-ES" sz="2400" dirty="0"/>
              <a:t>de Extremadura.</a:t>
            </a:r>
            <a:endParaRPr lang="es-ES" sz="2400" dirty="0" smtClean="0"/>
          </a:p>
          <a:p>
            <a:r>
              <a:rPr lang="es-ES" sz="2400" dirty="0" smtClean="0"/>
              <a:t>Guindo</a:t>
            </a:r>
            <a:r>
              <a:rPr lang="es-ES" sz="2400" dirty="0" smtClean="0"/>
              <a:t>, Fernando Alcaide, Gómez, Joaquín Hernández, </a:t>
            </a:r>
            <a:r>
              <a:rPr lang="es-ES" sz="2400" dirty="0" err="1" smtClean="0"/>
              <a:t>Marugán</a:t>
            </a:r>
            <a:r>
              <a:rPr lang="es-ES" sz="2400" dirty="0" smtClean="0"/>
              <a:t>, Esteban Serrano, </a:t>
            </a:r>
            <a:r>
              <a:rPr lang="es-ES" sz="2400" i="1" dirty="0" smtClean="0"/>
              <a:t>SD </a:t>
            </a:r>
            <a:r>
              <a:rPr lang="es-ES" sz="2400" i="1" dirty="0"/>
              <a:t>Profesor. Matemáticas orientadas a las enseñanzas académicas. 3 ESO. </a:t>
            </a:r>
            <a:r>
              <a:rPr lang="es-ES" sz="2400" i="1" dirty="0" smtClean="0"/>
              <a:t>Savia</a:t>
            </a:r>
            <a:r>
              <a:rPr lang="es-ES" sz="2400" dirty="0" smtClean="0"/>
              <a:t>. SM, 2015</a:t>
            </a:r>
            <a:endParaRPr lang="es-ES" sz="2400" dirty="0"/>
          </a:p>
          <a:p>
            <a:r>
              <a:rPr lang="es-ES" sz="2400" dirty="0" smtClean="0"/>
              <a:t>Jiménez</a:t>
            </a:r>
            <a:r>
              <a:rPr lang="es-ES" sz="2400" dirty="0"/>
              <a:t>, Carmen </a:t>
            </a:r>
            <a:r>
              <a:rPr lang="es-ES" sz="2400" dirty="0" err="1"/>
              <a:t>Azcárate</a:t>
            </a:r>
            <a:r>
              <a:rPr lang="es-ES" sz="2400" dirty="0"/>
              <a:t>, and Jordi </a:t>
            </a:r>
            <a:r>
              <a:rPr lang="es-ES" sz="2400" dirty="0" err="1"/>
              <a:t>Deulofeu</a:t>
            </a:r>
            <a:r>
              <a:rPr lang="es-ES" sz="2400" dirty="0"/>
              <a:t> </a:t>
            </a:r>
            <a:r>
              <a:rPr lang="es-ES" sz="2400" dirty="0" err="1"/>
              <a:t>Piquet</a:t>
            </a:r>
            <a:r>
              <a:rPr lang="es-ES" sz="2400" dirty="0"/>
              <a:t>. </a:t>
            </a:r>
            <a:r>
              <a:rPr lang="es-ES" sz="2400" i="1" dirty="0"/>
              <a:t>Funciones y gráficas</a:t>
            </a:r>
            <a:r>
              <a:rPr lang="es-ES" sz="2400" dirty="0"/>
              <a:t>. Síntesis, 1990</a:t>
            </a:r>
            <a:r>
              <a:rPr lang="es-ES" sz="2400" dirty="0" smtClean="0"/>
              <a:t>.</a:t>
            </a:r>
          </a:p>
          <a:p>
            <a:r>
              <a:rPr lang="es-ES" sz="2400" dirty="0">
                <a:hlinkClick r:id="rId2"/>
              </a:rPr>
              <a:t>http://</a:t>
            </a:r>
            <a:r>
              <a:rPr lang="es-ES" sz="2400" dirty="0" smtClean="0">
                <a:hlinkClick r:id="rId2"/>
              </a:rPr>
              <a:t>descartes.cnice.mec.es/materiales_didacticos/Coordenadas_cartesianas/index.htm</a:t>
            </a:r>
            <a:endParaRPr lang="es-ES" sz="2400" dirty="0" smtClean="0"/>
          </a:p>
          <a:p>
            <a:r>
              <a:rPr lang="es-ES" sz="2400" dirty="0">
                <a:hlinkClick r:id="rId3"/>
              </a:rPr>
              <a:t>http://</a:t>
            </a:r>
            <a:r>
              <a:rPr lang="es-ES" sz="2400" dirty="0" smtClean="0">
                <a:hlinkClick r:id="rId3"/>
              </a:rPr>
              <a:t>recursos.educarex.es/icontenidos.php?estado_etapa=2&amp;etapa=568&amp;tr=0</a:t>
            </a:r>
            <a:endParaRPr lang="es-ES" sz="2400" dirty="0" smtClean="0"/>
          </a:p>
          <a:p>
            <a:r>
              <a:rPr lang="es-ES" sz="2400" dirty="0">
                <a:hlinkClick r:id="rId4"/>
              </a:rPr>
              <a:t>http://</a:t>
            </a:r>
            <a:r>
              <a:rPr lang="es-ES" sz="2400" dirty="0" smtClean="0">
                <a:hlinkClick r:id="rId4"/>
              </a:rPr>
              <a:t>recursostic.educacion.es/secundaria/edad/4esomatematicasB/funciones1/impresos/quincena8.pdf</a:t>
            </a: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760141"/>
            <a:ext cx="10515600" cy="5355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FF6600"/>
                </a:solidFill>
              </a:rPr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1701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898" y="2099944"/>
            <a:ext cx="6467746" cy="436015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7941" y="1554480"/>
            <a:ext cx="5706292" cy="4193176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6600"/>
                </a:solidFill>
              </a:rPr>
              <a:t>Para empezar: </a:t>
            </a:r>
          </a:p>
          <a:p>
            <a:r>
              <a:rPr lang="es-ES" dirty="0" smtClean="0"/>
              <a:t>¿Quién se ha encontrado con una función esta ultima semana?</a:t>
            </a:r>
          </a:p>
          <a:p>
            <a:r>
              <a:rPr lang="es-ES" dirty="0" smtClean="0"/>
              <a:t>¿Quién sabe lo que es una pendiente?</a:t>
            </a:r>
          </a:p>
          <a:p>
            <a:r>
              <a:rPr lang="es-ES" dirty="0" smtClean="0"/>
              <a:t>¿Alguien sabe donde encontrar una parábola?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78823" y="160952"/>
            <a:ext cx="11470821" cy="12618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Pregunta de enfoque: </a:t>
            </a:r>
          </a:p>
          <a:p>
            <a:pPr algn="ctr"/>
            <a:r>
              <a:rPr lang="es-ES" sz="3600" b="1" dirty="0" smtClean="0"/>
              <a:t>¿Qué debe saber el alumno de 3º ESO sobre funciones?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584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4" y="1"/>
            <a:ext cx="11670818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9044" y="5988047"/>
            <a:ext cx="5891348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6600"/>
                </a:solidFill>
              </a:rPr>
              <a:t>Mapa conceptual</a:t>
            </a:r>
            <a:endParaRPr lang="es-ES" sz="3200" b="1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16200000">
            <a:off x="-2220685" y="3034782"/>
            <a:ext cx="589134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¿Qué es una función? </a:t>
            </a:r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>
            <a:off x="2639050" y="61403"/>
            <a:ext cx="7594273" cy="6654643"/>
          </a:xfrm>
        </p:spPr>
      </p:pic>
    </p:spTree>
    <p:extLst>
      <p:ext uri="{BB962C8B-B14F-4D97-AF65-F5344CB8AC3E}">
        <p14:creationId xmlns:p14="http://schemas.microsoft.com/office/powerpoint/2010/main" val="2351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6200000">
            <a:off x="-2220685" y="3034782"/>
            <a:ext cx="589134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¿Qué es una función?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8" y="1079603"/>
            <a:ext cx="7690910" cy="33640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446" y="4654379"/>
            <a:ext cx="3827044" cy="101053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470852" y="284063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FF6600"/>
                </a:solidFill>
              </a:rPr>
              <a:t>Ejemplo:</a:t>
            </a:r>
          </a:p>
        </p:txBody>
      </p:sp>
    </p:spTree>
    <p:extLst>
      <p:ext uri="{BB962C8B-B14F-4D97-AF65-F5344CB8AC3E}">
        <p14:creationId xmlns:p14="http://schemas.microsoft.com/office/powerpoint/2010/main" val="301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6200000">
            <a:off x="-2220685" y="3034782"/>
            <a:ext cx="589134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¿Qué es una función?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342" y="973568"/>
            <a:ext cx="2094695" cy="20785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281" y="973568"/>
            <a:ext cx="2094740" cy="20785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266" y="973568"/>
            <a:ext cx="2080822" cy="20785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333" y="973568"/>
            <a:ext cx="2169103" cy="2130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443" y="3576481"/>
            <a:ext cx="2958563" cy="1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15" y="100396"/>
            <a:ext cx="8100002" cy="630393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 rot="16200000">
            <a:off x="-1907178" y="2590644"/>
            <a:ext cx="5891348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¿Cómo podemos definir una función?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855234" y="4624251"/>
            <a:ext cx="1336766" cy="2233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9993086" y="5891349"/>
            <a:ext cx="1332411" cy="966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8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16200000">
            <a:off x="-1907178" y="2590644"/>
            <a:ext cx="5891348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¿Cómo podemos definir una función?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855234" y="4624251"/>
            <a:ext cx="1336766" cy="2233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9993086" y="5891349"/>
            <a:ext cx="1332411" cy="966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403566" y="457200"/>
            <a:ext cx="85692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6600"/>
                </a:solidFill>
              </a:rPr>
              <a:t>Ejemplo: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“El precio de las manzanas es de 2 euros el kilo”</a:t>
            </a:r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10295"/>
              </p:ext>
            </p:extLst>
          </p:nvPr>
        </p:nvGraphicFramePr>
        <p:xfrm>
          <a:off x="7602582" y="1924716"/>
          <a:ext cx="3252652" cy="73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54"/>
                <a:gridCol w="587829"/>
                <a:gridCol w="522514"/>
                <a:gridCol w="535577"/>
                <a:gridCol w="535578"/>
              </a:tblGrid>
              <a:tr h="0">
                <a:tc>
                  <a:txBody>
                    <a:bodyPr/>
                    <a:lstStyle/>
                    <a:p>
                      <a:r>
                        <a:rPr lang="es-ES" dirty="0" smtClean="0"/>
                        <a:t>Peso</a:t>
                      </a:r>
                      <a:r>
                        <a:rPr lang="es-ES" baseline="0" dirty="0" smtClean="0"/>
                        <a:t> (</a:t>
                      </a:r>
                      <a:r>
                        <a:rPr lang="es-ES" dirty="0" smtClean="0"/>
                        <a:t>Kg)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</a:tr>
              <a:tr h="372131">
                <a:tc>
                  <a:txBody>
                    <a:bodyPr/>
                    <a:lstStyle/>
                    <a:p>
                      <a:r>
                        <a:rPr lang="es-ES" dirty="0" smtClean="0"/>
                        <a:t>Precio (€)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717986446"/>
              </p:ext>
            </p:extLst>
          </p:nvPr>
        </p:nvGraphicFramePr>
        <p:xfrm>
          <a:off x="2560319" y="2834640"/>
          <a:ext cx="3631474" cy="305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8216536" y="3412948"/>
                <a:ext cx="1319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536" y="3412948"/>
                <a:ext cx="1319349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16200000">
            <a:off x="-1907178" y="2590644"/>
            <a:ext cx="5891348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</a:rPr>
              <a:t>¿Cómo podemos definir una función?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855234" y="4624251"/>
            <a:ext cx="1336766" cy="2233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9993086" y="5891349"/>
            <a:ext cx="1332411" cy="966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403566" y="457200"/>
            <a:ext cx="85692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6600"/>
                </a:solidFill>
              </a:rPr>
              <a:t>Ejemplos 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 descr="http://hyperphysics.phy-astr.gsu.edu/hbasees/math/immath/eveod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3"/>
          <a:stretch/>
        </p:blipFill>
        <p:spPr bwMode="auto">
          <a:xfrm>
            <a:off x="2248887" y="853530"/>
            <a:ext cx="8723913" cy="23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075611" y="3175303"/>
            <a:ext cx="18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436561" y="3175303"/>
            <a:ext cx="18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Impar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475" y="3970564"/>
            <a:ext cx="4762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249</Words>
  <Application>Microsoft Office PowerPoint</Application>
  <PresentationFormat>Panorámica</PresentationFormat>
  <Paragraphs>62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Funciones de variable real para 3º 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de variable real para 3º ESO</dc:title>
  <dc:creator>Marisa</dc:creator>
  <cp:lastModifiedBy>Marisa</cp:lastModifiedBy>
  <cp:revision>41</cp:revision>
  <dcterms:created xsi:type="dcterms:W3CDTF">2016-04-30T21:31:07Z</dcterms:created>
  <dcterms:modified xsi:type="dcterms:W3CDTF">2016-05-02T17:05:30Z</dcterms:modified>
</cp:coreProperties>
</file>