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982B0751-6995-47A5-8825-C060D44F94A7}" type="datetimeFigureOut">
              <a:rPr lang="es-CO" smtClean="0"/>
              <a:t>19/04/2016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66099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82B0751-6995-47A5-8825-C060D44F94A7}" type="datetimeFigureOut">
              <a:rPr lang="es-CO" smtClean="0"/>
              <a:t>19/04/2016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23671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82B0751-6995-47A5-8825-C060D44F94A7}" type="datetimeFigureOut">
              <a:rPr lang="es-CO" smtClean="0"/>
              <a:t>19/04/2016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179565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82B0751-6995-47A5-8825-C060D44F94A7}" type="datetimeFigureOut">
              <a:rPr lang="es-CO" smtClean="0"/>
              <a:t>19/04/2016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60947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2B0751-6995-47A5-8825-C060D44F94A7}" type="datetimeFigureOut">
              <a:rPr lang="es-CO" smtClean="0"/>
              <a:t>19/04/2016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214132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82B0751-6995-47A5-8825-C060D44F94A7}" type="datetimeFigureOut">
              <a:rPr lang="es-CO" smtClean="0"/>
              <a:t>19/04/2016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268141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82B0751-6995-47A5-8825-C060D44F94A7}" type="datetimeFigureOut">
              <a:rPr lang="es-CO" smtClean="0"/>
              <a:t>19/04/2016</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53208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82B0751-6995-47A5-8825-C060D44F94A7}" type="datetimeFigureOut">
              <a:rPr lang="es-CO" smtClean="0"/>
              <a:t>19/04/2016</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219579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2B0751-6995-47A5-8825-C060D44F94A7}" type="datetimeFigureOut">
              <a:rPr lang="es-CO" smtClean="0"/>
              <a:t>19/04/2016</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401101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2B0751-6995-47A5-8825-C060D44F94A7}" type="datetimeFigureOut">
              <a:rPr lang="es-CO" smtClean="0"/>
              <a:t>19/04/2016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134915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2B0751-6995-47A5-8825-C060D44F94A7}" type="datetimeFigureOut">
              <a:rPr lang="es-CO" smtClean="0"/>
              <a:t>19/04/2016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A6494DF-A1F9-48DA-B794-37B068D5B7F3}" type="slidenum">
              <a:rPr lang="es-CO" smtClean="0"/>
              <a:t>‹Nº›</a:t>
            </a:fld>
            <a:endParaRPr lang="es-CO"/>
          </a:p>
        </p:txBody>
      </p:sp>
    </p:spTree>
    <p:extLst>
      <p:ext uri="{BB962C8B-B14F-4D97-AF65-F5344CB8AC3E}">
        <p14:creationId xmlns:p14="http://schemas.microsoft.com/office/powerpoint/2010/main" val="131866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B0751-6995-47A5-8825-C060D44F94A7}" type="datetimeFigureOut">
              <a:rPr lang="es-CO" smtClean="0"/>
              <a:t>19/04/2016</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94DF-A1F9-48DA-B794-37B068D5B7F3}" type="slidenum">
              <a:rPr lang="es-CO" smtClean="0"/>
              <a:t>‹Nº›</a:t>
            </a:fld>
            <a:endParaRPr lang="es-CO"/>
          </a:p>
        </p:txBody>
      </p:sp>
    </p:spTree>
    <p:extLst>
      <p:ext uri="{BB962C8B-B14F-4D97-AF65-F5344CB8AC3E}">
        <p14:creationId xmlns:p14="http://schemas.microsoft.com/office/powerpoint/2010/main" val="170658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dirty="0">
                <a:latin typeface="Times New Roman" panose="02020603050405020304" pitchFamily="18" charset="0"/>
                <a:cs typeface="Times New Roman" panose="02020603050405020304" pitchFamily="18" charset="0"/>
              </a:rPr>
              <a:t>Feminismos </a:t>
            </a:r>
            <a:r>
              <a:rPr lang="es-CO" dirty="0">
                <a:solidFill>
                  <a:srgbClr val="FF0000"/>
                </a:solidFill>
                <a:latin typeface="Times New Roman" panose="02020603050405020304" pitchFamily="18" charset="0"/>
                <a:cs typeface="Times New Roman" panose="02020603050405020304" pitchFamily="18" charset="0"/>
              </a:rPr>
              <a:t>y</a:t>
            </a:r>
            <a:r>
              <a:rPr lang="es-CO" dirty="0">
                <a:latin typeface="Times New Roman" panose="02020603050405020304" pitchFamily="18" charset="0"/>
                <a:cs typeface="Times New Roman" panose="02020603050405020304" pitchFamily="18" charset="0"/>
              </a:rPr>
              <a:t> machismos</a:t>
            </a:r>
            <a:r>
              <a:rPr lang="es-CO" dirty="0">
                <a:solidFill>
                  <a:srgbClr val="FF0000"/>
                </a:solidFill>
                <a:latin typeface="Times New Roman" panose="02020603050405020304" pitchFamily="18" charset="0"/>
                <a:cs typeface="Times New Roman" panose="02020603050405020304" pitchFamily="18" charset="0"/>
              </a:rPr>
              <a:t>:</a:t>
            </a:r>
            <a:r>
              <a:rPr lang="es-CO" dirty="0">
                <a:latin typeface="Times New Roman" panose="02020603050405020304" pitchFamily="18" charset="0"/>
                <a:cs typeface="Times New Roman" panose="02020603050405020304" pitchFamily="18" charset="0"/>
              </a:rPr>
              <a:t> Nuevas miradas al mismo problema</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Subtítulo 2"/>
          <p:cNvSpPr>
            <a:spLocks noGrp="1"/>
          </p:cNvSpPr>
          <p:nvPr>
            <p:ph type="subTitle" idx="1"/>
          </p:nvPr>
        </p:nvSpPr>
        <p:spPr>
          <a:xfrm>
            <a:off x="1524000" y="4569446"/>
            <a:ext cx="9144000" cy="1655762"/>
          </a:xfrm>
        </p:spPr>
        <p:txBody>
          <a:bodyPr/>
          <a:lstStyle/>
          <a:p>
            <a:r>
              <a:rPr lang="es-CO" dirty="0">
                <a:latin typeface="Times New Roman" panose="02020603050405020304" pitchFamily="18" charset="0"/>
                <a:cs typeface="Times New Roman" panose="02020603050405020304" pitchFamily="18" charset="0"/>
              </a:rPr>
              <a:t>C</a:t>
            </a:r>
            <a:r>
              <a:rPr lang="es-CO" dirty="0">
                <a:solidFill>
                  <a:srgbClr val="FF0000"/>
                </a:solidFill>
                <a:latin typeface="Times New Roman" panose="02020603050405020304" pitchFamily="18" charset="0"/>
                <a:cs typeface="Times New Roman" panose="02020603050405020304" pitchFamily="18" charset="0"/>
              </a:rPr>
              <a:t>é</a:t>
            </a:r>
            <a:r>
              <a:rPr lang="es-CO" dirty="0">
                <a:latin typeface="Times New Roman" panose="02020603050405020304" pitchFamily="18" charset="0"/>
                <a:cs typeface="Times New Roman" panose="02020603050405020304" pitchFamily="18" charset="0"/>
              </a:rPr>
              <a:t>sar Augusto Duque S</a:t>
            </a:r>
            <a:r>
              <a:rPr lang="es-CO" dirty="0">
                <a:solidFill>
                  <a:srgbClr val="FF0000"/>
                </a:solidFill>
                <a:latin typeface="Times New Roman" panose="02020603050405020304" pitchFamily="18" charset="0"/>
                <a:cs typeface="Times New Roman" panose="02020603050405020304" pitchFamily="18" charset="0"/>
              </a:rPr>
              <a:t>á</a:t>
            </a:r>
            <a:r>
              <a:rPr lang="es-CO" dirty="0">
                <a:latin typeface="Times New Roman" panose="02020603050405020304" pitchFamily="18" charset="0"/>
                <a:cs typeface="Times New Roman" panose="02020603050405020304" pitchFamily="18" charset="0"/>
              </a:rPr>
              <a:t>nchez</a:t>
            </a:r>
          </a:p>
          <a:p>
            <a:r>
              <a:rPr lang="es-CO" dirty="0">
                <a:latin typeface="Times New Roman" panose="02020603050405020304" pitchFamily="18" charset="0"/>
                <a:cs typeface="Times New Roman" panose="02020603050405020304" pitchFamily="18" charset="0"/>
              </a:rPr>
              <a:t>Universidad de Extremadura</a:t>
            </a:r>
          </a:p>
          <a:p>
            <a:r>
              <a:rPr lang="es-CO" dirty="0">
                <a:latin typeface="Times New Roman" panose="02020603050405020304" pitchFamily="18" charset="0"/>
                <a:cs typeface="Times New Roman" panose="02020603050405020304" pitchFamily="18" charset="0"/>
              </a:rPr>
              <a:t>Semestre 1</a:t>
            </a:r>
            <a:r>
              <a:rPr lang="es-CO" dirty="0">
                <a:solidFill>
                  <a:srgbClr val="FF0000"/>
                </a:solidFill>
                <a:latin typeface="Times New Roman" panose="02020603050405020304" pitchFamily="18" charset="0"/>
                <a:cs typeface="Times New Roman" panose="02020603050405020304" pitchFamily="18" charset="0"/>
              </a:rPr>
              <a:t>,</a:t>
            </a:r>
            <a:r>
              <a:rPr lang="es-CO" dirty="0">
                <a:latin typeface="Times New Roman" panose="02020603050405020304" pitchFamily="18" charset="0"/>
                <a:cs typeface="Times New Roman" panose="02020603050405020304" pitchFamily="18" charset="0"/>
              </a:rPr>
              <a:t> 2016</a:t>
            </a:r>
            <a:r>
              <a:rPr lang="es-CO"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85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Ejemplo de machismo:</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310" y="2076975"/>
            <a:ext cx="7373379" cy="3848637"/>
          </a:xfrm>
        </p:spPr>
      </p:pic>
      <p:sp>
        <p:nvSpPr>
          <p:cNvPr id="5" name="CuadroTexto 4"/>
          <p:cNvSpPr txBox="1"/>
          <p:nvPr/>
        </p:nvSpPr>
        <p:spPr>
          <a:xfrm>
            <a:off x="1898373" y="6127233"/>
            <a:ext cx="9737035" cy="369332"/>
          </a:xfrm>
          <a:prstGeom prst="rect">
            <a:avLst/>
          </a:prstGeom>
          <a:noFill/>
        </p:spPr>
        <p:txBody>
          <a:bodyPr wrap="square" rtlCol="0">
            <a:spAutoFit/>
          </a:bodyPr>
          <a:lstStyle/>
          <a:p>
            <a:r>
              <a:rPr lang="es-CO" dirty="0" err="1">
                <a:latin typeface="Times New Roman" panose="02020603050405020304" pitchFamily="18" charset="0"/>
                <a:cs typeface="Times New Roman" panose="02020603050405020304" pitchFamily="18" charset="0"/>
              </a:rPr>
              <a:t>Nivea</a:t>
            </a:r>
            <a:r>
              <a:rPr lang="es-CO" dirty="0">
                <a:latin typeface="Times New Roman" panose="02020603050405020304" pitchFamily="18" charset="0"/>
                <a:cs typeface="Times New Roman" panose="02020603050405020304" pitchFamily="18" charset="0"/>
              </a:rPr>
              <a:t> </a:t>
            </a:r>
            <a:r>
              <a:rPr lang="es-CO" dirty="0" err="1">
                <a:latin typeface="Times New Roman" panose="02020603050405020304" pitchFamily="18" charset="0"/>
                <a:cs typeface="Times New Roman" panose="02020603050405020304" pitchFamily="18" charset="0"/>
              </a:rPr>
              <a:t>men</a:t>
            </a:r>
            <a:r>
              <a:rPr lang="es-CO" dirty="0">
                <a:latin typeface="Times New Roman" panose="02020603050405020304" pitchFamily="18" charset="0"/>
                <a:cs typeface="Times New Roman" panose="02020603050405020304" pitchFamily="18" charset="0"/>
              </a:rPr>
              <a:t> </a:t>
            </a:r>
            <a:r>
              <a:rPr lang="es-CO" dirty="0" err="1">
                <a:latin typeface="Times New Roman" panose="02020603050405020304" pitchFamily="18" charset="0"/>
                <a:cs typeface="Times New Roman" panose="02020603050405020304" pitchFamily="18" charset="0"/>
              </a:rPr>
              <a:t>Sensitive</a:t>
            </a:r>
            <a:r>
              <a:rPr lang="es-CO" dirty="0">
                <a:latin typeface="Times New Roman" panose="02020603050405020304" pitchFamily="18" charset="0"/>
                <a:cs typeface="Times New Roman" panose="02020603050405020304" pitchFamily="18" charset="0"/>
              </a:rPr>
              <a:t> 2014 TV </a:t>
            </a:r>
            <a:r>
              <a:rPr lang="es-CO" dirty="0" err="1">
                <a:latin typeface="Times New Roman" panose="02020603050405020304" pitchFamily="18" charset="0"/>
                <a:cs typeface="Times New Roman" panose="02020603050405020304" pitchFamily="18" charset="0"/>
              </a:rPr>
              <a:t>Commercial</a:t>
            </a:r>
            <a:r>
              <a:rPr lang="es-CO" dirty="0">
                <a:latin typeface="Times New Roman" panose="02020603050405020304" pitchFamily="18" charset="0"/>
                <a:cs typeface="Times New Roman" panose="02020603050405020304" pitchFamily="18" charset="0"/>
              </a:rPr>
              <a:t>: https://www.youtube.com/watch?v=bzjNdwI5cp4</a:t>
            </a:r>
          </a:p>
        </p:txBody>
      </p:sp>
    </p:spTree>
    <p:extLst>
      <p:ext uri="{BB962C8B-B14F-4D97-AF65-F5344CB8AC3E}">
        <p14:creationId xmlns:p14="http://schemas.microsoft.com/office/powerpoint/2010/main" val="264812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p:txBody>
          <a:bodyPr/>
          <a:lstStyle/>
          <a:p>
            <a:endParaRPr lang="es-CO"/>
          </a:p>
        </p:txBody>
      </p:sp>
    </p:spTree>
    <p:extLst>
      <p:ext uri="{BB962C8B-B14F-4D97-AF65-F5344CB8AC3E}">
        <p14:creationId xmlns:p14="http://schemas.microsoft.com/office/powerpoint/2010/main" val="373246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Diferencias entre sexo y género 1</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lstStyle/>
          <a:p>
            <a:pPr marL="0" indent="0" algn="just">
              <a:buNone/>
            </a:pPr>
            <a:r>
              <a:rPr lang="es-CO" dirty="0"/>
              <a:t>El sexo es asociado a la anatomía de un cuerpo. Se puede ser “macho” o “hembra”, una condición compartida con algunos animales. De hecho, Si buscas en google imágenes relativas a la palabra hembra encontrarás las siguientes opciones:</a:t>
            </a:r>
          </a:p>
        </p:txBody>
      </p:sp>
      <p:sp>
        <p:nvSpPr>
          <p:cNvPr id="5" name="Rectangle 3"/>
          <p:cNvSpPr>
            <a:spLocks noChangeArrowheads="1"/>
          </p:cNvSpPr>
          <p:nvPr/>
        </p:nvSpPr>
        <p:spPr bwMode="auto">
          <a:xfrm>
            <a:off x="0" y="186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055" y="3557587"/>
            <a:ext cx="7833165" cy="2899983"/>
          </a:xfrm>
          <a:prstGeom prst="rect">
            <a:avLst/>
          </a:prstGeom>
        </p:spPr>
      </p:pic>
    </p:spTree>
    <p:extLst>
      <p:ext uri="{BB962C8B-B14F-4D97-AF65-F5344CB8AC3E}">
        <p14:creationId xmlns:p14="http://schemas.microsoft.com/office/powerpoint/2010/main" val="389069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Diferencias entre sexo y género 2</a:t>
            </a:r>
            <a:r>
              <a:rPr lang="es-CO" dirty="0">
                <a:solidFill>
                  <a:srgbClr val="FF0000"/>
                </a:solidFill>
                <a:latin typeface="Times New Roman" panose="02020603050405020304" pitchFamily="18" charset="0"/>
                <a:cs typeface="Times New Roman" panose="02020603050405020304" pitchFamily="18" charset="0"/>
              </a:rPr>
              <a:t>:</a:t>
            </a:r>
            <a:endParaRPr lang="es-CO" dirty="0"/>
          </a:p>
        </p:txBody>
      </p:sp>
      <p:sp>
        <p:nvSpPr>
          <p:cNvPr id="3" name="Marcador de contenido 2"/>
          <p:cNvSpPr>
            <a:spLocks noGrp="1"/>
          </p:cNvSpPr>
          <p:nvPr>
            <p:ph idx="1"/>
          </p:nvPr>
        </p:nvSpPr>
        <p:spPr/>
        <p:txBody>
          <a:bodyPr/>
          <a:lstStyle/>
          <a:p>
            <a:pPr marL="0" indent="0" algn="just">
              <a:buNone/>
            </a:pPr>
            <a:r>
              <a:rPr lang="es-CO" dirty="0"/>
              <a:t>El género, por su parte, es una construcción cultural. Son convenciones creadas por la sociedad para que cada persona asuma un rol en ella. El tema con las construcciones de género son sus consecuencias: el </a:t>
            </a:r>
            <a:r>
              <a:rPr lang="es-CO" dirty="0" err="1"/>
              <a:t>bulling</a:t>
            </a:r>
            <a:r>
              <a:rPr lang="es-CO" dirty="0"/>
              <a:t>, la exclusión, el maltrato, el uso indebido de una condición para reclamar algo, etc. Si buscas la palabra mujer encontrarás:</a:t>
            </a:r>
          </a:p>
          <a:p>
            <a:pPr marL="0" indent="0" algn="just">
              <a:buNone/>
            </a:pPr>
            <a:endParaRPr lang="es-CO" dirty="0"/>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418" y="3879341"/>
            <a:ext cx="6001588" cy="2657846"/>
          </a:xfrm>
          <a:prstGeom prst="rect">
            <a:avLst/>
          </a:prstGeom>
        </p:spPr>
      </p:pic>
    </p:spTree>
    <p:extLst>
      <p:ext uri="{BB962C8B-B14F-4D97-AF65-F5344CB8AC3E}">
        <p14:creationId xmlns:p14="http://schemas.microsoft.com/office/powerpoint/2010/main" val="10601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Ejercicio 2 y 3</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lstStyle/>
          <a:p>
            <a:pPr marL="0" indent="0">
              <a:buNone/>
            </a:pPr>
            <a:endParaRPr lang="es-CO" dirty="0"/>
          </a:p>
          <a:p>
            <a:pPr marL="0" indent="0">
              <a:buNone/>
            </a:pPr>
            <a:endParaRPr lang="es-CO" dirty="0"/>
          </a:p>
          <a:p>
            <a:pPr marL="0" indent="0">
              <a:buNone/>
            </a:pPr>
            <a:r>
              <a:rPr lang="es-CO" dirty="0"/>
              <a:t>Conclusión 1</a:t>
            </a:r>
            <a:r>
              <a:rPr lang="es-CO" dirty="0">
                <a:solidFill>
                  <a:srgbClr val="FF0000"/>
                </a:solidFill>
              </a:rPr>
              <a:t>:</a:t>
            </a:r>
            <a:r>
              <a:rPr lang="es-CO" dirty="0"/>
              <a:t> El sexo es………..</a:t>
            </a:r>
            <a:r>
              <a:rPr lang="es-CO" dirty="0">
                <a:solidFill>
                  <a:srgbClr val="FF0000"/>
                </a:solidFill>
              </a:rPr>
              <a:t>,</a:t>
            </a:r>
            <a:r>
              <a:rPr lang="es-CO" dirty="0"/>
              <a:t> el género es……… </a:t>
            </a:r>
            <a:r>
              <a:rPr lang="es-CO" dirty="0">
                <a:solidFill>
                  <a:srgbClr val="FF0000"/>
                </a:solidFill>
              </a:rPr>
              <a:t>.</a:t>
            </a:r>
          </a:p>
          <a:p>
            <a:pPr marL="0" indent="0">
              <a:buNone/>
            </a:pPr>
            <a:endParaRPr lang="es-CO" dirty="0">
              <a:solidFill>
                <a:srgbClr val="FF0000"/>
              </a:solidFill>
            </a:endParaRPr>
          </a:p>
          <a:p>
            <a:pPr marL="0" indent="0">
              <a:buNone/>
            </a:pPr>
            <a:r>
              <a:rPr lang="es-CO" dirty="0"/>
              <a:t>Conclusión 2</a:t>
            </a:r>
            <a:r>
              <a:rPr lang="es-CO" dirty="0">
                <a:solidFill>
                  <a:srgbClr val="FF0000"/>
                </a:solidFill>
              </a:rPr>
              <a:t>: </a:t>
            </a:r>
            <a:r>
              <a:rPr lang="es-CO" dirty="0"/>
              <a:t>Con el sexo se ………. </a:t>
            </a:r>
            <a:r>
              <a:rPr lang="es-CO" dirty="0">
                <a:solidFill>
                  <a:srgbClr val="FF0000"/>
                </a:solidFill>
              </a:rPr>
              <a:t>,</a:t>
            </a:r>
            <a:r>
              <a:rPr lang="es-CO" dirty="0"/>
              <a:t> el género se ………… </a:t>
            </a:r>
            <a:r>
              <a:rPr lang="es-CO" dirty="0">
                <a:solidFill>
                  <a:srgbClr val="FF0000"/>
                </a:solidFill>
              </a:rPr>
              <a:t>.</a:t>
            </a:r>
          </a:p>
          <a:p>
            <a:pPr marL="0" indent="0">
              <a:buNone/>
            </a:pPr>
            <a:endParaRPr lang="es-CO" dirty="0">
              <a:solidFill>
                <a:srgbClr val="FF0000"/>
              </a:solidFill>
            </a:endParaRPr>
          </a:p>
          <a:p>
            <a:pPr marL="0" indent="0">
              <a:buNone/>
            </a:pPr>
            <a:endParaRPr lang="es-CO" dirty="0">
              <a:solidFill>
                <a:srgbClr val="FF0000"/>
              </a:solidFill>
            </a:endParaRPr>
          </a:p>
        </p:txBody>
      </p:sp>
    </p:spTree>
    <p:extLst>
      <p:ext uri="{BB962C8B-B14F-4D97-AF65-F5344CB8AC3E}">
        <p14:creationId xmlns:p14="http://schemas.microsoft.com/office/powerpoint/2010/main" val="29462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Introducción</a:t>
            </a:r>
          </a:p>
        </p:txBody>
      </p:sp>
      <p:sp>
        <p:nvSpPr>
          <p:cNvPr id="3" name="Marcador de contenido 2"/>
          <p:cNvSpPr>
            <a:spLocks noGrp="1"/>
          </p:cNvSpPr>
          <p:nvPr>
            <p:ph idx="1"/>
          </p:nvPr>
        </p:nvSpPr>
        <p:spPr/>
        <p:txBody>
          <a:bodyPr/>
          <a:lstStyle/>
          <a:p>
            <a:pPr marL="0" indent="0" algn="ctr">
              <a:buNone/>
            </a:pPr>
            <a:r>
              <a:rPr lang="es-CO" dirty="0"/>
              <a:t>A menudo, vemos en la prensa titulares como:</a:t>
            </a:r>
          </a:p>
          <a:p>
            <a:pPr marL="0" indent="0">
              <a:buNone/>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64" y="2705713"/>
            <a:ext cx="5534797" cy="259116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792" y="3206317"/>
            <a:ext cx="5534797" cy="310558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272" y="3628350"/>
            <a:ext cx="5515745" cy="2886478"/>
          </a:xfrm>
          <a:prstGeom prst="rect">
            <a:avLst/>
          </a:prstGeom>
        </p:spPr>
      </p:pic>
    </p:spTree>
    <p:extLst>
      <p:ext uri="{BB962C8B-B14F-4D97-AF65-F5344CB8AC3E}">
        <p14:creationId xmlns:p14="http://schemas.microsoft.com/office/powerpoint/2010/main" val="16334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La realidad</a:t>
            </a:r>
            <a:r>
              <a:rPr lang="es-CO" dirty="0">
                <a:solidFill>
                  <a:srgbClr val="FF0000"/>
                </a:solidFill>
                <a:latin typeface="Times New Roman" panose="02020603050405020304" pitchFamily="18" charset="0"/>
                <a:cs typeface="Times New Roman" panose="02020603050405020304" pitchFamily="18" charset="0"/>
              </a:rPr>
              <a:t>:</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208" y="1417984"/>
            <a:ext cx="6652591" cy="4758980"/>
          </a:xfrm>
        </p:spPr>
      </p:pic>
      <p:sp>
        <p:nvSpPr>
          <p:cNvPr id="5" name="CuadroTexto 4"/>
          <p:cNvSpPr txBox="1"/>
          <p:nvPr/>
        </p:nvSpPr>
        <p:spPr>
          <a:xfrm>
            <a:off x="2796209" y="6334539"/>
            <a:ext cx="6877878" cy="646331"/>
          </a:xfrm>
          <a:prstGeom prst="rect">
            <a:avLst/>
          </a:prstGeom>
          <a:noFill/>
        </p:spPr>
        <p:txBody>
          <a:bodyPr wrap="square" rtlCol="0">
            <a:spAutoFit/>
          </a:bodyPr>
          <a:lstStyle/>
          <a:p>
            <a:r>
              <a:rPr lang="es-CO" dirty="0"/>
              <a:t>J. López Lago. “Las corbatas siguen mandando”. En </a:t>
            </a:r>
            <a:r>
              <a:rPr lang="es-CO" i="1" dirty="0"/>
              <a:t>Hoy, diario de Extremadura</a:t>
            </a:r>
            <a:r>
              <a:rPr lang="es-CO" dirty="0"/>
              <a:t>. 25 de Octubre de 2015. (Online: 19/04/2016)</a:t>
            </a:r>
          </a:p>
        </p:txBody>
      </p:sp>
    </p:spTree>
    <p:extLst>
      <p:ext uri="{BB962C8B-B14F-4D97-AF65-F5344CB8AC3E}">
        <p14:creationId xmlns:p14="http://schemas.microsoft.com/office/powerpoint/2010/main" val="23179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Resolución del ejercicio 1</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normAutofit/>
          </a:bodyPr>
          <a:lstStyle/>
          <a:p>
            <a:pPr marL="0" indent="0" algn="ctr">
              <a:buNone/>
            </a:pPr>
            <a:r>
              <a:rPr lang="es-CO" dirty="0"/>
              <a:t>Ahora bien, ¿qué ocurre si sacamos las oraciones del contexto del ejercicio y les cambiamos la palabra mujer, por la palabra hombre?</a:t>
            </a:r>
          </a:p>
          <a:p>
            <a:pPr lvl="0"/>
            <a:r>
              <a:rPr lang="es-CO" dirty="0"/>
              <a:t>Los hombres que tienen buena mano con las plantas son…[f-machista] [m-Bien] [Neutro-Bien]</a:t>
            </a:r>
          </a:p>
          <a:p>
            <a:pPr lvl="0"/>
            <a:r>
              <a:rPr lang="es-CO" dirty="0"/>
              <a:t>Los hombres que defienden con firmeza lo que más les importa son…[f-…] [m-…] [Neutro-Bien]</a:t>
            </a:r>
          </a:p>
          <a:p>
            <a:pPr lvl="0"/>
            <a:r>
              <a:rPr lang="es-CO" dirty="0"/>
              <a:t>Los hombres que imploran de manera dependiente son…[f-machista] [m-…] [indiferente- …] Neutro [Bien]</a:t>
            </a:r>
          </a:p>
          <a:p>
            <a:pPr marL="0" indent="0">
              <a:buNone/>
            </a:pPr>
            <a:endParaRPr lang="es-CO" dirty="0"/>
          </a:p>
        </p:txBody>
      </p:sp>
    </p:spTree>
    <p:extLst>
      <p:ext uri="{BB962C8B-B14F-4D97-AF65-F5344CB8AC3E}">
        <p14:creationId xmlns:p14="http://schemas.microsoft.com/office/powerpoint/2010/main" val="34354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Definiciones</a:t>
            </a:r>
            <a:r>
              <a:rPr lang="es-CO" dirty="0">
                <a:solidFill>
                  <a:srgbClr val="FF0000"/>
                </a:solidFill>
              </a:rPr>
              <a:t>:</a:t>
            </a:r>
          </a:p>
        </p:txBody>
      </p:sp>
      <p:sp>
        <p:nvSpPr>
          <p:cNvPr id="3" name="Marcador de contenido 2"/>
          <p:cNvSpPr>
            <a:spLocks noGrp="1"/>
          </p:cNvSpPr>
          <p:nvPr>
            <p:ph idx="1"/>
          </p:nvPr>
        </p:nvSpPr>
        <p:spPr/>
        <p:txBody>
          <a:bodyPr/>
          <a:lstStyle/>
          <a:p>
            <a:pPr marL="0" indent="0">
              <a:buNone/>
            </a:pPr>
            <a:r>
              <a:rPr lang="es-CO" dirty="0">
                <a:latin typeface="Times New Roman" panose="02020603050405020304" pitchFamily="18" charset="0"/>
                <a:cs typeface="Times New Roman" panose="02020603050405020304" pitchFamily="18" charset="0"/>
              </a:rPr>
              <a:t>¿Qué es el machismo? </a:t>
            </a:r>
          </a:p>
          <a:p>
            <a:pPr algn="just">
              <a:buFontTx/>
              <a:buChar char="-"/>
            </a:pPr>
            <a:r>
              <a:rPr lang="es-CO" dirty="0">
                <a:latin typeface="Times New Roman" panose="02020603050405020304" pitchFamily="18" charset="0"/>
                <a:cs typeface="Times New Roman" panose="02020603050405020304" pitchFamily="18" charset="0"/>
              </a:rPr>
              <a:t>Es una práctica que se produce por “un tipo” de razonamiento “dual” y consiste en considerar a                        otro ser humano como inferior por tener conductas que no se ajustan a una norma.  Asociado a la palabra macho, que viene del latín “</a:t>
            </a:r>
            <a:r>
              <a:rPr lang="es-CO" dirty="0" err="1">
                <a:latin typeface="Times New Roman" panose="02020603050405020304" pitchFamily="18" charset="0"/>
                <a:cs typeface="Times New Roman" panose="02020603050405020304" pitchFamily="18" charset="0"/>
              </a:rPr>
              <a:t>masculus</a:t>
            </a:r>
            <a:r>
              <a:rPr lang="es-CO" dirty="0">
                <a:latin typeface="Times New Roman" panose="02020603050405020304" pitchFamily="18" charset="0"/>
                <a:cs typeface="Times New Roman" panose="02020603050405020304" pitchFamily="18" charset="0"/>
              </a:rPr>
              <a:t>”, un diminutivo aplicado a cachorros del sexo masculino. </a:t>
            </a:r>
          </a:p>
          <a:p>
            <a:pPr marL="0" indent="0" algn="just">
              <a:buNone/>
            </a:pPr>
            <a:r>
              <a:rPr lang="es-CO" dirty="0">
                <a:latin typeface="Times New Roman" panose="02020603050405020304" pitchFamily="18" charset="0"/>
                <a:cs typeface="Times New Roman" panose="02020603050405020304" pitchFamily="18" charset="0"/>
              </a:rPr>
              <a:t>¿Qué son los feminismos?</a:t>
            </a:r>
          </a:p>
          <a:p>
            <a:pPr marL="0" indent="0">
              <a:buNone/>
            </a:pPr>
            <a:r>
              <a:rPr lang="es-CO" dirty="0">
                <a:latin typeface="Times New Roman" panose="02020603050405020304" pitchFamily="18" charset="0"/>
                <a:cs typeface="Times New Roman" panose="02020603050405020304" pitchFamily="18" charset="0"/>
              </a:rPr>
              <a:t>- Tendencias que responden la lógica machista y sus consecuencias a través de medidas legales, políticas o sociales.</a:t>
            </a:r>
          </a:p>
          <a:p>
            <a:pPr marL="0" indent="0">
              <a:buNone/>
            </a:pPr>
            <a:endParaRPr lang="es-CO" dirty="0"/>
          </a:p>
          <a:p>
            <a:pPr marL="0" indent="0" algn="just">
              <a:buNone/>
            </a:pP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8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Machismo 1</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normAutofit/>
          </a:bodyPr>
          <a:lstStyle/>
          <a:p>
            <a:pPr marL="0" indent="0" algn="just">
              <a:buNone/>
            </a:pPr>
            <a:r>
              <a:rPr lang="es-CO" dirty="0">
                <a:latin typeface="Times New Roman" panose="02020603050405020304" pitchFamily="18" charset="0"/>
                <a:cs typeface="Times New Roman" panose="02020603050405020304" pitchFamily="18" charset="0"/>
              </a:rPr>
              <a:t>Esto exige, entonces, una primera explicación. Las mujeres y lo femenino son siempre asociadas a lo débil, mientras que los hombres son asociados a lo fuerte. Esto se debe básicamente a los roles que ejercieron como especie hace miles de años en las labores de caza y cuidados domésticos. </a:t>
            </a:r>
          </a:p>
          <a:p>
            <a:pPr marL="0" indent="0" algn="just">
              <a:buNone/>
            </a:pPr>
            <a:r>
              <a:rPr lang="es-CO" dirty="0">
                <a:latin typeface="Times New Roman" panose="02020603050405020304" pitchFamily="18" charset="0"/>
                <a:cs typeface="Times New Roman" panose="02020603050405020304" pitchFamily="18" charset="0"/>
              </a:rPr>
              <a:t>Más allá de lo que podamos relacionar con la fuerza masculina y la debilidad femenina, hay que explicar que el machismo es un ejercicio de violencia que se ejerce sobre otro ser humano (hombre o mujer) y, por tanto, su procedencia no es necesariamente ejercida por los hombres, ni sus consecuencias recibidas por las mujeres.</a:t>
            </a:r>
          </a:p>
          <a:p>
            <a:pPr marL="0" indent="0" algn="just">
              <a:buNone/>
            </a:pPr>
            <a:endParaRPr lang="es-CO" dirty="0">
              <a:latin typeface="Times New Roman" panose="02020603050405020304" pitchFamily="18" charset="0"/>
              <a:cs typeface="Times New Roman" panose="02020603050405020304" pitchFamily="18" charset="0"/>
            </a:endParaRPr>
          </a:p>
          <a:p>
            <a:pPr marL="0" indent="0" algn="just">
              <a:buNone/>
            </a:pPr>
            <a:endParaRPr lang="es-CO" dirty="0">
              <a:latin typeface="Times New Roman" panose="02020603050405020304" pitchFamily="18" charset="0"/>
              <a:cs typeface="Times New Roman" panose="02020603050405020304" pitchFamily="18" charset="0"/>
            </a:endParaRPr>
          </a:p>
          <a:p>
            <a:pPr marL="0" indent="0" algn="just">
              <a:buNone/>
            </a:pPr>
            <a:endParaRPr lang="es-CO" dirty="0"/>
          </a:p>
        </p:txBody>
      </p:sp>
    </p:spTree>
    <p:extLst>
      <p:ext uri="{BB962C8B-B14F-4D97-AF65-F5344CB8AC3E}">
        <p14:creationId xmlns:p14="http://schemas.microsoft.com/office/powerpoint/2010/main" val="141250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Machismo 2</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lstStyle/>
          <a:p>
            <a:pPr marL="0" indent="0">
              <a:buNone/>
            </a:pPr>
            <a:r>
              <a:rPr lang="es-CO" dirty="0">
                <a:latin typeface="Times New Roman" panose="02020603050405020304" pitchFamily="18" charset="0"/>
                <a:cs typeface="Times New Roman" panose="02020603050405020304" pitchFamily="18" charset="0"/>
              </a:rPr>
              <a:t>De ese modo, veamos un cuadro clásico de conductas masculinas y femeninas y veamos, así mismo cómo se han replanteado los roles:</a:t>
            </a:r>
          </a:p>
          <a:p>
            <a:pPr marL="0" indent="0">
              <a:buNone/>
            </a:pP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4109171279"/>
              </p:ext>
            </p:extLst>
          </p:nvPr>
        </p:nvGraphicFramePr>
        <p:xfrm>
          <a:off x="1113180" y="3246783"/>
          <a:ext cx="9793358" cy="1987825"/>
        </p:xfrm>
        <a:graphic>
          <a:graphicData uri="http://schemas.openxmlformats.org/drawingml/2006/table">
            <a:tbl>
              <a:tblPr firstRow="1" firstCol="1" bandRow="1">
                <a:tableStyleId>{5C22544A-7EE6-4342-B048-85BDC9FD1C3A}</a:tableStyleId>
              </a:tblPr>
              <a:tblGrid>
                <a:gridCol w="4896679">
                  <a:extLst>
                    <a:ext uri="{9D8B030D-6E8A-4147-A177-3AD203B41FA5}">
                      <a16:colId xmlns:a16="http://schemas.microsoft.com/office/drawing/2014/main" val="3350409165"/>
                    </a:ext>
                  </a:extLst>
                </a:gridCol>
                <a:gridCol w="4896679">
                  <a:extLst>
                    <a:ext uri="{9D8B030D-6E8A-4147-A177-3AD203B41FA5}">
                      <a16:colId xmlns:a16="http://schemas.microsoft.com/office/drawing/2014/main" val="3257944279"/>
                    </a:ext>
                  </a:extLst>
                </a:gridCol>
              </a:tblGrid>
              <a:tr h="397565">
                <a:tc>
                  <a:txBody>
                    <a:bodyPr/>
                    <a:lstStyle/>
                    <a:p>
                      <a:pPr algn="ctr">
                        <a:lnSpc>
                          <a:spcPct val="107000"/>
                        </a:lnSpc>
                        <a:spcAft>
                          <a:spcPts val="0"/>
                        </a:spcAft>
                      </a:pPr>
                      <a:r>
                        <a:rPr lang="es-CO" sz="1100">
                          <a:effectLst/>
                        </a:rPr>
                        <a:t>Hombre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Mujer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7263922"/>
                  </a:ext>
                </a:extLst>
              </a:tr>
              <a:tr h="397565">
                <a:tc>
                  <a:txBody>
                    <a:bodyPr/>
                    <a:lstStyle/>
                    <a:p>
                      <a:pPr algn="ctr">
                        <a:lnSpc>
                          <a:spcPct val="107000"/>
                        </a:lnSpc>
                        <a:spcAft>
                          <a:spcPts val="0"/>
                        </a:spcAft>
                      </a:pPr>
                      <a:r>
                        <a:rPr lang="es-CO" sz="1100">
                          <a:effectLst/>
                        </a:rPr>
                        <a:t>Trabaja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No trabaja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1241831"/>
                  </a:ext>
                </a:extLst>
              </a:tr>
              <a:tr h="397565">
                <a:tc>
                  <a:txBody>
                    <a:bodyPr/>
                    <a:lstStyle/>
                    <a:p>
                      <a:pPr algn="ctr">
                        <a:lnSpc>
                          <a:spcPct val="107000"/>
                        </a:lnSpc>
                        <a:spcAft>
                          <a:spcPts val="0"/>
                        </a:spcAft>
                      </a:pPr>
                      <a:r>
                        <a:rPr lang="es-CO" sz="1100">
                          <a:effectLst/>
                        </a:rPr>
                        <a:t>Pelo corto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Pelo Largo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194845"/>
                  </a:ext>
                </a:extLst>
              </a:tr>
              <a:tr h="397565">
                <a:tc>
                  <a:txBody>
                    <a:bodyPr/>
                    <a:lstStyle/>
                    <a:p>
                      <a:pPr algn="ctr">
                        <a:lnSpc>
                          <a:spcPct val="107000"/>
                        </a:lnSpc>
                        <a:spcAft>
                          <a:spcPts val="0"/>
                        </a:spcAft>
                      </a:pPr>
                      <a:r>
                        <a:rPr lang="es-CO" sz="1100">
                          <a:effectLst/>
                        </a:rPr>
                        <a:t>No cocina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Sí cocina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70040"/>
                  </a:ext>
                </a:extLst>
              </a:tr>
              <a:tr h="397565">
                <a:tc>
                  <a:txBody>
                    <a:bodyPr/>
                    <a:lstStyle/>
                    <a:p>
                      <a:pPr algn="ctr">
                        <a:lnSpc>
                          <a:spcPct val="107000"/>
                        </a:lnSpc>
                        <a:spcAft>
                          <a:spcPts val="0"/>
                        </a:spcAft>
                      </a:pPr>
                      <a:r>
                        <a:rPr lang="es-CO" sz="1100">
                          <a:effectLst/>
                        </a:rPr>
                        <a:t>Prod. Aporta dinero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dirty="0">
                          <a:effectLst/>
                        </a:rPr>
                        <a:t>Cuida de los hijos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2586076"/>
                  </a:ext>
                </a:extLst>
              </a:tr>
            </a:tbl>
          </a:graphicData>
        </a:graphic>
      </p:graphicFrame>
    </p:spTree>
    <p:extLst>
      <p:ext uri="{BB962C8B-B14F-4D97-AF65-F5344CB8AC3E}">
        <p14:creationId xmlns:p14="http://schemas.microsoft.com/office/powerpoint/2010/main" val="66264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Feminismos 1</a:t>
            </a:r>
            <a:r>
              <a:rPr lang="es-CO" dirty="0">
                <a:solidFill>
                  <a:srgbClr val="FF0000"/>
                </a:solidFill>
                <a:latin typeface="Times New Roman" panose="02020603050405020304" pitchFamily="18" charset="0"/>
                <a:cs typeface="Times New Roman" panose="02020603050405020304" pitchFamily="18" charset="0"/>
              </a:rPr>
              <a:t>: Tipos de feminismo.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2394851"/>
              </p:ext>
            </p:extLst>
          </p:nvPr>
        </p:nvGraphicFramePr>
        <p:xfrm>
          <a:off x="967409" y="2054087"/>
          <a:ext cx="10386390" cy="4320209"/>
        </p:xfrm>
        <a:graphic>
          <a:graphicData uri="http://schemas.openxmlformats.org/drawingml/2006/table">
            <a:tbl>
              <a:tblPr firstRow="1" firstCol="1" bandRow="1">
                <a:tableStyleId>{5C22544A-7EE6-4342-B048-85BDC9FD1C3A}</a:tableStyleId>
              </a:tblPr>
              <a:tblGrid>
                <a:gridCol w="3462130">
                  <a:extLst>
                    <a:ext uri="{9D8B030D-6E8A-4147-A177-3AD203B41FA5}">
                      <a16:colId xmlns:a16="http://schemas.microsoft.com/office/drawing/2014/main" val="1037696749"/>
                    </a:ext>
                  </a:extLst>
                </a:gridCol>
                <a:gridCol w="3462130">
                  <a:extLst>
                    <a:ext uri="{9D8B030D-6E8A-4147-A177-3AD203B41FA5}">
                      <a16:colId xmlns:a16="http://schemas.microsoft.com/office/drawing/2014/main" val="3303246800"/>
                    </a:ext>
                  </a:extLst>
                </a:gridCol>
                <a:gridCol w="3462130">
                  <a:extLst>
                    <a:ext uri="{9D8B030D-6E8A-4147-A177-3AD203B41FA5}">
                      <a16:colId xmlns:a16="http://schemas.microsoft.com/office/drawing/2014/main" val="2661468945"/>
                    </a:ext>
                  </a:extLst>
                </a:gridCol>
              </a:tblGrid>
              <a:tr h="322003">
                <a:tc>
                  <a:txBody>
                    <a:bodyPr/>
                    <a:lstStyle/>
                    <a:p>
                      <a:pPr algn="ctr">
                        <a:lnSpc>
                          <a:spcPct val="107000"/>
                        </a:lnSpc>
                        <a:spcAft>
                          <a:spcPts val="0"/>
                        </a:spcAft>
                      </a:pPr>
                      <a:r>
                        <a:rPr lang="es-CO" sz="1100">
                          <a:effectLst/>
                        </a:rPr>
                        <a:t>Escuela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Principios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Autoras y activistas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213969"/>
                  </a:ext>
                </a:extLst>
              </a:tr>
              <a:tr h="1332735">
                <a:tc>
                  <a:txBody>
                    <a:bodyPr/>
                    <a:lstStyle/>
                    <a:p>
                      <a:pPr algn="ctr">
                        <a:lnSpc>
                          <a:spcPct val="107000"/>
                        </a:lnSpc>
                        <a:spcAft>
                          <a:spcPts val="0"/>
                        </a:spcAft>
                      </a:pPr>
                      <a:endParaRPr lang="es-CO"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400" dirty="0">
                          <a:effectLst/>
                          <a:latin typeface="Times New Roman" panose="02020603050405020304" pitchFamily="18" charset="0"/>
                          <a:cs typeface="Times New Roman" panose="02020603050405020304" pitchFamily="18" charset="0"/>
                        </a:rPr>
                        <a:t>-Igualdad frente al varón en términos de derecho a la propiedad </a:t>
                      </a:r>
                    </a:p>
                    <a:p>
                      <a:pPr algn="just">
                        <a:lnSpc>
                          <a:spcPct val="107000"/>
                        </a:lnSpc>
                        <a:spcAft>
                          <a:spcPts val="0"/>
                        </a:spcAft>
                      </a:pPr>
                      <a:r>
                        <a:rPr lang="es-CO" sz="1400" dirty="0">
                          <a:effectLst/>
                          <a:latin typeface="Times New Roman" panose="02020603050405020304" pitchFamily="18" charset="0"/>
                          <a:cs typeface="Times New Roman" panose="02020603050405020304" pitchFamily="18" charset="0"/>
                        </a:rPr>
                        <a:t>-Igualdad de derechos frente al matrimonio.</a:t>
                      </a:r>
                    </a:p>
                    <a:p>
                      <a:pPr algn="just">
                        <a:lnSpc>
                          <a:spcPct val="107000"/>
                        </a:lnSpc>
                        <a:spcAft>
                          <a:spcPts val="0"/>
                        </a:spcAft>
                      </a:pPr>
                      <a:r>
                        <a:rPr lang="es-CO" sz="1400" dirty="0">
                          <a:effectLst/>
                          <a:latin typeface="Times New Roman" panose="02020603050405020304" pitchFamily="18" charset="0"/>
                          <a:cs typeface="Times New Roman" panose="02020603050405020304" pitchFamily="18" charset="0"/>
                        </a:rPr>
                        <a:t>-Igualdad de derechos políticos: sufragio.</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O" sz="1400">
                          <a:effectLst/>
                          <a:latin typeface="Times New Roman" panose="02020603050405020304" pitchFamily="18" charset="0"/>
                          <a:cs typeface="Times New Roman" panose="02020603050405020304" pitchFamily="18" charset="0"/>
                        </a:rPr>
                        <a:t>-Sarmiza Bilcescu (1867-1935)</a:t>
                      </a:r>
                    </a:p>
                    <a:p>
                      <a:pPr algn="l">
                        <a:lnSpc>
                          <a:spcPct val="107000"/>
                        </a:lnSpc>
                        <a:spcAft>
                          <a:spcPts val="0"/>
                        </a:spcAft>
                      </a:pPr>
                      <a:r>
                        <a:rPr lang="es-CO" sz="1400">
                          <a:effectLst/>
                          <a:latin typeface="Times New Roman" panose="02020603050405020304" pitchFamily="18" charset="0"/>
                          <a:cs typeface="Times New Roman" panose="02020603050405020304" pitchFamily="18" charset="0"/>
                        </a:rPr>
                        <a:t>-Elisa Leonida Zamfirescu (1887-1973)</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8592524"/>
                  </a:ext>
                </a:extLst>
              </a:tr>
              <a:tr h="1669646">
                <a:tc>
                  <a:txBody>
                    <a:bodyPr/>
                    <a:lstStyle/>
                    <a:p>
                      <a:pPr algn="ctr">
                        <a:lnSpc>
                          <a:spcPct val="107000"/>
                        </a:lnSpc>
                        <a:spcAft>
                          <a:spcPts val="0"/>
                        </a:spcAft>
                      </a:pPr>
                      <a:r>
                        <a:rPr lang="es-CO" sz="1400">
                          <a:effectLst/>
                          <a:latin typeface="Times New Roman" panose="02020603050405020304" pitchFamily="18" charset="0"/>
                          <a:cs typeface="Times New Roman" panose="02020603050405020304" pitchFamily="18" charset="0"/>
                        </a:rPr>
                        <a:t>Segunda Ola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-Igualdad “no oficial”.</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-Derecho a una sexualidad libre.</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-Derecho a la familia.</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-Derecho al lugar de trabajo.</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-Derecho a la reproducción.</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-Simone de </a:t>
                      </a:r>
                      <a:r>
                        <a:rPr lang="es-CO" sz="1400" dirty="0" err="1">
                          <a:effectLst/>
                          <a:latin typeface="Times New Roman" panose="02020603050405020304" pitchFamily="18" charset="0"/>
                          <a:cs typeface="Times New Roman" panose="02020603050405020304" pitchFamily="18" charset="0"/>
                        </a:rPr>
                        <a:t>Beauvoir</a:t>
                      </a:r>
                      <a:r>
                        <a:rPr lang="es-CO" sz="1400" dirty="0">
                          <a:effectLst/>
                          <a:latin typeface="Times New Roman" panose="02020603050405020304" pitchFamily="18" charset="0"/>
                          <a:cs typeface="Times New Roman" panose="02020603050405020304" pitchFamily="18" charset="0"/>
                        </a:rPr>
                        <a:t>.</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-Betty Friedman.</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-Kate </a:t>
                      </a:r>
                      <a:r>
                        <a:rPr lang="es-CO" sz="1400" dirty="0" err="1">
                          <a:effectLst/>
                          <a:latin typeface="Times New Roman" panose="02020603050405020304" pitchFamily="18" charset="0"/>
                          <a:cs typeface="Times New Roman" panose="02020603050405020304" pitchFamily="18" charset="0"/>
                        </a:rPr>
                        <a:t>Millett</a:t>
                      </a:r>
                      <a:r>
                        <a:rPr lang="es-CO" sz="1400" dirty="0">
                          <a:effectLst/>
                          <a:latin typeface="Times New Roman" panose="02020603050405020304" pitchFamily="18" charset="0"/>
                          <a:cs typeface="Times New Roman" panose="02020603050405020304" pitchFamily="18" charset="0"/>
                        </a:rPr>
                        <a:t>.</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a:t>
                      </a:r>
                      <a:r>
                        <a:rPr lang="es-CO" sz="1400" dirty="0" err="1">
                          <a:effectLst/>
                          <a:latin typeface="Times New Roman" panose="02020603050405020304" pitchFamily="18" charset="0"/>
                          <a:cs typeface="Times New Roman" panose="02020603050405020304" pitchFamily="18" charset="0"/>
                        </a:rPr>
                        <a:t>Shulamith</a:t>
                      </a:r>
                      <a:r>
                        <a:rPr lang="es-CO" sz="1400" dirty="0">
                          <a:effectLst/>
                          <a:latin typeface="Times New Roman" panose="02020603050405020304" pitchFamily="18" charset="0"/>
                          <a:cs typeface="Times New Roman" panose="02020603050405020304" pitchFamily="18" charset="0"/>
                        </a:rPr>
                        <a:t> </a:t>
                      </a:r>
                      <a:r>
                        <a:rPr lang="es-CO" sz="1400" dirty="0" err="1">
                          <a:effectLst/>
                          <a:latin typeface="Times New Roman" panose="02020603050405020304" pitchFamily="18" charset="0"/>
                          <a:cs typeface="Times New Roman" panose="02020603050405020304" pitchFamily="18" charset="0"/>
                        </a:rPr>
                        <a:t>Firestone</a:t>
                      </a:r>
                      <a:r>
                        <a:rPr lang="es-CO" sz="1400" dirty="0">
                          <a:effectLst/>
                          <a:latin typeface="Times New Roman" panose="02020603050405020304" pitchFamily="18" charset="0"/>
                          <a:cs typeface="Times New Roman" panose="02020603050405020304" pitchFamily="18" charset="0"/>
                        </a:rPr>
                        <a:t>.</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394633"/>
                  </a:ext>
                </a:extLst>
              </a:tr>
              <a:tr h="995825">
                <a:tc>
                  <a:txBody>
                    <a:bodyPr/>
                    <a:lstStyle/>
                    <a:p>
                      <a:pPr algn="ctr">
                        <a:lnSpc>
                          <a:spcPct val="107000"/>
                        </a:lnSpc>
                        <a:spcAft>
                          <a:spcPts val="0"/>
                        </a:spcAft>
                      </a:pPr>
                      <a:r>
                        <a:rPr lang="es-CO" sz="1400">
                          <a:effectLst/>
                          <a:latin typeface="Times New Roman" panose="02020603050405020304" pitchFamily="18" charset="0"/>
                          <a:cs typeface="Times New Roman" panose="02020603050405020304" pitchFamily="18" charset="0"/>
                        </a:rPr>
                        <a:t>Tercera Ola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O" sz="1400">
                          <a:effectLst/>
                          <a:latin typeface="Times New Roman" panose="02020603050405020304" pitchFamily="18" charset="0"/>
                          <a:cs typeface="Times New Roman" panose="02020603050405020304" pitchFamily="18" charset="0"/>
                        </a:rPr>
                        <a:t>-No existe un único modelo de mujer. Según cuestiones étnicas, sociales, orientación sexual y religión.</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-Rebecca Walker. </a:t>
                      </a:r>
                    </a:p>
                    <a:p>
                      <a:pPr algn="l">
                        <a:lnSpc>
                          <a:spcPct val="107000"/>
                        </a:lnSpc>
                        <a:spcAft>
                          <a:spcPts val="0"/>
                        </a:spcAft>
                      </a:pPr>
                      <a:r>
                        <a:rPr lang="es-CO" sz="1400" dirty="0">
                          <a:effectLst/>
                          <a:latin typeface="Times New Roman" panose="02020603050405020304" pitchFamily="18" charset="0"/>
                          <a:cs typeface="Times New Roman" panose="02020603050405020304" pitchFamily="18" charset="0"/>
                        </a:rPr>
                        <a:t>-Judith </a:t>
                      </a:r>
                      <a:r>
                        <a:rPr lang="es-CO" sz="1400" dirty="0" err="1">
                          <a:effectLst/>
                          <a:latin typeface="Times New Roman" panose="02020603050405020304" pitchFamily="18" charset="0"/>
                          <a:cs typeface="Times New Roman" panose="02020603050405020304" pitchFamily="18" charset="0"/>
                        </a:rPr>
                        <a:t>Buttler</a:t>
                      </a:r>
                      <a:r>
                        <a:rPr lang="es-CO" sz="1400" dirty="0">
                          <a:effectLst/>
                          <a:latin typeface="Times New Roman" panose="02020603050405020304" pitchFamily="18" charset="0"/>
                          <a:cs typeface="Times New Roman" panose="02020603050405020304" pitchFamily="18" charset="0"/>
                        </a:rPr>
                        <a:t>.</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056503"/>
                  </a:ext>
                </a:extLst>
              </a:tr>
            </a:tbl>
          </a:graphicData>
        </a:graphic>
      </p:graphicFrame>
    </p:spTree>
    <p:extLst>
      <p:ext uri="{BB962C8B-B14F-4D97-AF65-F5344CB8AC3E}">
        <p14:creationId xmlns:p14="http://schemas.microsoft.com/office/powerpoint/2010/main" val="152652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Machismos 3 </a:t>
            </a:r>
            <a:r>
              <a:rPr lang="es-CO"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normAutofit lnSpcReduction="10000"/>
          </a:bodyPr>
          <a:lstStyle/>
          <a:p>
            <a:pPr algn="just"/>
            <a:r>
              <a:rPr lang="es-CO" dirty="0">
                <a:latin typeface="Times New Roman" panose="02020603050405020304" pitchFamily="18" charset="0"/>
                <a:cs typeface="Times New Roman" panose="02020603050405020304" pitchFamily="18" charset="0"/>
              </a:rPr>
              <a:t>Se ha replanteado este rol, en parte, por los cambios en la esfera laboral. De ese modo, ¿puede haber mujeres que son machistas y hombres que no lo son?</a:t>
            </a:r>
          </a:p>
          <a:p>
            <a:pPr marL="0" lvl="0" indent="0">
              <a:buNone/>
            </a:pPr>
            <a:endParaRPr lang="es-CO" dirty="0"/>
          </a:p>
          <a:p>
            <a:pPr marL="0" lvl="0" indent="0">
              <a:buNone/>
            </a:pPr>
            <a:r>
              <a:rPr lang="es-CO" dirty="0"/>
              <a:t>- El hombre que llora es débil/ La mujer que no llora es fuerte.</a:t>
            </a:r>
          </a:p>
          <a:p>
            <a:pPr lvl="0">
              <a:buFontTx/>
              <a:buChar char="-"/>
            </a:pPr>
            <a:r>
              <a:rPr lang="es-CO" dirty="0"/>
              <a:t>La mujer blanca, estilizada y empresaria es exitosa/El hombre de pelo largo, que cuida su cuerpo, es educado y agradable seguro es…</a:t>
            </a:r>
          </a:p>
          <a:p>
            <a:pPr lvl="0">
              <a:buFontTx/>
              <a:buChar char="-"/>
            </a:pPr>
            <a:endParaRPr lang="es-CO" dirty="0"/>
          </a:p>
          <a:p>
            <a:pPr marL="0" indent="0">
              <a:buNone/>
            </a:pPr>
            <a:r>
              <a:rPr lang="es-CO" dirty="0"/>
              <a:t>Estas son conductas habituales que se asumen y multiplican y, al final, tienen algunos efectos.</a:t>
            </a:r>
          </a:p>
          <a:p>
            <a:pPr lvl="0">
              <a:buFontTx/>
              <a:buChar char="-"/>
            </a:pPr>
            <a:endParaRPr lang="es-CO" dirty="0"/>
          </a:p>
          <a:p>
            <a:pPr marL="0" indent="0" algn="just">
              <a:buNone/>
            </a:pPr>
            <a:endParaRPr lang="es-CO" dirty="0">
              <a:latin typeface="Times New Roman" panose="02020603050405020304" pitchFamily="18"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4040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824</Words>
  <Application>Microsoft Office PowerPoint</Application>
  <PresentationFormat>Panorámica</PresentationFormat>
  <Paragraphs>78</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Times New Roman</vt:lpstr>
      <vt:lpstr>Tema de Office</vt:lpstr>
      <vt:lpstr>Feminismos y machismos: Nuevas miradas al mismo problema.</vt:lpstr>
      <vt:lpstr>Introducción</vt:lpstr>
      <vt:lpstr>La realidad:</vt:lpstr>
      <vt:lpstr>Resolución del ejercicio 1:</vt:lpstr>
      <vt:lpstr>Definiciones:</vt:lpstr>
      <vt:lpstr>Machismo 1:</vt:lpstr>
      <vt:lpstr>Machismo 2:</vt:lpstr>
      <vt:lpstr>Feminismos 1: Tipos de feminismo.</vt:lpstr>
      <vt:lpstr>Machismos 3 :</vt:lpstr>
      <vt:lpstr>Ejemplo de machismo:</vt:lpstr>
      <vt:lpstr>Presentación de PowerPoint</vt:lpstr>
      <vt:lpstr>Diferencias entre sexo y género 1:</vt:lpstr>
      <vt:lpstr>Diferencias entre sexo y género 2:</vt:lpstr>
      <vt:lpstr>Ejercicio 2 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Feminismos y machismos: Nuevas miradas al mismo problema.</dc:title>
  <dc:creator>César A. D. Sánchez</dc:creator>
  <cp:lastModifiedBy>César A. D. Sánchez</cp:lastModifiedBy>
  <cp:revision>7</cp:revision>
  <dcterms:created xsi:type="dcterms:W3CDTF">2016-04-19T13:19:39Z</dcterms:created>
  <dcterms:modified xsi:type="dcterms:W3CDTF">2016-04-19T14:18:48Z</dcterms:modified>
</cp:coreProperties>
</file>