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17/04/2016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17/04/2016</a:t>
            </a:fld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17/04/2016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17/04/2016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torredebabel.com/Historia-de-la-filosofia/Filosofiamedievalymoderna/Kant/Kant-JuiciosPriori.htm" TargetMode="External"/><Relationship Id="rId2" Type="http://schemas.openxmlformats.org/officeDocument/2006/relationships/hyperlink" Target="https://www.google.es/webhp?sourceid=chrome-instant&amp;ion=1&amp;espv=2&amp;ie=UTF-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map.ihmc.u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458200" cy="1470025"/>
          </a:xfrm>
        </p:spPr>
        <p:txBody>
          <a:bodyPr/>
          <a:lstStyle/>
          <a:p>
            <a:r>
              <a:rPr lang="es-ES" dirty="0" smtClean="0"/>
              <a:t>Teoría del conocimiento en </a:t>
            </a:r>
            <a:r>
              <a:rPr lang="es-ES" dirty="0" err="1" smtClean="0"/>
              <a:t>Inmanuel</a:t>
            </a:r>
            <a:r>
              <a:rPr lang="es-ES" dirty="0" smtClean="0"/>
              <a:t> Kant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034" y="5000636"/>
            <a:ext cx="8643966" cy="1172136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latin typeface="Bradley Hand ITC" pitchFamily="66" charset="0"/>
              </a:rPr>
              <a:t>El sabio puede cambiar de opinión. El necio, nunca…</a:t>
            </a:r>
            <a:endParaRPr lang="es-ES" sz="3200" b="1" dirty="0">
              <a:latin typeface="Bradley Hand ITC" pitchFamily="66" charset="0"/>
            </a:endParaRPr>
          </a:p>
        </p:txBody>
      </p:sp>
      <p:pic>
        <p:nvPicPr>
          <p:cNvPr id="1026" name="Picture 2" descr="C:\Users\User\Desktop\caricatura-kant-300x3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357298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Kant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785794"/>
            <a:ext cx="5581211" cy="5786478"/>
          </a:xfrm>
        </p:spPr>
      </p:pic>
      <p:sp>
        <p:nvSpPr>
          <p:cNvPr id="4" name="3 Rectángulo redondeado"/>
          <p:cNvSpPr/>
          <p:nvPr/>
        </p:nvSpPr>
        <p:spPr>
          <a:xfrm>
            <a:off x="428596" y="714356"/>
            <a:ext cx="2214578" cy="5715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única posibilidad de que se cumplan las dos premisas del conocimiento científico, es que alguna de las facultades de nuestro conocimiento genere JUICIOS DE TIPO SINTÉTICO/A PRIORI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Recapitulamos…</a:t>
            </a:r>
            <a:endParaRPr lang="es-ES" sz="2800" dirty="0"/>
          </a:p>
        </p:txBody>
      </p:sp>
      <p:pic>
        <p:nvPicPr>
          <p:cNvPr id="4" name="3 Marcador de contenido" descr="Kant 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0430" y="714357"/>
            <a:ext cx="5475538" cy="5894232"/>
          </a:xfrm>
        </p:spPr>
      </p:pic>
      <p:pic>
        <p:nvPicPr>
          <p:cNvPr id="4099" name="Picture 3" descr="C:\Users\User\Desktop\descarga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85992"/>
            <a:ext cx="3147911" cy="3024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500042"/>
            <a:ext cx="8229600" cy="857256"/>
          </a:xfrm>
        </p:spPr>
        <p:txBody>
          <a:bodyPr>
            <a:normAutofit/>
          </a:bodyPr>
          <a:lstStyle/>
          <a:p>
            <a:r>
              <a:rPr lang="es-ES" sz="2800" dirty="0" smtClean="0"/>
              <a:t>¿cuándo se dan este tipo de juicios?</a:t>
            </a:r>
            <a:endParaRPr lang="es-ES" sz="2800" dirty="0"/>
          </a:p>
        </p:txBody>
      </p:sp>
      <p:pic>
        <p:nvPicPr>
          <p:cNvPr id="4" name="3 Marcador de contenido" descr="Kant 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0573" y="1142984"/>
            <a:ext cx="6103427" cy="5467358"/>
          </a:xfrm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14282" y="1428736"/>
          <a:ext cx="2643206" cy="534639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00066"/>
                <a:gridCol w="2143140"/>
              </a:tblGrid>
              <a:tr h="1643074"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E</a:t>
                      </a:r>
                    </a:p>
                    <a:p>
                      <a:r>
                        <a:rPr lang="es-ES" sz="1100" dirty="0" smtClean="0"/>
                        <a:t>S</a:t>
                      </a:r>
                    </a:p>
                    <a:p>
                      <a:r>
                        <a:rPr lang="es-ES" sz="1100" dirty="0" smtClean="0"/>
                        <a:t>T</a:t>
                      </a:r>
                    </a:p>
                    <a:p>
                      <a:r>
                        <a:rPr lang="es-ES" sz="1100" dirty="0" smtClean="0"/>
                        <a:t>E</a:t>
                      </a:r>
                    </a:p>
                    <a:p>
                      <a:r>
                        <a:rPr lang="es-ES" sz="1100" dirty="0" smtClean="0"/>
                        <a:t>T</a:t>
                      </a:r>
                    </a:p>
                    <a:p>
                      <a:r>
                        <a:rPr lang="es-ES" sz="1100" dirty="0" smtClean="0"/>
                        <a:t>I</a:t>
                      </a:r>
                    </a:p>
                    <a:p>
                      <a:r>
                        <a:rPr lang="es-ES" sz="1100" dirty="0" smtClean="0"/>
                        <a:t>C</a:t>
                      </a:r>
                    </a:p>
                    <a:p>
                      <a:r>
                        <a:rPr lang="es-ES" sz="1100" dirty="0" smtClean="0"/>
                        <a:t>O</a:t>
                      </a:r>
                    </a:p>
                    <a:p>
                      <a:r>
                        <a:rPr lang="es-ES" sz="1100" dirty="0" smtClean="0"/>
                        <a:t>s</a:t>
                      </a:r>
                      <a:endParaRPr lang="es-E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Observación</a:t>
                      </a:r>
                      <a:r>
                        <a:rPr lang="es-ES" sz="1200" baseline="0" dirty="0" smtClean="0"/>
                        <a:t> de fenómenos en ESPACIO Y TIEMPO.</a:t>
                      </a:r>
                    </a:p>
                    <a:p>
                      <a:r>
                        <a:rPr lang="es-ES" sz="1200" baseline="0" dirty="0" smtClean="0"/>
                        <a:t>Permite juicios s-</a:t>
                      </a:r>
                      <a:r>
                        <a:rPr lang="es-ES" sz="1200" baseline="0" dirty="0" err="1" smtClean="0"/>
                        <a:t>ap</a:t>
                      </a:r>
                      <a:endParaRPr lang="es-ES" sz="1200" baseline="0" dirty="0" smtClean="0"/>
                    </a:p>
                    <a:p>
                      <a:endParaRPr lang="es-ES" sz="1200" baseline="0" dirty="0" smtClean="0"/>
                    </a:p>
                    <a:p>
                      <a:endParaRPr lang="es-ES" sz="1200" baseline="0" dirty="0" smtClean="0"/>
                    </a:p>
                    <a:p>
                      <a:r>
                        <a:rPr lang="es-ES" sz="1200" baseline="0" dirty="0" smtClean="0"/>
                        <a:t>(matemáticas)</a:t>
                      </a:r>
                      <a:endParaRPr lang="es-ES" sz="1200" dirty="0"/>
                    </a:p>
                  </a:txBody>
                  <a:tcPr/>
                </a:tc>
              </a:tr>
              <a:tr h="1690699">
                <a:tc>
                  <a:txBody>
                    <a:bodyPr/>
                    <a:lstStyle/>
                    <a:p>
                      <a:pPr algn="l"/>
                      <a:r>
                        <a:rPr lang="es-ES" sz="1100" dirty="0" smtClean="0"/>
                        <a:t>A</a:t>
                      </a:r>
                    </a:p>
                    <a:p>
                      <a:pPr algn="l"/>
                      <a:r>
                        <a:rPr lang="es-ES" sz="1100" dirty="0" smtClean="0"/>
                        <a:t>N</a:t>
                      </a:r>
                    </a:p>
                    <a:p>
                      <a:pPr algn="l"/>
                      <a:r>
                        <a:rPr lang="es-ES" sz="1100" dirty="0" smtClean="0"/>
                        <a:t>A</a:t>
                      </a:r>
                    </a:p>
                    <a:p>
                      <a:pPr algn="l"/>
                      <a:r>
                        <a:rPr lang="es-ES" sz="1100" dirty="0" smtClean="0"/>
                        <a:t>L</a:t>
                      </a:r>
                    </a:p>
                    <a:p>
                      <a:pPr algn="l"/>
                      <a:r>
                        <a:rPr lang="es-ES" sz="1100" dirty="0" smtClean="0"/>
                        <a:t>I</a:t>
                      </a:r>
                    </a:p>
                    <a:p>
                      <a:pPr algn="l"/>
                      <a:r>
                        <a:rPr lang="es-ES" sz="1100" dirty="0" smtClean="0"/>
                        <a:t>T</a:t>
                      </a:r>
                    </a:p>
                    <a:p>
                      <a:pPr algn="l"/>
                      <a:r>
                        <a:rPr lang="es-ES" sz="1100" dirty="0" smtClean="0"/>
                        <a:t>I</a:t>
                      </a:r>
                    </a:p>
                    <a:p>
                      <a:pPr algn="l"/>
                      <a:r>
                        <a:rPr lang="es-ES" sz="1100" dirty="0" smtClean="0"/>
                        <a:t>C</a:t>
                      </a:r>
                    </a:p>
                    <a:p>
                      <a:pPr algn="l"/>
                      <a:r>
                        <a:rPr lang="es-ES" sz="1100" dirty="0" smtClean="0"/>
                        <a:t>O</a:t>
                      </a:r>
                    </a:p>
                    <a:p>
                      <a:pPr algn="l"/>
                      <a:r>
                        <a:rPr lang="es-ES" sz="1100" dirty="0" smtClean="0"/>
                        <a:t>s</a:t>
                      </a:r>
                      <a:endParaRPr lang="es-E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Las categorías a priori</a:t>
                      </a:r>
                      <a:r>
                        <a:rPr lang="es-ES" sz="1200" baseline="0" dirty="0" smtClean="0"/>
                        <a:t> del entendimiento interpretan  los fenómenos observados por los sentidos.</a:t>
                      </a:r>
                    </a:p>
                    <a:p>
                      <a:endParaRPr lang="es-ES" sz="1200" baseline="0" dirty="0" smtClean="0"/>
                    </a:p>
                    <a:p>
                      <a:r>
                        <a:rPr lang="es-ES" sz="1200" baseline="0" dirty="0" smtClean="0"/>
                        <a:t>Permite juicios s-</a:t>
                      </a:r>
                      <a:r>
                        <a:rPr lang="es-ES" sz="1200" baseline="0" dirty="0" err="1" smtClean="0"/>
                        <a:t>ap</a:t>
                      </a:r>
                      <a:endParaRPr lang="es-ES" sz="1200" baseline="0" dirty="0" smtClean="0"/>
                    </a:p>
                    <a:p>
                      <a:endParaRPr lang="es-ES" sz="1200" baseline="0" dirty="0" smtClean="0"/>
                    </a:p>
                    <a:p>
                      <a:r>
                        <a:rPr lang="es-ES" sz="1200" baseline="0" dirty="0" smtClean="0"/>
                        <a:t>(física) </a:t>
                      </a:r>
                      <a:endParaRPr lang="es-ES" sz="1200" dirty="0"/>
                    </a:p>
                  </a:txBody>
                  <a:tcPr/>
                </a:tc>
              </a:tr>
              <a:tr h="1690699"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D</a:t>
                      </a:r>
                    </a:p>
                    <a:p>
                      <a:r>
                        <a:rPr lang="es-ES" sz="1100" dirty="0" smtClean="0"/>
                        <a:t>I</a:t>
                      </a:r>
                    </a:p>
                    <a:p>
                      <a:r>
                        <a:rPr lang="es-ES" sz="1100" dirty="0" smtClean="0"/>
                        <a:t>A</a:t>
                      </a:r>
                    </a:p>
                    <a:p>
                      <a:r>
                        <a:rPr lang="es-ES" sz="1100" dirty="0" smtClean="0"/>
                        <a:t>L</a:t>
                      </a:r>
                    </a:p>
                    <a:p>
                      <a:r>
                        <a:rPr lang="es-ES" sz="1100" dirty="0" smtClean="0"/>
                        <a:t>E</a:t>
                      </a:r>
                    </a:p>
                    <a:p>
                      <a:r>
                        <a:rPr lang="es-ES" sz="1100" dirty="0" smtClean="0"/>
                        <a:t>C</a:t>
                      </a:r>
                    </a:p>
                    <a:p>
                      <a:r>
                        <a:rPr lang="es-ES" sz="1100" dirty="0" smtClean="0"/>
                        <a:t>T</a:t>
                      </a:r>
                    </a:p>
                    <a:p>
                      <a:r>
                        <a:rPr lang="es-ES" sz="1100" dirty="0" smtClean="0"/>
                        <a:t>I</a:t>
                      </a:r>
                    </a:p>
                    <a:p>
                      <a:r>
                        <a:rPr lang="es-ES" sz="1100" dirty="0" smtClean="0"/>
                        <a:t>C</a:t>
                      </a:r>
                    </a:p>
                    <a:p>
                      <a:r>
                        <a:rPr lang="es-ES" sz="1100" dirty="0" smtClean="0"/>
                        <a:t>O</a:t>
                      </a:r>
                    </a:p>
                    <a:p>
                      <a:r>
                        <a:rPr lang="es-ES" sz="1100" dirty="0" smtClean="0"/>
                        <a:t>s</a:t>
                      </a:r>
                      <a:endParaRPr lang="es-E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Se ocupan de las grandes ideas innatas (Mundo, alma y Dios)</a:t>
                      </a:r>
                    </a:p>
                    <a:p>
                      <a:endParaRPr lang="es-ES" sz="1200" dirty="0" smtClean="0"/>
                    </a:p>
                    <a:p>
                      <a:r>
                        <a:rPr lang="es-ES" sz="1200" dirty="0" smtClean="0"/>
                        <a:t>No son observables sensiblemente</a:t>
                      </a:r>
                    </a:p>
                    <a:p>
                      <a:endParaRPr lang="es-ES" sz="1200" dirty="0" smtClean="0"/>
                    </a:p>
                    <a:p>
                      <a:r>
                        <a:rPr lang="es-ES" sz="1200" dirty="0" smtClean="0"/>
                        <a:t>No permiten juicios s-</a:t>
                      </a:r>
                      <a:r>
                        <a:rPr lang="es-ES" sz="1200" dirty="0" err="1" smtClean="0"/>
                        <a:t>ap</a:t>
                      </a:r>
                      <a:endParaRPr lang="es-E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928678"/>
          </a:xfrm>
        </p:spPr>
        <p:txBody>
          <a:bodyPr/>
          <a:lstStyle/>
          <a:p>
            <a:r>
              <a:rPr lang="es-ES" dirty="0" smtClean="0"/>
              <a:t>Resumiendo..</a:t>
            </a:r>
            <a:endParaRPr lang="es-ES" dirty="0"/>
          </a:p>
        </p:txBody>
      </p:sp>
      <p:pic>
        <p:nvPicPr>
          <p:cNvPr id="4" name="3 Marcador de contenido" descr="kant 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1" y="1571612"/>
            <a:ext cx="8429684" cy="50022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r>
              <a:rPr lang="es-ES" dirty="0" smtClean="0"/>
              <a:t>Bibliografía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s-ES" sz="1800" dirty="0" smtClean="0"/>
              <a:t>AAVV, Historia de la filosofía 2º bachillerato, Santillana, 2014. </a:t>
            </a:r>
          </a:p>
          <a:p>
            <a:pPr>
              <a:lnSpc>
                <a:spcPct val="200000"/>
              </a:lnSpc>
            </a:pPr>
            <a:r>
              <a:rPr lang="es-ES" sz="1800" dirty="0" smtClean="0"/>
              <a:t>Kant, Crítica de la Razón Pura, Ariel, 2001</a:t>
            </a:r>
          </a:p>
          <a:p>
            <a:pPr>
              <a:lnSpc>
                <a:spcPct val="200000"/>
              </a:lnSpc>
            </a:pPr>
            <a:r>
              <a:rPr lang="es-ES" sz="1800" dirty="0" smtClean="0">
                <a:hlinkClick r:id="rId2"/>
              </a:rPr>
              <a:t>https://</a:t>
            </a:r>
            <a:r>
              <a:rPr lang="es-ES" sz="1800" dirty="0" smtClean="0">
                <a:hlinkClick r:id="rId2"/>
              </a:rPr>
              <a:t>www.google.es/webhp?sourceid=chrome-instant&amp;ion=1&amp;espv=2&amp;ie=UTF-8#q=significado+de+Juicio+en+Kant</a:t>
            </a:r>
            <a:endParaRPr lang="es-ES" sz="1800" dirty="0" smtClean="0"/>
          </a:p>
          <a:p>
            <a:pPr>
              <a:lnSpc>
                <a:spcPct val="200000"/>
              </a:lnSpc>
            </a:pPr>
            <a:r>
              <a:rPr lang="es-ES" sz="1800" dirty="0" smtClean="0">
                <a:hlinkClick r:id="rId3"/>
              </a:rPr>
              <a:t>http://</a:t>
            </a:r>
            <a:r>
              <a:rPr lang="es-ES" sz="1800" dirty="0" smtClean="0">
                <a:hlinkClick r:id="rId3"/>
              </a:rPr>
              <a:t>www.e-torredebabel.com/Historia-de-la-filosofia/Filosofiamedievalymoderna/Kant/Kant-JuiciosPriori.htm</a:t>
            </a:r>
            <a:endParaRPr lang="es-ES" sz="1800" dirty="0" smtClean="0"/>
          </a:p>
          <a:p>
            <a:pPr>
              <a:lnSpc>
                <a:spcPct val="200000"/>
              </a:lnSpc>
            </a:pPr>
            <a:r>
              <a:rPr lang="es-ES" sz="1800" dirty="0" smtClean="0">
                <a:hlinkClick r:id="rId4"/>
              </a:rPr>
              <a:t>http://cmap.ihmc.us</a:t>
            </a:r>
            <a:r>
              <a:rPr lang="es-ES" sz="1800" dirty="0" smtClean="0">
                <a:hlinkClick r:id="rId4"/>
              </a:rPr>
              <a:t>/</a:t>
            </a:r>
            <a:endParaRPr lang="es-ES" sz="1800" dirty="0" smtClean="0"/>
          </a:p>
          <a:p>
            <a:pPr>
              <a:lnSpc>
                <a:spcPct val="200000"/>
              </a:lnSpc>
            </a:pPr>
            <a:endParaRPr lang="es-E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066800"/>
          </a:xfrm>
        </p:spPr>
        <p:txBody>
          <a:bodyPr/>
          <a:lstStyle/>
          <a:p>
            <a:r>
              <a:rPr lang="es-ES" dirty="0" smtClean="0"/>
              <a:t>Pregunta de enfoque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0" y="1785926"/>
            <a:ext cx="4114800" cy="250033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s-ES" dirty="0" smtClean="0"/>
              <a:t>Materia a tratar: 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La teoría del conocimiento en I. Kant</a:t>
            </a:r>
            <a:endParaRPr lang="es-ES" dirty="0"/>
          </a:p>
        </p:txBody>
      </p:sp>
      <p:sp>
        <p:nvSpPr>
          <p:cNvPr id="6" name="5 Llamada de flecha a la derecha"/>
          <p:cNvSpPr/>
          <p:nvPr/>
        </p:nvSpPr>
        <p:spPr>
          <a:xfrm>
            <a:off x="357158" y="2643182"/>
            <a:ext cx="4143404" cy="364333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¿Qué es la ciencia según el pensamiento de Kant?</a:t>
            </a:r>
            <a:endParaRPr lang="es-ES" sz="3200" dirty="0"/>
          </a:p>
        </p:txBody>
      </p:sp>
      <p:sp>
        <p:nvSpPr>
          <p:cNvPr id="7" name="6 Llamada de flecha hacia arriba"/>
          <p:cNvSpPr/>
          <p:nvPr/>
        </p:nvSpPr>
        <p:spPr>
          <a:xfrm>
            <a:off x="4572000" y="4429132"/>
            <a:ext cx="2214578" cy="2286016"/>
          </a:xfrm>
          <a:prstGeom prst="up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Obra principal: Crítica de la Razón Pura</a:t>
            </a:r>
            <a:endParaRPr lang="es-ES" dirty="0"/>
          </a:p>
        </p:txBody>
      </p:sp>
      <p:pic>
        <p:nvPicPr>
          <p:cNvPr id="1026" name="Picture 2" descr="C:\Users\User\Desktop\descar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3225" y="4943475"/>
            <a:ext cx="2390775" cy="191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/>
          <a:lstStyle/>
          <a:p>
            <a:r>
              <a:rPr lang="es-ES" dirty="0" smtClean="0"/>
              <a:t>Algunos datos biográficos</a:t>
            </a:r>
            <a:endParaRPr lang="es-ES" dirty="0"/>
          </a:p>
        </p:txBody>
      </p:sp>
      <p:pic>
        <p:nvPicPr>
          <p:cNvPr id="4" name="3 Marcador de contenido" descr="Kant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15074" y="2000240"/>
            <a:ext cx="2062199" cy="3787780"/>
          </a:xfrm>
        </p:spPr>
      </p:pic>
      <p:sp>
        <p:nvSpPr>
          <p:cNvPr id="6" name="5 Rectángulo redondeado"/>
          <p:cNvSpPr/>
          <p:nvPr/>
        </p:nvSpPr>
        <p:spPr>
          <a:xfrm>
            <a:off x="571472" y="2285992"/>
            <a:ext cx="5500726" cy="40005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Contexto del pensamiento de I. Kant: </a:t>
            </a:r>
          </a:p>
          <a:p>
            <a:pPr algn="ctr"/>
            <a:endParaRPr lang="es-ES" dirty="0" smtClean="0"/>
          </a:p>
          <a:p>
            <a:pPr algn="ctr">
              <a:buFontTx/>
              <a:buChar char="-"/>
            </a:pPr>
            <a:endParaRPr lang="es-ES" dirty="0" smtClean="0"/>
          </a:p>
          <a:p>
            <a:pPr algn="ctr">
              <a:buFontTx/>
              <a:buChar char="-"/>
            </a:pPr>
            <a:r>
              <a:rPr lang="es-ES" dirty="0" smtClean="0"/>
              <a:t>Vive su vida en el siglo XVIII, y comienzos del XIX</a:t>
            </a:r>
          </a:p>
          <a:p>
            <a:pPr algn="ctr">
              <a:buFontTx/>
              <a:buChar char="-"/>
            </a:pPr>
            <a:endParaRPr lang="es-ES" dirty="0" smtClean="0"/>
          </a:p>
          <a:p>
            <a:pPr algn="ctr">
              <a:buFontTx/>
              <a:buChar char="-"/>
            </a:pPr>
            <a:r>
              <a:rPr lang="es-ES" dirty="0" smtClean="0"/>
              <a:t>Desarrolla su filosofía en el contexto prusiano, en el seno de los grandes movimientos alemanes.</a:t>
            </a:r>
          </a:p>
          <a:p>
            <a:pPr algn="ctr">
              <a:buFontTx/>
              <a:buChar char="-"/>
            </a:pPr>
            <a:endParaRPr lang="es-ES" dirty="0" smtClean="0"/>
          </a:p>
          <a:p>
            <a:pPr algn="ctr">
              <a:buFontTx/>
              <a:buChar char="-"/>
            </a:pPr>
            <a:r>
              <a:rPr lang="es-ES" dirty="0" smtClean="0"/>
              <a:t> </a:t>
            </a:r>
            <a:r>
              <a:rPr lang="es-ES" dirty="0" smtClean="0"/>
              <a:t>Uno de los padres de la Ilustración</a:t>
            </a:r>
          </a:p>
          <a:p>
            <a:pPr algn="ctr">
              <a:buFontTx/>
              <a:buChar char="-"/>
            </a:pPr>
            <a:endParaRPr lang="es-ES" dirty="0" smtClean="0"/>
          </a:p>
          <a:p>
            <a:pPr algn="ctr">
              <a:buFontTx/>
              <a:buChar char="-"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Kant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6182" y="714356"/>
            <a:ext cx="4842325" cy="5967424"/>
          </a:xfrm>
        </p:spPr>
      </p:pic>
      <p:sp>
        <p:nvSpPr>
          <p:cNvPr id="5" name="4 Rectángulo redondeado"/>
          <p:cNvSpPr/>
          <p:nvPr/>
        </p:nvSpPr>
        <p:spPr>
          <a:xfrm>
            <a:off x="214282" y="571480"/>
            <a:ext cx="3429024" cy="60722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Tres grandes ciencias ocupan su trayectoria intelectual</a:t>
            </a:r>
            <a:r>
              <a:rPr lang="es-ES" dirty="0" smtClean="0"/>
              <a:t>: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 </a:t>
            </a:r>
          </a:p>
          <a:p>
            <a:pPr algn="ctr">
              <a:buFontTx/>
              <a:buChar char="-"/>
            </a:pPr>
            <a:r>
              <a:rPr lang="es-ES" dirty="0" smtClean="0"/>
              <a:t>Matemáticas</a:t>
            </a:r>
          </a:p>
          <a:p>
            <a:pPr algn="ctr">
              <a:buFontTx/>
              <a:buChar char="-"/>
            </a:pPr>
            <a:endParaRPr lang="es-ES" dirty="0" smtClean="0"/>
          </a:p>
          <a:p>
            <a:pPr algn="ctr">
              <a:buFontTx/>
              <a:buChar char="-"/>
            </a:pPr>
            <a:r>
              <a:rPr lang="es-ES" dirty="0" smtClean="0"/>
              <a:t>Geografía</a:t>
            </a:r>
          </a:p>
          <a:p>
            <a:pPr algn="ctr">
              <a:buFontTx/>
              <a:buChar char="-"/>
            </a:pPr>
            <a:endParaRPr lang="es-ES" dirty="0" smtClean="0"/>
          </a:p>
          <a:p>
            <a:pPr algn="ctr">
              <a:buFontTx/>
              <a:buChar char="-"/>
            </a:pPr>
            <a:r>
              <a:rPr lang="es-ES" dirty="0" smtClean="0"/>
              <a:t>Filosofía</a:t>
            </a:r>
          </a:p>
          <a:p>
            <a:pPr algn="ctr">
              <a:buFontTx/>
              <a:buChar char="-"/>
            </a:pPr>
            <a:endParaRPr lang="es-ES" dirty="0" smtClean="0"/>
          </a:p>
          <a:p>
            <a:pPr algn="ctr">
              <a:buFontTx/>
              <a:buChar char="-"/>
            </a:pPr>
            <a:endParaRPr lang="es-ES" dirty="0" smtClean="0"/>
          </a:p>
          <a:p>
            <a:pPr algn="ctr"/>
            <a:endParaRPr lang="es-ES" dirty="0" smtClean="0"/>
          </a:p>
          <a:p>
            <a:pPr algn="ctr">
              <a:buFontTx/>
              <a:buChar char="-"/>
            </a:pPr>
            <a:endParaRPr lang="es-ES" dirty="0" smtClean="0"/>
          </a:p>
          <a:p>
            <a:pPr algn="just">
              <a:buFont typeface="Wingdings" pitchFamily="2" charset="2"/>
              <a:buChar char="q"/>
            </a:pPr>
            <a:r>
              <a:rPr lang="es-ES" dirty="0" smtClean="0"/>
              <a:t>Etapa de formación. </a:t>
            </a:r>
          </a:p>
          <a:p>
            <a:pPr algn="just">
              <a:buFont typeface="Wingdings" pitchFamily="2" charset="2"/>
              <a:buChar char="q"/>
            </a:pPr>
            <a:endParaRPr lang="es-ES" dirty="0" smtClean="0"/>
          </a:p>
          <a:p>
            <a:pPr algn="just">
              <a:buFont typeface="Wingdings" pitchFamily="2" charset="2"/>
              <a:buChar char="q"/>
            </a:pPr>
            <a:r>
              <a:rPr lang="es-ES" dirty="0" smtClean="0"/>
              <a:t>Etapa docente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Su pensamiento: cuatro grandes preguntas</a:t>
            </a:r>
            <a:endParaRPr lang="es-ES" dirty="0"/>
          </a:p>
        </p:txBody>
      </p:sp>
      <p:pic>
        <p:nvPicPr>
          <p:cNvPr id="4" name="3 Marcador de contenido" descr="Kant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571612"/>
            <a:ext cx="5885620" cy="50078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066800"/>
          </a:xfrm>
        </p:spPr>
        <p:txBody>
          <a:bodyPr/>
          <a:lstStyle/>
          <a:p>
            <a:r>
              <a:rPr lang="es-ES" dirty="0" smtClean="0"/>
              <a:t>Abordando el tema que nos ocupa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249424"/>
            <a:ext cx="4357718" cy="432511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s-ES" dirty="0" smtClean="0"/>
              <a:t>¿Qué es la ciencia?</a:t>
            </a:r>
          </a:p>
          <a:p>
            <a:pPr>
              <a:buNone/>
            </a:pPr>
            <a:r>
              <a:rPr lang="es-ES" dirty="0" smtClean="0"/>
              <a:t>En los siglos previos al pensamiento de </a:t>
            </a:r>
            <a:r>
              <a:rPr lang="es-ES" dirty="0" err="1" smtClean="0"/>
              <a:t>kant</a:t>
            </a:r>
            <a:r>
              <a:rPr lang="es-ES" dirty="0" smtClean="0"/>
              <a:t>, uno de los grandes debates gira entorno al establecimiento de un estatuto epistemológico firme para la ciencia</a:t>
            </a:r>
            <a:endParaRPr lang="es-ES" dirty="0"/>
          </a:p>
        </p:txBody>
      </p:sp>
      <p:pic>
        <p:nvPicPr>
          <p:cNvPr id="2050" name="Picture 2" descr="C:\Users\Us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85992"/>
            <a:ext cx="1404939" cy="1180149"/>
          </a:xfrm>
          <a:prstGeom prst="rect">
            <a:avLst/>
          </a:prstGeom>
          <a:noFill/>
        </p:spPr>
      </p:pic>
      <p:pic>
        <p:nvPicPr>
          <p:cNvPr id="2051" name="Picture 3" descr="C:\Users\User\Desktop\descarga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50" y="4500570"/>
            <a:ext cx="1785950" cy="2128840"/>
          </a:xfrm>
          <a:prstGeom prst="rect">
            <a:avLst/>
          </a:prstGeom>
          <a:noFill/>
        </p:spPr>
      </p:pic>
      <p:sp>
        <p:nvSpPr>
          <p:cNvPr id="6" name="5 Llamada de flecha a la izquierda"/>
          <p:cNvSpPr/>
          <p:nvPr/>
        </p:nvSpPr>
        <p:spPr>
          <a:xfrm>
            <a:off x="6143636" y="2071678"/>
            <a:ext cx="2714644" cy="1928826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Monismo intelectualista: </a:t>
            </a:r>
          </a:p>
          <a:p>
            <a:pPr algn="ctr"/>
            <a:r>
              <a:rPr lang="es-ES" dirty="0" smtClean="0"/>
              <a:t>La ciencia depende de las ideas innatas de la “res </a:t>
            </a:r>
            <a:r>
              <a:rPr lang="es-ES" dirty="0" err="1" smtClean="0"/>
              <a:t>cogitans</a:t>
            </a:r>
            <a:r>
              <a:rPr lang="es-ES" dirty="0" smtClean="0"/>
              <a:t>”</a:t>
            </a:r>
            <a:endParaRPr lang="es-ES" dirty="0"/>
          </a:p>
        </p:txBody>
      </p:sp>
      <p:sp>
        <p:nvSpPr>
          <p:cNvPr id="8" name="7 Llamada de flecha a la derecha"/>
          <p:cNvSpPr/>
          <p:nvPr/>
        </p:nvSpPr>
        <p:spPr>
          <a:xfrm>
            <a:off x="4572000" y="4357694"/>
            <a:ext cx="2786082" cy="221457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Monismo materialista: La ciencia sólo se puede desarrollar desde lo que los sentidos nos ofrecen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La primera de las preguntas: el conocimiento</a:t>
            </a:r>
            <a:endParaRPr lang="es-ES" dirty="0"/>
          </a:p>
        </p:txBody>
      </p:sp>
      <p:pic>
        <p:nvPicPr>
          <p:cNvPr id="4" name="3 Marcador de contenido" descr="Kant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1968" y="1142984"/>
            <a:ext cx="4572032" cy="5227207"/>
          </a:xfrm>
        </p:spPr>
      </p:pic>
      <p:sp>
        <p:nvSpPr>
          <p:cNvPr id="5" name="4 Elipse"/>
          <p:cNvSpPr/>
          <p:nvPr/>
        </p:nvSpPr>
        <p:spPr>
          <a:xfrm>
            <a:off x="357158" y="1714488"/>
            <a:ext cx="4071966" cy="414340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Con el objetivo de resolver el debate sobre las ciencias, Kant analiza las facultades del entendimiento, intentando explicar cuáles son las facultades que generan Ciencia, y cuáles otro tipo de conocimiento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Kant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714356"/>
            <a:ext cx="5572132" cy="5859482"/>
          </a:xfrm>
        </p:spPr>
      </p:pic>
      <p:sp>
        <p:nvSpPr>
          <p:cNvPr id="5" name="4 Rectángulo redondeado"/>
          <p:cNvSpPr/>
          <p:nvPr/>
        </p:nvSpPr>
        <p:spPr>
          <a:xfrm>
            <a:off x="357158" y="785794"/>
            <a:ext cx="3500462" cy="27860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El punto de partida consiste en establecer cuáles son las condiciones necesarias para que tenga lugar lo que podemos llamar conocimiento científico</a:t>
            </a:r>
            <a:endParaRPr lang="es-ES" dirty="0"/>
          </a:p>
        </p:txBody>
      </p:sp>
      <p:pic>
        <p:nvPicPr>
          <p:cNvPr id="3074" name="Picture 2" descr="C:\Users\User\Desktop\descarga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071942"/>
            <a:ext cx="2314575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Kant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857232"/>
            <a:ext cx="5641463" cy="5716606"/>
          </a:xfrm>
        </p:spPr>
      </p:pic>
      <p:sp>
        <p:nvSpPr>
          <p:cNvPr id="5" name="4 Rectángulo redondeado"/>
          <p:cNvSpPr/>
          <p:nvPr/>
        </p:nvSpPr>
        <p:spPr>
          <a:xfrm>
            <a:off x="5643570" y="928670"/>
            <a:ext cx="3286148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Un </a:t>
            </a:r>
            <a:r>
              <a:rPr lang="es-ES" sz="1600" b="1" dirty="0" smtClean="0">
                <a:solidFill>
                  <a:schemeClr val="tx1"/>
                </a:solidFill>
              </a:rPr>
              <a:t>juicio </a:t>
            </a:r>
            <a:r>
              <a:rPr lang="es-ES" sz="1600" dirty="0" smtClean="0">
                <a:solidFill>
                  <a:schemeClr val="tx1"/>
                </a:solidFill>
              </a:rPr>
              <a:t>es un enunciado o proposición que relaciona dos conceptos, </a:t>
            </a:r>
            <a:r>
              <a:rPr lang="es-ES" sz="1600" b="1" dirty="0" smtClean="0">
                <a:solidFill>
                  <a:schemeClr val="tx1"/>
                </a:solidFill>
              </a:rPr>
              <a:t>predicado</a:t>
            </a:r>
            <a:r>
              <a:rPr lang="es-ES" sz="1600" dirty="0" smtClean="0">
                <a:solidFill>
                  <a:schemeClr val="tx1"/>
                </a:solidFill>
              </a:rPr>
              <a:t> y </a:t>
            </a:r>
            <a:r>
              <a:rPr lang="es-ES" sz="1600" b="1" dirty="0" smtClean="0">
                <a:solidFill>
                  <a:schemeClr val="tx1"/>
                </a:solidFill>
              </a:rPr>
              <a:t>sujeto</a:t>
            </a:r>
            <a:r>
              <a:rPr lang="es-ES" sz="1600" dirty="0" smtClean="0">
                <a:solidFill>
                  <a:schemeClr val="tx1"/>
                </a:solidFill>
              </a:rPr>
              <a:t>, de tal modo que uno de ellos (el predicado) se atribuye a o expresa una propiedad del otro (sujeto). </a:t>
            </a:r>
            <a:endParaRPr lang="es-ES" sz="2000" dirty="0">
              <a:solidFill>
                <a:schemeClr val="tx1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929322" y="2822354"/>
          <a:ext cx="2928958" cy="37952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64479"/>
                <a:gridCol w="1464479"/>
              </a:tblGrid>
              <a:tr h="594762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Experiencia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Relación </a:t>
                      </a:r>
                      <a:r>
                        <a:rPr lang="es-ES" dirty="0" err="1" smtClean="0"/>
                        <a:t>suj</a:t>
                      </a:r>
                      <a:r>
                        <a:rPr lang="es-ES" dirty="0" smtClean="0"/>
                        <a:t>/</a:t>
                      </a:r>
                      <a:r>
                        <a:rPr lang="es-ES" dirty="0" err="1" smtClean="0"/>
                        <a:t>pred</a:t>
                      </a:r>
                      <a:endParaRPr lang="es-ES" dirty="0"/>
                    </a:p>
                  </a:txBody>
                  <a:tcPr/>
                </a:tc>
              </a:tr>
              <a:tr h="1577578">
                <a:tc>
                  <a:txBody>
                    <a:bodyPr/>
                    <a:lstStyle/>
                    <a:p>
                      <a:r>
                        <a:rPr lang="es-ES" b="1" dirty="0" smtClean="0"/>
                        <a:t>A priori</a:t>
                      </a:r>
                      <a:r>
                        <a:rPr lang="es-ES" dirty="0" smtClean="0"/>
                        <a:t>: Antes de la experiencia</a:t>
                      </a:r>
                    </a:p>
                    <a:p>
                      <a:r>
                        <a:rPr lang="es-ES" dirty="0" smtClean="0"/>
                        <a:t>(Universal)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Analíticos:</a:t>
                      </a:r>
                      <a:r>
                        <a:rPr lang="es-ES" b="1" baseline="0" dirty="0" smtClean="0"/>
                        <a:t> </a:t>
                      </a:r>
                      <a:r>
                        <a:rPr lang="es-ES" baseline="0" dirty="0" smtClean="0"/>
                        <a:t>predicado contenido en el sujeto</a:t>
                      </a:r>
                    </a:p>
                    <a:p>
                      <a:r>
                        <a:rPr lang="es-ES" baseline="0" dirty="0" smtClean="0"/>
                        <a:t>(universal)</a:t>
                      </a:r>
                      <a:endParaRPr lang="es-ES" dirty="0"/>
                    </a:p>
                  </a:txBody>
                  <a:tcPr/>
                </a:tc>
              </a:tr>
              <a:tr h="1577578">
                <a:tc>
                  <a:txBody>
                    <a:bodyPr/>
                    <a:lstStyle/>
                    <a:p>
                      <a:r>
                        <a:rPr lang="es-ES" sz="1400" b="1" dirty="0" smtClean="0"/>
                        <a:t>A posteriori</a:t>
                      </a:r>
                      <a:r>
                        <a:rPr lang="es-ES" sz="1600" b="1" dirty="0" smtClean="0"/>
                        <a:t>: </a:t>
                      </a:r>
                    </a:p>
                    <a:p>
                      <a:r>
                        <a:rPr lang="es-ES" dirty="0" smtClean="0"/>
                        <a:t>Después de la experiencia</a:t>
                      </a:r>
                    </a:p>
                    <a:p>
                      <a:r>
                        <a:rPr lang="es-ES" dirty="0" smtClean="0"/>
                        <a:t>(particular)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Sintéticos</a:t>
                      </a:r>
                      <a:r>
                        <a:rPr lang="es-ES" dirty="0" smtClean="0"/>
                        <a:t>: </a:t>
                      </a:r>
                      <a:r>
                        <a:rPr lang="es-ES" sz="1600" dirty="0" smtClean="0"/>
                        <a:t>predicado no contenido en</a:t>
                      </a:r>
                      <a:r>
                        <a:rPr lang="es-ES" sz="1600" baseline="0" dirty="0" smtClean="0"/>
                        <a:t> el sujeto</a:t>
                      </a:r>
                    </a:p>
                    <a:p>
                      <a:r>
                        <a:rPr lang="es-ES" sz="1600" baseline="0" dirty="0" smtClean="0"/>
                        <a:t>(</a:t>
                      </a:r>
                      <a:r>
                        <a:rPr lang="es-ES" sz="1600" baseline="0" dirty="0" err="1" smtClean="0"/>
                        <a:t>Univ</a:t>
                      </a:r>
                      <a:r>
                        <a:rPr lang="es-ES" sz="1600" baseline="0" dirty="0" smtClean="0"/>
                        <a:t>/</a:t>
                      </a:r>
                      <a:r>
                        <a:rPr lang="es-ES" sz="1600" baseline="0" dirty="0" err="1" smtClean="0"/>
                        <a:t>partic</a:t>
                      </a:r>
                      <a:r>
                        <a:rPr lang="es-ES" sz="1600" baseline="0" dirty="0" smtClean="0"/>
                        <a:t>.)</a:t>
                      </a:r>
                      <a:endParaRPr lang="es-E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247</TotalTime>
  <Words>504</Words>
  <PresentationFormat>Presentación en pantalla (4:3)</PresentationFormat>
  <Paragraphs>109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Urbano</vt:lpstr>
      <vt:lpstr>Teoría del conocimiento en Inmanuel Kant</vt:lpstr>
      <vt:lpstr>Pregunta de enfoque</vt:lpstr>
      <vt:lpstr>Algunos datos biográficos</vt:lpstr>
      <vt:lpstr>Diapositiva 4</vt:lpstr>
      <vt:lpstr>Su pensamiento: cuatro grandes preguntas</vt:lpstr>
      <vt:lpstr>Abordando el tema que nos ocupa</vt:lpstr>
      <vt:lpstr>La primera de las preguntas: el conocimiento</vt:lpstr>
      <vt:lpstr>Diapositiva 8</vt:lpstr>
      <vt:lpstr>Diapositiva 9</vt:lpstr>
      <vt:lpstr>Diapositiva 10</vt:lpstr>
      <vt:lpstr>Recapitulamos…</vt:lpstr>
      <vt:lpstr>¿cuándo se dan este tipo de juicios?</vt:lpstr>
      <vt:lpstr>Resumiendo..</vt:lpstr>
      <vt:lpstr>Bibliografía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pensamiento de Inmanuel Kant</dc:title>
  <dc:creator>User</dc:creator>
  <cp:lastModifiedBy>Usuario de Windows</cp:lastModifiedBy>
  <cp:revision>28</cp:revision>
  <dcterms:created xsi:type="dcterms:W3CDTF">2016-04-09T21:47:41Z</dcterms:created>
  <dcterms:modified xsi:type="dcterms:W3CDTF">2016-04-17T11:41:27Z</dcterms:modified>
</cp:coreProperties>
</file>