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7" r:id="rId2"/>
    <p:sldId id="266" r:id="rId3"/>
    <p:sldId id="265" r:id="rId4"/>
    <p:sldId id="269" r:id="rId5"/>
    <p:sldId id="273" r:id="rId6"/>
    <p:sldId id="258" r:id="rId7"/>
    <p:sldId id="259" r:id="rId8"/>
    <p:sldId id="260" r:id="rId9"/>
    <p:sldId id="274" r:id="rId10"/>
    <p:sldId id="263" r:id="rId11"/>
  </p:sldIdLst>
  <p:sldSz cx="9144000" cy="6858000" type="screen4x3"/>
  <p:notesSz cx="6858000" cy="9144000"/>
  <p:defaultTextStyle>
    <a:defPPr>
      <a:defRPr lang="es-ES_trad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9" d="100"/>
          <a:sy n="59" d="100"/>
        </p:scale>
        <p:origin x="-80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ES_tradn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41288EAA-D23F-424A-8E8F-C161E6786695}" type="datetimeFigureOut">
              <a:rPr lang="es-ES_tradnl"/>
              <a:pPr>
                <a:defRPr/>
              </a:pPr>
              <a:t>03/03/2009</a:t>
            </a:fld>
            <a:endParaRPr lang="es-ES_tradn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_tradnl"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ES_tradnl"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ES_tradn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B3020617-BCDB-451F-8DDE-6EB6E722586A}" type="slidenum">
              <a:rPr lang="es-ES_tradnl"/>
              <a:pPr>
                <a:defRPr/>
              </a:pPr>
              <a:t>‹Nº›</a:t>
            </a:fld>
            <a:endParaRPr lang="es-ES_tradnl"/>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6387"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16388"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38A2586-9D24-4D0A-AF52-84176F47103B}" type="slidenum">
              <a:rPr lang="es-ES_tradnl"/>
              <a:pPr fontAlgn="base">
                <a:spcBef>
                  <a:spcPct val="0"/>
                </a:spcBef>
                <a:spcAft>
                  <a:spcPct val="0"/>
                </a:spcAft>
              </a:pPr>
              <a:t>1</a:t>
            </a:fld>
            <a:endParaRPr lang="es-ES_trad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27651"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27652"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32FF5DB-107A-4991-AB04-214F98B17123}" type="slidenum">
              <a:rPr lang="es-ES_tradnl"/>
              <a:pPr fontAlgn="base">
                <a:spcBef>
                  <a:spcPct val="0"/>
                </a:spcBef>
                <a:spcAft>
                  <a:spcPct val="0"/>
                </a:spcAft>
              </a:pPr>
              <a:t>10</a:t>
            </a:fld>
            <a:endParaRPr lang="es-ES_trad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7411"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17412"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88094B8-B245-443E-BF52-6836D6A67C1A}" type="slidenum">
              <a:rPr lang="es-ES_tradnl"/>
              <a:pPr fontAlgn="base">
                <a:spcBef>
                  <a:spcPct val="0"/>
                </a:spcBef>
                <a:spcAft>
                  <a:spcPct val="0"/>
                </a:spcAft>
              </a:pPr>
              <a:t>2</a:t>
            </a:fld>
            <a:endParaRPr lang="es-ES_trad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9459"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19460"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873A7A7-5D94-4BB2-8906-AB621A94F2D5}" type="slidenum">
              <a:rPr lang="es-ES_tradnl"/>
              <a:pPr fontAlgn="base">
                <a:spcBef>
                  <a:spcPct val="0"/>
                </a:spcBef>
                <a:spcAft>
                  <a:spcPct val="0"/>
                </a:spcAft>
              </a:pPr>
              <a:t>3</a:t>
            </a:fld>
            <a:endParaRPr lang="es-ES_trad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20483"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20484"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53DB56A-83E6-47E1-8DBD-21A218D27E8B}" type="slidenum">
              <a:rPr lang="es-ES_tradnl"/>
              <a:pPr fontAlgn="base">
                <a:spcBef>
                  <a:spcPct val="0"/>
                </a:spcBef>
                <a:spcAft>
                  <a:spcPct val="0"/>
                </a:spcAft>
              </a:pPr>
              <a:t>4</a:t>
            </a:fld>
            <a:endParaRPr lang="es-ES_trad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21507"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21508"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EB826F9-C075-40D7-9475-100515B91E2A}" type="slidenum">
              <a:rPr lang="es-ES_tradnl"/>
              <a:pPr fontAlgn="base">
                <a:spcBef>
                  <a:spcPct val="0"/>
                </a:spcBef>
                <a:spcAft>
                  <a:spcPct val="0"/>
                </a:spcAft>
              </a:pPr>
              <a:t>5</a:t>
            </a:fld>
            <a:endParaRPr lang="es-ES_trad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22531"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22532"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28C52A2-C066-476D-B0CF-4DB24EB903F9}" type="slidenum">
              <a:rPr lang="es-ES_tradnl"/>
              <a:pPr fontAlgn="base">
                <a:spcBef>
                  <a:spcPct val="0"/>
                </a:spcBef>
                <a:spcAft>
                  <a:spcPct val="0"/>
                </a:spcAft>
              </a:pPr>
              <a:t>6</a:t>
            </a:fld>
            <a:endParaRPr lang="es-ES_trad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23555"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23556"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6C41FF5-1528-46BF-84F1-304067C281C5}" type="slidenum">
              <a:rPr lang="es-ES_tradnl"/>
              <a:pPr fontAlgn="base">
                <a:spcBef>
                  <a:spcPct val="0"/>
                </a:spcBef>
                <a:spcAft>
                  <a:spcPct val="0"/>
                </a:spcAft>
              </a:pPr>
              <a:t>7</a:t>
            </a:fld>
            <a:endParaRPr lang="es-ES_trad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24579"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24580"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F989E2D-0D20-482C-B371-28DCE16B93B9}" type="slidenum">
              <a:rPr lang="es-ES_tradnl"/>
              <a:pPr fontAlgn="base">
                <a:spcBef>
                  <a:spcPct val="0"/>
                </a:spcBef>
                <a:spcAft>
                  <a:spcPct val="0"/>
                </a:spcAft>
              </a:pPr>
              <a:t>8</a:t>
            </a:fld>
            <a:endParaRPr lang="es-ES_trad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24579"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24580"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F989E2D-0D20-482C-B371-28DCE16B93B9}" type="slidenum">
              <a:rPr lang="es-ES_tradnl"/>
              <a:pPr fontAlgn="base">
                <a:spcBef>
                  <a:spcPct val="0"/>
                </a:spcBef>
                <a:spcAft>
                  <a:spcPct val="0"/>
                </a:spcAft>
              </a:pPr>
              <a:t>9</a:t>
            </a:fld>
            <a:endParaRPr lang="es-ES_trad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_tradn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_tradnl"/>
          </a:p>
        </p:txBody>
      </p:sp>
      <p:sp>
        <p:nvSpPr>
          <p:cNvPr id="4" name="3 Marcador de fecha"/>
          <p:cNvSpPr>
            <a:spLocks noGrp="1"/>
          </p:cNvSpPr>
          <p:nvPr>
            <p:ph type="dt" sz="half" idx="10"/>
          </p:nvPr>
        </p:nvSpPr>
        <p:spPr/>
        <p:txBody>
          <a:bodyPr/>
          <a:lstStyle>
            <a:lvl1pPr>
              <a:defRPr/>
            </a:lvl1pPr>
          </a:lstStyle>
          <a:p>
            <a:pPr>
              <a:defRPr/>
            </a:pPr>
            <a:fld id="{16E8BCE1-0447-4E07-90DA-AED857411B49}" type="datetimeFigureOut">
              <a:rPr lang="es-ES_tradnl"/>
              <a:pPr>
                <a:defRPr/>
              </a:pPr>
              <a:t>03/03/2009</a:t>
            </a:fld>
            <a:endParaRPr lang="es-ES_tradnl"/>
          </a:p>
        </p:txBody>
      </p:sp>
      <p:sp>
        <p:nvSpPr>
          <p:cNvPr id="5" name="4 Marcador de pie de página"/>
          <p:cNvSpPr>
            <a:spLocks noGrp="1"/>
          </p:cNvSpPr>
          <p:nvPr>
            <p:ph type="ftr" sz="quarter" idx="11"/>
          </p:nvPr>
        </p:nvSpPr>
        <p:spPr/>
        <p:txBody>
          <a:bodyPr/>
          <a:lstStyle>
            <a:lvl1pPr>
              <a:defRPr/>
            </a:lvl1pPr>
          </a:lstStyle>
          <a:p>
            <a:pPr>
              <a:defRPr/>
            </a:pPr>
            <a:endParaRPr lang="es-ES_tradnl"/>
          </a:p>
        </p:txBody>
      </p:sp>
      <p:sp>
        <p:nvSpPr>
          <p:cNvPr id="6" name="5 Marcador de número de diapositiva"/>
          <p:cNvSpPr>
            <a:spLocks noGrp="1"/>
          </p:cNvSpPr>
          <p:nvPr>
            <p:ph type="sldNum" sz="quarter" idx="12"/>
          </p:nvPr>
        </p:nvSpPr>
        <p:spPr/>
        <p:txBody>
          <a:bodyPr/>
          <a:lstStyle>
            <a:lvl1pPr>
              <a:defRPr/>
            </a:lvl1pPr>
          </a:lstStyle>
          <a:p>
            <a:pPr>
              <a:defRPr/>
            </a:pPr>
            <a:fld id="{1B492CA8-F60D-4099-BA3D-DD0C529FF79D}" type="slidenum">
              <a:rPr lang="es-ES_tradnl"/>
              <a:pPr>
                <a:defRPr/>
              </a:pPr>
              <a:t>‹Nº›</a:t>
            </a:fld>
            <a:endParaRPr lang="es-ES_trad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lvl1pPr>
              <a:defRPr/>
            </a:lvl1pPr>
          </a:lstStyle>
          <a:p>
            <a:pPr>
              <a:defRPr/>
            </a:pPr>
            <a:fld id="{305FEECE-C306-4A48-B903-1CB565FBC08F}" type="datetimeFigureOut">
              <a:rPr lang="es-ES_tradnl"/>
              <a:pPr>
                <a:defRPr/>
              </a:pPr>
              <a:t>03/03/2009</a:t>
            </a:fld>
            <a:endParaRPr lang="es-ES_tradnl"/>
          </a:p>
        </p:txBody>
      </p:sp>
      <p:sp>
        <p:nvSpPr>
          <p:cNvPr id="5" name="4 Marcador de pie de página"/>
          <p:cNvSpPr>
            <a:spLocks noGrp="1"/>
          </p:cNvSpPr>
          <p:nvPr>
            <p:ph type="ftr" sz="quarter" idx="11"/>
          </p:nvPr>
        </p:nvSpPr>
        <p:spPr/>
        <p:txBody>
          <a:bodyPr/>
          <a:lstStyle>
            <a:lvl1pPr>
              <a:defRPr/>
            </a:lvl1pPr>
          </a:lstStyle>
          <a:p>
            <a:pPr>
              <a:defRPr/>
            </a:pPr>
            <a:endParaRPr lang="es-ES_tradnl"/>
          </a:p>
        </p:txBody>
      </p:sp>
      <p:sp>
        <p:nvSpPr>
          <p:cNvPr id="6" name="5 Marcador de número de diapositiva"/>
          <p:cNvSpPr>
            <a:spLocks noGrp="1"/>
          </p:cNvSpPr>
          <p:nvPr>
            <p:ph type="sldNum" sz="quarter" idx="12"/>
          </p:nvPr>
        </p:nvSpPr>
        <p:spPr/>
        <p:txBody>
          <a:bodyPr/>
          <a:lstStyle>
            <a:lvl1pPr>
              <a:defRPr/>
            </a:lvl1pPr>
          </a:lstStyle>
          <a:p>
            <a:pPr>
              <a:defRPr/>
            </a:pPr>
            <a:fld id="{80C899E9-B9D2-452E-9E85-D4602343336A}" type="slidenum">
              <a:rPr lang="es-ES_tradnl"/>
              <a:pPr>
                <a:defRPr/>
              </a:pPr>
              <a:t>‹Nº›</a:t>
            </a:fld>
            <a:endParaRPr lang="es-ES_trad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_tradn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lvl1pPr>
              <a:defRPr/>
            </a:lvl1pPr>
          </a:lstStyle>
          <a:p>
            <a:pPr>
              <a:defRPr/>
            </a:pPr>
            <a:fld id="{1948E719-35A2-4E00-ACA6-1B4C0C398351}" type="datetimeFigureOut">
              <a:rPr lang="es-ES_tradnl"/>
              <a:pPr>
                <a:defRPr/>
              </a:pPr>
              <a:t>03/03/2009</a:t>
            </a:fld>
            <a:endParaRPr lang="es-ES_tradnl"/>
          </a:p>
        </p:txBody>
      </p:sp>
      <p:sp>
        <p:nvSpPr>
          <p:cNvPr id="5" name="4 Marcador de pie de página"/>
          <p:cNvSpPr>
            <a:spLocks noGrp="1"/>
          </p:cNvSpPr>
          <p:nvPr>
            <p:ph type="ftr" sz="quarter" idx="11"/>
          </p:nvPr>
        </p:nvSpPr>
        <p:spPr/>
        <p:txBody>
          <a:bodyPr/>
          <a:lstStyle>
            <a:lvl1pPr>
              <a:defRPr/>
            </a:lvl1pPr>
          </a:lstStyle>
          <a:p>
            <a:pPr>
              <a:defRPr/>
            </a:pPr>
            <a:endParaRPr lang="es-ES_tradnl"/>
          </a:p>
        </p:txBody>
      </p:sp>
      <p:sp>
        <p:nvSpPr>
          <p:cNvPr id="6" name="5 Marcador de número de diapositiva"/>
          <p:cNvSpPr>
            <a:spLocks noGrp="1"/>
          </p:cNvSpPr>
          <p:nvPr>
            <p:ph type="sldNum" sz="quarter" idx="12"/>
          </p:nvPr>
        </p:nvSpPr>
        <p:spPr/>
        <p:txBody>
          <a:bodyPr/>
          <a:lstStyle>
            <a:lvl1pPr>
              <a:defRPr/>
            </a:lvl1pPr>
          </a:lstStyle>
          <a:p>
            <a:pPr>
              <a:defRPr/>
            </a:pPr>
            <a:fld id="{D5B44FEC-AB50-43BA-B791-170D6F1CBB21}" type="slidenum">
              <a:rPr lang="es-ES_tradnl"/>
              <a:pPr>
                <a:defRPr/>
              </a:pPr>
              <a:t>‹Nº›</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lvl1pPr>
              <a:defRPr/>
            </a:lvl1pPr>
          </a:lstStyle>
          <a:p>
            <a:pPr>
              <a:defRPr/>
            </a:pPr>
            <a:fld id="{34F1EBFD-09A9-4FBB-BAE2-9388FFAC6F20}" type="datetimeFigureOut">
              <a:rPr lang="es-ES_tradnl"/>
              <a:pPr>
                <a:defRPr/>
              </a:pPr>
              <a:t>03/03/2009</a:t>
            </a:fld>
            <a:endParaRPr lang="es-ES_tradnl"/>
          </a:p>
        </p:txBody>
      </p:sp>
      <p:sp>
        <p:nvSpPr>
          <p:cNvPr id="5" name="4 Marcador de pie de página"/>
          <p:cNvSpPr>
            <a:spLocks noGrp="1"/>
          </p:cNvSpPr>
          <p:nvPr>
            <p:ph type="ftr" sz="quarter" idx="11"/>
          </p:nvPr>
        </p:nvSpPr>
        <p:spPr/>
        <p:txBody>
          <a:bodyPr/>
          <a:lstStyle>
            <a:lvl1pPr>
              <a:defRPr/>
            </a:lvl1pPr>
          </a:lstStyle>
          <a:p>
            <a:pPr>
              <a:defRPr/>
            </a:pPr>
            <a:endParaRPr lang="es-ES_tradnl"/>
          </a:p>
        </p:txBody>
      </p:sp>
      <p:sp>
        <p:nvSpPr>
          <p:cNvPr id="6" name="5 Marcador de número de diapositiva"/>
          <p:cNvSpPr>
            <a:spLocks noGrp="1"/>
          </p:cNvSpPr>
          <p:nvPr>
            <p:ph type="sldNum" sz="quarter" idx="12"/>
          </p:nvPr>
        </p:nvSpPr>
        <p:spPr/>
        <p:txBody>
          <a:bodyPr/>
          <a:lstStyle>
            <a:lvl1pPr>
              <a:defRPr/>
            </a:lvl1pPr>
          </a:lstStyle>
          <a:p>
            <a:pPr>
              <a:defRPr/>
            </a:pPr>
            <a:fld id="{1BC06D67-70A5-4D53-99EC-9732BD39871A}" type="slidenum">
              <a:rPr lang="es-ES_tradnl"/>
              <a:pPr>
                <a:defRPr/>
              </a:pPr>
              <a:t>‹Nº›</a:t>
            </a:fld>
            <a:endParaRPr lang="es-ES_trad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D02B6D9B-6CA3-4846-984D-6467D09D8D69}" type="datetimeFigureOut">
              <a:rPr lang="es-ES_tradnl"/>
              <a:pPr>
                <a:defRPr/>
              </a:pPr>
              <a:t>03/03/2009</a:t>
            </a:fld>
            <a:endParaRPr lang="es-ES_tradnl"/>
          </a:p>
        </p:txBody>
      </p:sp>
      <p:sp>
        <p:nvSpPr>
          <p:cNvPr id="5" name="4 Marcador de pie de página"/>
          <p:cNvSpPr>
            <a:spLocks noGrp="1"/>
          </p:cNvSpPr>
          <p:nvPr>
            <p:ph type="ftr" sz="quarter" idx="11"/>
          </p:nvPr>
        </p:nvSpPr>
        <p:spPr/>
        <p:txBody>
          <a:bodyPr/>
          <a:lstStyle>
            <a:lvl1pPr>
              <a:defRPr/>
            </a:lvl1pPr>
          </a:lstStyle>
          <a:p>
            <a:pPr>
              <a:defRPr/>
            </a:pPr>
            <a:endParaRPr lang="es-ES_tradnl"/>
          </a:p>
        </p:txBody>
      </p:sp>
      <p:sp>
        <p:nvSpPr>
          <p:cNvPr id="6" name="5 Marcador de número de diapositiva"/>
          <p:cNvSpPr>
            <a:spLocks noGrp="1"/>
          </p:cNvSpPr>
          <p:nvPr>
            <p:ph type="sldNum" sz="quarter" idx="12"/>
          </p:nvPr>
        </p:nvSpPr>
        <p:spPr/>
        <p:txBody>
          <a:bodyPr/>
          <a:lstStyle>
            <a:lvl1pPr>
              <a:defRPr/>
            </a:lvl1pPr>
          </a:lstStyle>
          <a:p>
            <a:pPr>
              <a:defRPr/>
            </a:pPr>
            <a:fld id="{A7964E82-7724-4905-A591-308DC12CB277}" type="slidenum">
              <a:rPr lang="es-ES_tradnl"/>
              <a:pPr>
                <a:defRPr/>
              </a:pPr>
              <a:t>‹Nº›</a:t>
            </a:fld>
            <a:endParaRPr lang="es-ES_trad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3 Marcador de fecha"/>
          <p:cNvSpPr>
            <a:spLocks noGrp="1"/>
          </p:cNvSpPr>
          <p:nvPr>
            <p:ph type="dt" sz="half" idx="10"/>
          </p:nvPr>
        </p:nvSpPr>
        <p:spPr/>
        <p:txBody>
          <a:bodyPr/>
          <a:lstStyle>
            <a:lvl1pPr>
              <a:defRPr/>
            </a:lvl1pPr>
          </a:lstStyle>
          <a:p>
            <a:pPr>
              <a:defRPr/>
            </a:pPr>
            <a:fld id="{8B67B656-105F-44F7-BF51-78EC06D02AA0}" type="datetimeFigureOut">
              <a:rPr lang="es-ES_tradnl"/>
              <a:pPr>
                <a:defRPr/>
              </a:pPr>
              <a:t>03/03/2009</a:t>
            </a:fld>
            <a:endParaRPr lang="es-ES_tradnl"/>
          </a:p>
        </p:txBody>
      </p:sp>
      <p:sp>
        <p:nvSpPr>
          <p:cNvPr id="6" name="4 Marcador de pie de página"/>
          <p:cNvSpPr>
            <a:spLocks noGrp="1"/>
          </p:cNvSpPr>
          <p:nvPr>
            <p:ph type="ftr" sz="quarter" idx="11"/>
          </p:nvPr>
        </p:nvSpPr>
        <p:spPr/>
        <p:txBody>
          <a:bodyPr/>
          <a:lstStyle>
            <a:lvl1pPr>
              <a:defRPr/>
            </a:lvl1pPr>
          </a:lstStyle>
          <a:p>
            <a:pPr>
              <a:defRPr/>
            </a:pPr>
            <a:endParaRPr lang="es-ES_tradnl"/>
          </a:p>
        </p:txBody>
      </p:sp>
      <p:sp>
        <p:nvSpPr>
          <p:cNvPr id="7" name="5 Marcador de número de diapositiva"/>
          <p:cNvSpPr>
            <a:spLocks noGrp="1"/>
          </p:cNvSpPr>
          <p:nvPr>
            <p:ph type="sldNum" sz="quarter" idx="12"/>
          </p:nvPr>
        </p:nvSpPr>
        <p:spPr/>
        <p:txBody>
          <a:bodyPr/>
          <a:lstStyle>
            <a:lvl1pPr>
              <a:defRPr/>
            </a:lvl1pPr>
          </a:lstStyle>
          <a:p>
            <a:pPr>
              <a:defRPr/>
            </a:pPr>
            <a:fld id="{EDCF9178-F371-44D8-BBF1-689341AE646B}" type="slidenum">
              <a:rPr lang="es-ES_tradnl"/>
              <a:pPr>
                <a:defRPr/>
              </a:pPr>
              <a:t>‹Nº›</a:t>
            </a:fld>
            <a:endParaRPr lang="es-ES_trad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7" name="3 Marcador de fecha"/>
          <p:cNvSpPr>
            <a:spLocks noGrp="1"/>
          </p:cNvSpPr>
          <p:nvPr>
            <p:ph type="dt" sz="half" idx="10"/>
          </p:nvPr>
        </p:nvSpPr>
        <p:spPr/>
        <p:txBody>
          <a:bodyPr/>
          <a:lstStyle>
            <a:lvl1pPr>
              <a:defRPr/>
            </a:lvl1pPr>
          </a:lstStyle>
          <a:p>
            <a:pPr>
              <a:defRPr/>
            </a:pPr>
            <a:fld id="{2CEB2B41-2719-4B34-A762-11BFD17AE62E}" type="datetimeFigureOut">
              <a:rPr lang="es-ES_tradnl"/>
              <a:pPr>
                <a:defRPr/>
              </a:pPr>
              <a:t>03/03/2009</a:t>
            </a:fld>
            <a:endParaRPr lang="es-ES_tradnl"/>
          </a:p>
        </p:txBody>
      </p:sp>
      <p:sp>
        <p:nvSpPr>
          <p:cNvPr id="8" name="4 Marcador de pie de página"/>
          <p:cNvSpPr>
            <a:spLocks noGrp="1"/>
          </p:cNvSpPr>
          <p:nvPr>
            <p:ph type="ftr" sz="quarter" idx="11"/>
          </p:nvPr>
        </p:nvSpPr>
        <p:spPr/>
        <p:txBody>
          <a:bodyPr/>
          <a:lstStyle>
            <a:lvl1pPr>
              <a:defRPr/>
            </a:lvl1pPr>
          </a:lstStyle>
          <a:p>
            <a:pPr>
              <a:defRPr/>
            </a:pPr>
            <a:endParaRPr lang="es-ES_tradnl"/>
          </a:p>
        </p:txBody>
      </p:sp>
      <p:sp>
        <p:nvSpPr>
          <p:cNvPr id="9" name="5 Marcador de número de diapositiva"/>
          <p:cNvSpPr>
            <a:spLocks noGrp="1"/>
          </p:cNvSpPr>
          <p:nvPr>
            <p:ph type="sldNum" sz="quarter" idx="12"/>
          </p:nvPr>
        </p:nvSpPr>
        <p:spPr/>
        <p:txBody>
          <a:bodyPr/>
          <a:lstStyle>
            <a:lvl1pPr>
              <a:defRPr/>
            </a:lvl1pPr>
          </a:lstStyle>
          <a:p>
            <a:pPr>
              <a:defRPr/>
            </a:pPr>
            <a:fld id="{4CCF8BFC-CFFB-44DE-B52D-F1F6670133B4}" type="slidenum">
              <a:rPr lang="es-ES_tradnl"/>
              <a:pPr>
                <a:defRPr/>
              </a:pPr>
              <a:t>‹Nº›</a:t>
            </a:fld>
            <a:endParaRPr lang="es-ES_trad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3 Marcador de fecha"/>
          <p:cNvSpPr>
            <a:spLocks noGrp="1"/>
          </p:cNvSpPr>
          <p:nvPr>
            <p:ph type="dt" sz="half" idx="10"/>
          </p:nvPr>
        </p:nvSpPr>
        <p:spPr/>
        <p:txBody>
          <a:bodyPr/>
          <a:lstStyle>
            <a:lvl1pPr>
              <a:defRPr/>
            </a:lvl1pPr>
          </a:lstStyle>
          <a:p>
            <a:pPr>
              <a:defRPr/>
            </a:pPr>
            <a:fld id="{94846683-8B2A-4F59-9CF9-9D5DC6C546F9}" type="datetimeFigureOut">
              <a:rPr lang="es-ES_tradnl"/>
              <a:pPr>
                <a:defRPr/>
              </a:pPr>
              <a:t>03/03/2009</a:t>
            </a:fld>
            <a:endParaRPr lang="es-ES_tradnl"/>
          </a:p>
        </p:txBody>
      </p:sp>
      <p:sp>
        <p:nvSpPr>
          <p:cNvPr id="4" name="4 Marcador de pie de página"/>
          <p:cNvSpPr>
            <a:spLocks noGrp="1"/>
          </p:cNvSpPr>
          <p:nvPr>
            <p:ph type="ftr" sz="quarter" idx="11"/>
          </p:nvPr>
        </p:nvSpPr>
        <p:spPr/>
        <p:txBody>
          <a:bodyPr/>
          <a:lstStyle>
            <a:lvl1pPr>
              <a:defRPr/>
            </a:lvl1pPr>
          </a:lstStyle>
          <a:p>
            <a:pPr>
              <a:defRPr/>
            </a:pPr>
            <a:endParaRPr lang="es-ES_tradnl"/>
          </a:p>
        </p:txBody>
      </p:sp>
      <p:sp>
        <p:nvSpPr>
          <p:cNvPr id="5" name="5 Marcador de número de diapositiva"/>
          <p:cNvSpPr>
            <a:spLocks noGrp="1"/>
          </p:cNvSpPr>
          <p:nvPr>
            <p:ph type="sldNum" sz="quarter" idx="12"/>
          </p:nvPr>
        </p:nvSpPr>
        <p:spPr/>
        <p:txBody>
          <a:bodyPr/>
          <a:lstStyle>
            <a:lvl1pPr>
              <a:defRPr/>
            </a:lvl1pPr>
          </a:lstStyle>
          <a:p>
            <a:pPr>
              <a:defRPr/>
            </a:pPr>
            <a:fld id="{1DDC875B-10E0-43AA-9B4B-4092FE632F6F}" type="slidenum">
              <a:rPr lang="es-ES_tradnl"/>
              <a:pPr>
                <a:defRPr/>
              </a:pPr>
              <a:t>‹Nº›</a:t>
            </a:fld>
            <a:endParaRPr lang="es-ES_trad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2B5DDFE1-AF44-40FC-85E6-C055055EB10B}" type="datetimeFigureOut">
              <a:rPr lang="es-ES_tradnl"/>
              <a:pPr>
                <a:defRPr/>
              </a:pPr>
              <a:t>03/03/2009</a:t>
            </a:fld>
            <a:endParaRPr lang="es-ES_tradnl"/>
          </a:p>
        </p:txBody>
      </p:sp>
      <p:sp>
        <p:nvSpPr>
          <p:cNvPr id="3" name="4 Marcador de pie de página"/>
          <p:cNvSpPr>
            <a:spLocks noGrp="1"/>
          </p:cNvSpPr>
          <p:nvPr>
            <p:ph type="ftr" sz="quarter" idx="11"/>
          </p:nvPr>
        </p:nvSpPr>
        <p:spPr/>
        <p:txBody>
          <a:bodyPr/>
          <a:lstStyle>
            <a:lvl1pPr>
              <a:defRPr/>
            </a:lvl1pPr>
          </a:lstStyle>
          <a:p>
            <a:pPr>
              <a:defRPr/>
            </a:pPr>
            <a:endParaRPr lang="es-ES_tradnl"/>
          </a:p>
        </p:txBody>
      </p:sp>
      <p:sp>
        <p:nvSpPr>
          <p:cNvPr id="4" name="5 Marcador de número de diapositiva"/>
          <p:cNvSpPr>
            <a:spLocks noGrp="1"/>
          </p:cNvSpPr>
          <p:nvPr>
            <p:ph type="sldNum" sz="quarter" idx="12"/>
          </p:nvPr>
        </p:nvSpPr>
        <p:spPr/>
        <p:txBody>
          <a:bodyPr/>
          <a:lstStyle>
            <a:lvl1pPr>
              <a:defRPr/>
            </a:lvl1pPr>
          </a:lstStyle>
          <a:p>
            <a:pPr>
              <a:defRPr/>
            </a:pPr>
            <a:fld id="{379A6324-5C57-47D9-B2EA-6824C56F44B6}" type="slidenum">
              <a:rPr lang="es-ES_tradnl"/>
              <a:pPr>
                <a:defRPr/>
              </a:pPr>
              <a:t>‹Nº›</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_tradn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4E7EEF5E-AE1B-4A75-947F-6A4FDAE5AAD6}" type="datetimeFigureOut">
              <a:rPr lang="es-ES_tradnl"/>
              <a:pPr>
                <a:defRPr/>
              </a:pPr>
              <a:t>03/03/2009</a:t>
            </a:fld>
            <a:endParaRPr lang="es-ES_tradnl"/>
          </a:p>
        </p:txBody>
      </p:sp>
      <p:sp>
        <p:nvSpPr>
          <p:cNvPr id="6" name="4 Marcador de pie de página"/>
          <p:cNvSpPr>
            <a:spLocks noGrp="1"/>
          </p:cNvSpPr>
          <p:nvPr>
            <p:ph type="ftr" sz="quarter" idx="11"/>
          </p:nvPr>
        </p:nvSpPr>
        <p:spPr/>
        <p:txBody>
          <a:bodyPr/>
          <a:lstStyle>
            <a:lvl1pPr>
              <a:defRPr/>
            </a:lvl1pPr>
          </a:lstStyle>
          <a:p>
            <a:pPr>
              <a:defRPr/>
            </a:pPr>
            <a:endParaRPr lang="es-ES_tradnl"/>
          </a:p>
        </p:txBody>
      </p:sp>
      <p:sp>
        <p:nvSpPr>
          <p:cNvPr id="7" name="5 Marcador de número de diapositiva"/>
          <p:cNvSpPr>
            <a:spLocks noGrp="1"/>
          </p:cNvSpPr>
          <p:nvPr>
            <p:ph type="sldNum" sz="quarter" idx="12"/>
          </p:nvPr>
        </p:nvSpPr>
        <p:spPr/>
        <p:txBody>
          <a:bodyPr/>
          <a:lstStyle>
            <a:lvl1pPr>
              <a:defRPr/>
            </a:lvl1pPr>
          </a:lstStyle>
          <a:p>
            <a:pPr>
              <a:defRPr/>
            </a:pPr>
            <a:fld id="{32101913-891D-47FD-B352-81476BC20550}" type="slidenum">
              <a:rPr lang="es-ES_tradnl"/>
              <a:pPr>
                <a:defRPr/>
              </a:pPr>
              <a:t>‹Nº›</a:t>
            </a:fld>
            <a:endParaRPr lang="es-ES_trad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_tradnl"/>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_tradnl"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7F4CEAF5-27C7-4549-9C6C-58D27B2154C3}" type="datetimeFigureOut">
              <a:rPr lang="es-ES_tradnl"/>
              <a:pPr>
                <a:defRPr/>
              </a:pPr>
              <a:t>03/03/2009</a:t>
            </a:fld>
            <a:endParaRPr lang="es-ES_tradnl"/>
          </a:p>
        </p:txBody>
      </p:sp>
      <p:sp>
        <p:nvSpPr>
          <p:cNvPr id="6" name="4 Marcador de pie de página"/>
          <p:cNvSpPr>
            <a:spLocks noGrp="1"/>
          </p:cNvSpPr>
          <p:nvPr>
            <p:ph type="ftr" sz="quarter" idx="11"/>
          </p:nvPr>
        </p:nvSpPr>
        <p:spPr/>
        <p:txBody>
          <a:bodyPr/>
          <a:lstStyle>
            <a:lvl1pPr>
              <a:defRPr/>
            </a:lvl1pPr>
          </a:lstStyle>
          <a:p>
            <a:pPr>
              <a:defRPr/>
            </a:pPr>
            <a:endParaRPr lang="es-ES_tradnl"/>
          </a:p>
        </p:txBody>
      </p:sp>
      <p:sp>
        <p:nvSpPr>
          <p:cNvPr id="7" name="5 Marcador de número de diapositiva"/>
          <p:cNvSpPr>
            <a:spLocks noGrp="1"/>
          </p:cNvSpPr>
          <p:nvPr>
            <p:ph type="sldNum" sz="quarter" idx="12"/>
          </p:nvPr>
        </p:nvSpPr>
        <p:spPr/>
        <p:txBody>
          <a:bodyPr/>
          <a:lstStyle>
            <a:lvl1pPr>
              <a:defRPr/>
            </a:lvl1pPr>
          </a:lstStyle>
          <a:p>
            <a:pPr>
              <a:defRPr/>
            </a:pPr>
            <a:fld id="{B804406C-B1FA-4754-88D7-7F788031310C}" type="slidenum">
              <a:rPr lang="es-ES_tradnl"/>
              <a:pPr>
                <a:defRPr/>
              </a:pPr>
              <a:t>‹Nº›</a:t>
            </a:fld>
            <a:endParaRPr lang="es-ES_trad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ES_tradnl" smtClean="0"/>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2FF76B59-67CD-411D-B3B7-5AAAFC3CE60A}" type="datetimeFigureOut">
              <a:rPr lang="es-ES_tradnl"/>
              <a:pPr>
                <a:defRPr/>
              </a:pPr>
              <a:t>03/03/2009</a:t>
            </a:fld>
            <a:endParaRPr lang="es-ES_tradn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ES_tradn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A8C9F481-D804-490C-BB64-C93BDBDC14BB}" type="slidenum">
              <a:rPr lang="es-ES_tradnl"/>
              <a:pPr>
                <a:defRPr/>
              </a:pPr>
              <a:t>‹Nº›</a:t>
            </a:fld>
            <a:endParaRPr lang="es-ES_trad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ideo" Target="file:///C:\Users\Upe\Desktop\fran\FRAN\M&#225;ster%20Fran\Parabolico2.wmv"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25487"/>
          </a:xfrm>
        </p:spPr>
        <p:txBody>
          <a:bodyPr rtlCol="0">
            <a:normAutofit fontScale="90000"/>
          </a:bodyPr>
          <a:lstStyle/>
          <a:p>
            <a:pPr fontAlgn="auto">
              <a:spcAft>
                <a:spcPts val="0"/>
              </a:spcAft>
              <a:defRPr/>
            </a:pPr>
            <a:r>
              <a:rPr lang="es-ES_tradnl" dirty="0" smtClean="0"/>
              <a:t>El Doble Espejo Parabólico</a:t>
            </a:r>
            <a:endParaRPr lang="es-ES_tradnl" dirty="0"/>
          </a:p>
        </p:txBody>
      </p:sp>
      <p:pic>
        <p:nvPicPr>
          <p:cNvPr id="4" name="Parabolico2.wmv">
            <a:hlinkClick r:id="" action="ppaction://media"/>
          </p:cNvPr>
          <p:cNvPicPr>
            <a:picLocks noGrp="1" noRot="1" noChangeAspect="1"/>
          </p:cNvPicPr>
          <p:nvPr>
            <p:ph idx="1"/>
            <a:videoFile r:link="rId1"/>
          </p:nvPr>
        </p:nvPicPr>
        <p:blipFill>
          <a:blip r:embed="rId4"/>
          <a:srcRect/>
          <a:stretch>
            <a:fillRect/>
          </a:stretch>
        </p:blipFill>
        <p:spPr>
          <a:xfrm>
            <a:off x="1500188" y="1214438"/>
            <a:ext cx="6096000" cy="45720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0026"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5" name="3 Marcador de contenido" descr="ojos.bmp"/>
          <p:cNvPicPr>
            <a:picLocks noGrp="1" noChangeAspect="1"/>
          </p:cNvPicPr>
          <p:nvPr>
            <p:ph idx="1"/>
          </p:nvPr>
        </p:nvPicPr>
        <p:blipFill>
          <a:blip r:embed="rId3"/>
          <a:srcRect l="80849" t="20834" b="43324"/>
          <a:stretch>
            <a:fillRect/>
          </a:stretch>
        </p:blipFill>
        <p:spPr>
          <a:xfrm rot="3190595" flipH="1">
            <a:off x="3358532" y="40175"/>
            <a:ext cx="1326840" cy="1380484"/>
          </a:xfrm>
        </p:spPr>
      </p:pic>
      <p:pic>
        <p:nvPicPr>
          <p:cNvPr id="13316" name="3 Marcador de contenido" descr="ojos.bmp"/>
          <p:cNvPicPr>
            <a:picLocks noChangeAspect="1"/>
          </p:cNvPicPr>
          <p:nvPr/>
        </p:nvPicPr>
        <p:blipFill>
          <a:blip r:embed="rId3"/>
          <a:srcRect l="80849" t="20834" b="43324"/>
          <a:stretch>
            <a:fillRect/>
          </a:stretch>
        </p:blipFill>
        <p:spPr bwMode="auto">
          <a:xfrm rot="18385967">
            <a:off x="5278980" y="247787"/>
            <a:ext cx="1295276" cy="1345769"/>
          </a:xfrm>
          <a:prstGeom prst="rect">
            <a:avLst/>
          </a:prstGeom>
          <a:noFill/>
          <a:ln w="9525">
            <a:noFill/>
            <a:miter lim="800000"/>
            <a:headEnd/>
            <a:tailEnd/>
          </a:ln>
        </p:spPr>
      </p:pic>
      <p:pic>
        <p:nvPicPr>
          <p:cNvPr id="27" name="26 Imagen" descr="P.JPG"/>
          <p:cNvPicPr>
            <a:picLocks noChangeAspect="1"/>
          </p:cNvPicPr>
          <p:nvPr/>
        </p:nvPicPr>
        <p:blipFill>
          <a:blip r:embed="rId4"/>
          <a:stretch>
            <a:fillRect/>
          </a:stretch>
        </p:blipFill>
        <p:spPr>
          <a:xfrm>
            <a:off x="1785918" y="1571612"/>
            <a:ext cx="6391275" cy="3648075"/>
          </a:xfrm>
          <a:prstGeom prst="rect">
            <a:avLst/>
          </a:prstGeom>
        </p:spPr>
      </p:pic>
      <p:sp>
        <p:nvSpPr>
          <p:cNvPr id="13320" name="11 CuadroTexto"/>
          <p:cNvSpPr txBox="1">
            <a:spLocks noChangeArrowheads="1"/>
          </p:cNvSpPr>
          <p:nvPr/>
        </p:nvSpPr>
        <p:spPr bwMode="auto">
          <a:xfrm>
            <a:off x="5143504" y="2143116"/>
            <a:ext cx="571500" cy="461665"/>
          </a:xfrm>
          <a:prstGeom prst="rect">
            <a:avLst/>
          </a:prstGeom>
          <a:noFill/>
          <a:ln w="9525">
            <a:noFill/>
            <a:miter lim="800000"/>
            <a:headEnd/>
            <a:tailEnd/>
          </a:ln>
        </p:spPr>
        <p:txBody>
          <a:bodyPr>
            <a:spAutoFit/>
          </a:bodyPr>
          <a:lstStyle/>
          <a:p>
            <a:r>
              <a:rPr lang="es-ES_tradnl" sz="2400" dirty="0">
                <a:solidFill>
                  <a:srgbClr val="0070C0"/>
                </a:solidFill>
                <a:latin typeface="Arial" pitchFamily="34" charset="0"/>
                <a:cs typeface="Arial" pitchFamily="34" charset="0"/>
              </a:rPr>
              <a:t>B’</a:t>
            </a:r>
          </a:p>
        </p:txBody>
      </p:sp>
      <p:sp>
        <p:nvSpPr>
          <p:cNvPr id="13319" name="10 CuadroTexto"/>
          <p:cNvSpPr txBox="1">
            <a:spLocks noChangeArrowheads="1"/>
          </p:cNvSpPr>
          <p:nvPr/>
        </p:nvSpPr>
        <p:spPr bwMode="auto">
          <a:xfrm flipH="1">
            <a:off x="4286248" y="2143116"/>
            <a:ext cx="571508" cy="461665"/>
          </a:xfrm>
          <a:prstGeom prst="rect">
            <a:avLst/>
          </a:prstGeom>
          <a:noFill/>
          <a:ln w="9525">
            <a:noFill/>
            <a:miter lim="800000"/>
            <a:headEnd/>
            <a:tailEnd/>
          </a:ln>
        </p:spPr>
        <p:txBody>
          <a:bodyPr wrap="square">
            <a:spAutoFit/>
          </a:bodyPr>
          <a:lstStyle/>
          <a:p>
            <a:r>
              <a:rPr lang="es-ES_tradnl" sz="2400" dirty="0">
                <a:solidFill>
                  <a:srgbClr val="C00000"/>
                </a:solidFill>
                <a:latin typeface="Arial" pitchFamily="34" charset="0"/>
                <a:cs typeface="Arial" pitchFamily="34" charset="0"/>
              </a:rPr>
              <a:t>A’</a:t>
            </a:r>
            <a:r>
              <a:rPr lang="es-ES_tradnl" sz="2400" dirty="0">
                <a:latin typeface="Arial" pitchFamily="34" charset="0"/>
                <a:cs typeface="Arial" pitchFamily="34" charset="0"/>
              </a:rPr>
              <a:t> </a:t>
            </a:r>
          </a:p>
        </p:txBody>
      </p:sp>
      <p:sp>
        <p:nvSpPr>
          <p:cNvPr id="13317" name="8 CuadroTexto"/>
          <p:cNvSpPr txBox="1">
            <a:spLocks noChangeArrowheads="1"/>
          </p:cNvSpPr>
          <p:nvPr/>
        </p:nvSpPr>
        <p:spPr bwMode="auto">
          <a:xfrm>
            <a:off x="4929190" y="4643446"/>
            <a:ext cx="357190" cy="461665"/>
          </a:xfrm>
          <a:prstGeom prst="rect">
            <a:avLst/>
          </a:prstGeom>
          <a:noFill/>
          <a:ln w="9525">
            <a:noFill/>
            <a:miter lim="800000"/>
            <a:headEnd/>
            <a:tailEnd/>
          </a:ln>
        </p:spPr>
        <p:txBody>
          <a:bodyPr wrap="square">
            <a:spAutoFit/>
          </a:bodyPr>
          <a:lstStyle/>
          <a:p>
            <a:r>
              <a:rPr lang="es-ES_tradnl" sz="2400" dirty="0">
                <a:solidFill>
                  <a:srgbClr val="C00000"/>
                </a:solidFill>
                <a:latin typeface="Arial" pitchFamily="34" charset="0"/>
                <a:cs typeface="Arial" pitchFamily="34" charset="0"/>
              </a:rPr>
              <a:t>A</a:t>
            </a:r>
          </a:p>
        </p:txBody>
      </p:sp>
      <p:sp>
        <p:nvSpPr>
          <p:cNvPr id="13318" name="9 CuadroTexto"/>
          <p:cNvSpPr txBox="1">
            <a:spLocks noChangeArrowheads="1"/>
          </p:cNvSpPr>
          <p:nvPr/>
        </p:nvSpPr>
        <p:spPr bwMode="auto">
          <a:xfrm>
            <a:off x="4643438" y="4643446"/>
            <a:ext cx="571500" cy="461665"/>
          </a:xfrm>
          <a:prstGeom prst="rect">
            <a:avLst/>
          </a:prstGeom>
          <a:noFill/>
          <a:ln w="9525">
            <a:noFill/>
            <a:miter lim="800000"/>
            <a:headEnd/>
            <a:tailEnd/>
          </a:ln>
        </p:spPr>
        <p:txBody>
          <a:bodyPr>
            <a:spAutoFit/>
          </a:bodyPr>
          <a:lstStyle/>
          <a:p>
            <a:r>
              <a:rPr lang="es-ES_tradnl" sz="2400" dirty="0">
                <a:solidFill>
                  <a:srgbClr val="0070C0"/>
                </a:solidFill>
                <a:latin typeface="Arial" pitchFamily="34" charset="0"/>
                <a:cs typeface="Arial" pitchFamily="34" charset="0"/>
              </a:rPr>
              <a:t>B </a:t>
            </a:r>
          </a:p>
        </p:txBody>
      </p:sp>
      <p:sp>
        <p:nvSpPr>
          <p:cNvPr id="29" name="28 Elipse"/>
          <p:cNvSpPr/>
          <p:nvPr/>
        </p:nvSpPr>
        <p:spPr>
          <a:xfrm>
            <a:off x="5143504" y="2071678"/>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0" name="29 Elipse"/>
          <p:cNvSpPr/>
          <p:nvPr/>
        </p:nvSpPr>
        <p:spPr>
          <a:xfrm>
            <a:off x="4643438" y="2071678"/>
            <a:ext cx="142876" cy="142876"/>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30 Elipse"/>
          <p:cNvSpPr/>
          <p:nvPr/>
        </p:nvSpPr>
        <p:spPr>
          <a:xfrm>
            <a:off x="5072066" y="5072074"/>
            <a:ext cx="142876" cy="142876"/>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2" name="31 Elipse"/>
          <p:cNvSpPr/>
          <p:nvPr/>
        </p:nvSpPr>
        <p:spPr>
          <a:xfrm>
            <a:off x="4643438" y="5072074"/>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35" name="34 Conector recto de flecha"/>
          <p:cNvCxnSpPr/>
          <p:nvPr/>
        </p:nvCxnSpPr>
        <p:spPr>
          <a:xfrm rot="16200000" flipV="1">
            <a:off x="5126209" y="3017669"/>
            <a:ext cx="467729" cy="29026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nvGrpSpPr>
          <p:cNvPr id="63" name="62 Grupo"/>
          <p:cNvGrpSpPr/>
          <p:nvPr/>
        </p:nvGrpSpPr>
        <p:grpSpPr>
          <a:xfrm>
            <a:off x="4143372" y="1357298"/>
            <a:ext cx="642942" cy="857256"/>
            <a:chOff x="3643306" y="1714488"/>
            <a:chExt cx="642942" cy="857256"/>
          </a:xfrm>
        </p:grpSpPr>
        <p:cxnSp>
          <p:nvCxnSpPr>
            <p:cNvPr id="16" name="15 Conector recto de flecha"/>
            <p:cNvCxnSpPr/>
            <p:nvPr/>
          </p:nvCxnSpPr>
          <p:spPr>
            <a:xfrm rot="16200000" flipV="1">
              <a:off x="3607587" y="1893083"/>
              <a:ext cx="714380" cy="64294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6" name="35 Conector recto de flecha"/>
            <p:cNvCxnSpPr/>
            <p:nvPr/>
          </p:nvCxnSpPr>
          <p:spPr>
            <a:xfrm rot="16200000" flipV="1">
              <a:off x="3643306" y="1928802"/>
              <a:ext cx="785818" cy="357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7" name="36 Conector recto de flecha"/>
            <p:cNvCxnSpPr/>
            <p:nvPr/>
          </p:nvCxnSpPr>
          <p:spPr>
            <a:xfrm rot="16200000" flipV="1">
              <a:off x="3607587" y="1893083"/>
              <a:ext cx="714380" cy="50006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grpSp>
        <p:nvGrpSpPr>
          <p:cNvPr id="64" name="63 Grupo"/>
          <p:cNvGrpSpPr/>
          <p:nvPr/>
        </p:nvGrpSpPr>
        <p:grpSpPr>
          <a:xfrm rot="4438927">
            <a:off x="5137734" y="1369731"/>
            <a:ext cx="642942" cy="857256"/>
            <a:chOff x="3643306" y="1714488"/>
            <a:chExt cx="642942" cy="857256"/>
          </a:xfrm>
        </p:grpSpPr>
        <p:cxnSp>
          <p:nvCxnSpPr>
            <p:cNvPr id="65" name="64 Conector recto de flecha"/>
            <p:cNvCxnSpPr/>
            <p:nvPr/>
          </p:nvCxnSpPr>
          <p:spPr>
            <a:xfrm rot="16200000" flipV="1">
              <a:off x="3607587" y="1893083"/>
              <a:ext cx="714380" cy="64294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6" name="65 Conector recto de flecha"/>
            <p:cNvCxnSpPr/>
            <p:nvPr/>
          </p:nvCxnSpPr>
          <p:spPr>
            <a:xfrm rot="16200000" flipV="1">
              <a:off x="3643306" y="1928802"/>
              <a:ext cx="785818" cy="357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7" name="66 Conector recto de flecha"/>
            <p:cNvCxnSpPr/>
            <p:nvPr/>
          </p:nvCxnSpPr>
          <p:spPr>
            <a:xfrm rot="16200000" flipV="1">
              <a:off x="3607587" y="1893083"/>
              <a:ext cx="714380" cy="50006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cxnSp>
        <p:nvCxnSpPr>
          <p:cNvPr id="69" name="68 Conector recto de flecha"/>
          <p:cNvCxnSpPr/>
          <p:nvPr/>
        </p:nvCxnSpPr>
        <p:spPr>
          <a:xfrm rot="16200000" flipH="1">
            <a:off x="3670636" y="4594054"/>
            <a:ext cx="438152" cy="952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0" name="69 Conector recto de flecha"/>
          <p:cNvCxnSpPr/>
          <p:nvPr/>
        </p:nvCxnSpPr>
        <p:spPr>
          <a:xfrm rot="16200000" flipH="1">
            <a:off x="3118735" y="4323055"/>
            <a:ext cx="438152" cy="952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1" name="70 Conector recto de flecha"/>
          <p:cNvCxnSpPr/>
          <p:nvPr/>
        </p:nvCxnSpPr>
        <p:spPr>
          <a:xfrm rot="16200000" flipH="1">
            <a:off x="2643174" y="3857628"/>
            <a:ext cx="438152" cy="952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2" name="71 Conector recto de flecha"/>
          <p:cNvCxnSpPr/>
          <p:nvPr/>
        </p:nvCxnSpPr>
        <p:spPr>
          <a:xfrm rot="16200000" flipH="1">
            <a:off x="5691941" y="2956256"/>
            <a:ext cx="438152" cy="952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3" name="72 Conector recto de flecha"/>
          <p:cNvCxnSpPr/>
          <p:nvPr/>
        </p:nvCxnSpPr>
        <p:spPr>
          <a:xfrm rot="16200000" flipH="1">
            <a:off x="6215074" y="3000372"/>
            <a:ext cx="438152" cy="952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4" name="73 Conector recto de flecha"/>
          <p:cNvCxnSpPr/>
          <p:nvPr/>
        </p:nvCxnSpPr>
        <p:spPr>
          <a:xfrm rot="16200000" flipH="1">
            <a:off x="6786578" y="3714752"/>
            <a:ext cx="438152" cy="952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7" name="76 Conector recto de flecha"/>
          <p:cNvCxnSpPr/>
          <p:nvPr/>
        </p:nvCxnSpPr>
        <p:spPr>
          <a:xfrm rot="16200000" flipV="1">
            <a:off x="5057527" y="3446292"/>
            <a:ext cx="454946" cy="18373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4" name="83 Conector recto de flecha"/>
          <p:cNvCxnSpPr/>
          <p:nvPr/>
        </p:nvCxnSpPr>
        <p:spPr>
          <a:xfrm rot="5400000" flipH="1" flipV="1">
            <a:off x="4311940" y="3449678"/>
            <a:ext cx="444172" cy="20980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7" name="86 Conector recto de flecha"/>
          <p:cNvCxnSpPr/>
          <p:nvPr/>
        </p:nvCxnSpPr>
        <p:spPr>
          <a:xfrm rot="5400000" flipH="1" flipV="1">
            <a:off x="4248790" y="3052125"/>
            <a:ext cx="384487" cy="28098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9" name="88 Conector recto de flecha"/>
          <p:cNvCxnSpPr/>
          <p:nvPr/>
        </p:nvCxnSpPr>
        <p:spPr>
          <a:xfrm rot="16200000" flipV="1">
            <a:off x="5136236" y="2610601"/>
            <a:ext cx="336884" cy="30479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2" name="91 Conector recto de flecha"/>
          <p:cNvCxnSpPr/>
          <p:nvPr/>
        </p:nvCxnSpPr>
        <p:spPr>
          <a:xfrm rot="5400000" flipH="1" flipV="1">
            <a:off x="4284872" y="2804482"/>
            <a:ext cx="259181" cy="25642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5" name="94 Conector recto de flecha"/>
          <p:cNvCxnSpPr/>
          <p:nvPr/>
        </p:nvCxnSpPr>
        <p:spPr>
          <a:xfrm rot="16200000" flipV="1">
            <a:off x="4281744" y="4290760"/>
            <a:ext cx="424356" cy="12959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7" name="96 Conector recto de flecha"/>
          <p:cNvCxnSpPr/>
          <p:nvPr/>
        </p:nvCxnSpPr>
        <p:spPr>
          <a:xfrm rot="16200000" flipV="1">
            <a:off x="4205167" y="4438775"/>
            <a:ext cx="402548" cy="24038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9" name="98 Conector recto de flecha"/>
          <p:cNvCxnSpPr/>
          <p:nvPr/>
        </p:nvCxnSpPr>
        <p:spPr>
          <a:xfrm rot="16200000" flipV="1">
            <a:off x="4176720" y="4538664"/>
            <a:ext cx="388007" cy="31182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3" name="102 Conector recto de flecha"/>
          <p:cNvCxnSpPr/>
          <p:nvPr/>
        </p:nvCxnSpPr>
        <p:spPr>
          <a:xfrm rot="5400000" flipH="1" flipV="1">
            <a:off x="5184361" y="4295021"/>
            <a:ext cx="401052" cy="1122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8" name="107 Conector recto de flecha"/>
          <p:cNvCxnSpPr/>
          <p:nvPr/>
        </p:nvCxnSpPr>
        <p:spPr>
          <a:xfrm rot="5400000" flipH="1" flipV="1">
            <a:off x="5319710" y="4653972"/>
            <a:ext cx="303811" cy="22759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1" name="110 Conector recto de flecha"/>
          <p:cNvCxnSpPr/>
          <p:nvPr/>
        </p:nvCxnSpPr>
        <p:spPr>
          <a:xfrm rot="5400000" flipH="1" flipV="1">
            <a:off x="5224465" y="4527633"/>
            <a:ext cx="401055" cy="19250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19" name="118 Llamada ovalada"/>
          <p:cNvSpPr/>
          <p:nvPr/>
        </p:nvSpPr>
        <p:spPr>
          <a:xfrm>
            <a:off x="6500826" y="571480"/>
            <a:ext cx="2285984" cy="2000264"/>
          </a:xfrm>
          <a:prstGeom prst="wedgeEllipseCallout">
            <a:avLst>
              <a:gd name="adj1" fmla="val -115655"/>
              <a:gd name="adj2" fmla="val 24902"/>
            </a:avLst>
          </a:prstGeom>
          <a:gradFill>
            <a:gsLst>
              <a:gs pos="0">
                <a:srgbClr val="5E9EFF"/>
              </a:gs>
              <a:gs pos="39999">
                <a:srgbClr val="85C2FF"/>
              </a:gs>
              <a:gs pos="70000">
                <a:srgbClr val="C4D6EB"/>
              </a:gs>
              <a:gs pos="100000">
                <a:srgbClr val="FFEBFA"/>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smtClean="0">
                <a:solidFill>
                  <a:schemeClr val="tx1"/>
                </a:solidFill>
                <a:latin typeface="Arial" pitchFamily="34" charset="0"/>
                <a:cs typeface="Arial" pitchFamily="34" charset="0"/>
              </a:rPr>
              <a:t>LA  </a:t>
            </a:r>
            <a:r>
              <a:rPr lang="es-ES" sz="1600" dirty="0" smtClean="0">
                <a:solidFill>
                  <a:schemeClr val="tx1"/>
                </a:solidFill>
                <a:latin typeface="Arial" pitchFamily="34" charset="0"/>
                <a:cs typeface="Arial" pitchFamily="34" charset="0"/>
              </a:rPr>
              <a:t>IMAGEN SE VE ARRIBA EN LA APERTURA, </a:t>
            </a:r>
            <a:r>
              <a:rPr lang="es-ES" sz="1600" dirty="0" smtClean="0">
                <a:solidFill>
                  <a:schemeClr val="tx1"/>
                </a:solidFill>
                <a:latin typeface="Arial" pitchFamily="34" charset="0"/>
                <a:cs typeface="Arial" pitchFamily="34" charset="0"/>
              </a:rPr>
              <a:t>EN EL FOCO DEL ESPEJO DE ABAJO</a:t>
            </a:r>
            <a:endParaRPr lang="es-ES" sz="1600" dirty="0">
              <a:solidFill>
                <a:schemeClr val="tx1"/>
              </a:solidFill>
              <a:latin typeface="Arial" pitchFamily="34" charset="0"/>
              <a:cs typeface="Arial" pitchFamily="34" charset="0"/>
            </a:endParaRPr>
          </a:p>
        </p:txBody>
      </p:sp>
      <p:sp>
        <p:nvSpPr>
          <p:cNvPr id="122" name="121 Llamada rectangular"/>
          <p:cNvSpPr/>
          <p:nvPr/>
        </p:nvSpPr>
        <p:spPr>
          <a:xfrm>
            <a:off x="96253" y="4777549"/>
            <a:ext cx="2500298" cy="2000240"/>
          </a:xfrm>
          <a:prstGeom prst="wedgeRectCallout">
            <a:avLst>
              <a:gd name="adj1" fmla="val 75417"/>
              <a:gd name="adj2" fmla="val -68841"/>
            </a:avLst>
          </a:prstGeom>
          <a:gradFill flip="none" rotWithShape="1">
            <a:gsLst>
              <a:gs pos="0">
                <a:srgbClr val="FFEFD1"/>
              </a:gs>
              <a:gs pos="64999">
                <a:srgbClr val="F0EBD5"/>
              </a:gs>
              <a:gs pos="100000">
                <a:srgbClr val="D1C39F"/>
              </a:gs>
            </a:gsLst>
            <a:path path="rect">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_tradnl" b="1" dirty="0" smtClean="0">
                <a:solidFill>
                  <a:srgbClr val="FF0000"/>
                </a:solidFill>
                <a:latin typeface="Arial" pitchFamily="34" charset="0"/>
                <a:cs typeface="Arial" pitchFamily="34" charset="0"/>
              </a:rPr>
              <a:t>1º</a:t>
            </a:r>
            <a:r>
              <a:rPr lang="es-ES_tradnl" dirty="0" smtClean="0">
                <a:solidFill>
                  <a:schemeClr val="tx1"/>
                </a:solidFill>
                <a:latin typeface="Arial" pitchFamily="34" charset="0"/>
                <a:cs typeface="Arial" pitchFamily="34" charset="0"/>
              </a:rPr>
              <a:t> </a:t>
            </a:r>
            <a:r>
              <a:rPr lang="es-ES_tradnl" sz="1600" dirty="0" smtClean="0">
                <a:solidFill>
                  <a:schemeClr val="tx1"/>
                </a:solidFill>
                <a:latin typeface="Arial" pitchFamily="34" charset="0"/>
                <a:cs typeface="Arial" pitchFamily="34" charset="0"/>
              </a:rPr>
              <a:t>CADA RAYO DE LUZ QUE SALE DE UN  PUNTO DEL OBJETO SE REFLEJA EN EL ESPEJO PARABÓLICO SUPERIOR Y BAJA PARALELO AL EJE DEL MISMO.</a:t>
            </a:r>
          </a:p>
        </p:txBody>
      </p:sp>
      <p:sp>
        <p:nvSpPr>
          <p:cNvPr id="123" name="122 Llamada rectangular"/>
          <p:cNvSpPr/>
          <p:nvPr/>
        </p:nvSpPr>
        <p:spPr>
          <a:xfrm>
            <a:off x="6215074" y="5000636"/>
            <a:ext cx="2714612" cy="1643050"/>
          </a:xfrm>
          <a:prstGeom prst="wedgeRectCallout">
            <a:avLst>
              <a:gd name="adj1" fmla="val -50013"/>
              <a:gd name="adj2" fmla="val -82123"/>
            </a:avLst>
          </a:prstGeom>
          <a:gradFill flip="none" rotWithShape="1">
            <a:gsLst>
              <a:gs pos="0">
                <a:srgbClr val="FFEFD1"/>
              </a:gs>
              <a:gs pos="64999">
                <a:srgbClr val="F0EBD5"/>
              </a:gs>
              <a:gs pos="100000">
                <a:srgbClr val="D1C39F"/>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_tradnl" b="1" dirty="0" smtClean="0">
                <a:solidFill>
                  <a:srgbClr val="FF0000"/>
                </a:solidFill>
                <a:latin typeface="Arial" pitchFamily="34" charset="0"/>
                <a:cs typeface="Arial" pitchFamily="34" charset="0"/>
              </a:rPr>
              <a:t>2º</a:t>
            </a:r>
            <a:r>
              <a:rPr lang="es-ES_tradnl" dirty="0" smtClean="0">
                <a:solidFill>
                  <a:schemeClr val="tx1"/>
                </a:solidFill>
                <a:latin typeface="Arial" pitchFamily="34" charset="0"/>
                <a:cs typeface="Arial" pitchFamily="34" charset="0"/>
              </a:rPr>
              <a:t> </a:t>
            </a:r>
            <a:r>
              <a:rPr lang="es-ES_tradnl" sz="1600" dirty="0" smtClean="0">
                <a:solidFill>
                  <a:schemeClr val="tx1"/>
                </a:solidFill>
                <a:latin typeface="Arial" pitchFamily="34" charset="0"/>
                <a:cs typeface="Arial" pitchFamily="34" charset="0"/>
              </a:rPr>
              <a:t>LLEGA  AL ESPEJO INFERIOR PARALELO A SU EJE Y SALE PASANDO POR SU FOCO (EN EL QUE ESTÁ SITUADA LA APERTURA). </a:t>
            </a:r>
          </a:p>
        </p:txBody>
      </p:sp>
      <p:sp>
        <p:nvSpPr>
          <p:cNvPr id="125" name="124 Llamada rectangular"/>
          <p:cNvSpPr/>
          <p:nvPr/>
        </p:nvSpPr>
        <p:spPr>
          <a:xfrm>
            <a:off x="96252" y="96253"/>
            <a:ext cx="3000396" cy="2214578"/>
          </a:xfrm>
          <a:prstGeom prst="wedgeRectCallout">
            <a:avLst>
              <a:gd name="adj1" fmla="val 86793"/>
              <a:gd name="adj2" fmla="val -16972"/>
            </a:avLst>
          </a:prstGeom>
          <a:gradFill>
            <a:gsLst>
              <a:gs pos="0">
                <a:srgbClr val="FFEFD1"/>
              </a:gs>
              <a:gs pos="64999">
                <a:srgbClr val="F0EBD5"/>
              </a:gs>
              <a:gs pos="100000">
                <a:srgbClr val="D1C39F"/>
              </a:gs>
            </a:gsLst>
            <a:path path="rect">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_tradnl" b="1" dirty="0" smtClean="0">
                <a:solidFill>
                  <a:srgbClr val="FF0000"/>
                </a:solidFill>
                <a:latin typeface="Arial" pitchFamily="34" charset="0"/>
                <a:cs typeface="Arial" pitchFamily="34" charset="0"/>
              </a:rPr>
              <a:t>3º </a:t>
            </a:r>
            <a:r>
              <a:rPr lang="es-ES_tradnl" sz="1600" dirty="0" smtClean="0">
                <a:solidFill>
                  <a:schemeClr val="tx1"/>
                </a:solidFill>
                <a:latin typeface="Arial" pitchFamily="34" charset="0"/>
                <a:cs typeface="Arial" pitchFamily="34" charset="0"/>
              </a:rPr>
              <a:t>EL OJO (EL CEREBRO) EVALÚA DE DÓNDE PROCEDEN ESOS RAYOS (EVALÚA LA DISTANCIA EN FUNCIÓN DE LA DIVERGENCIA CON LA QUE LE LLEGAN) Y ALLÍ PIENSA QUE ESTÁ EL PUNTO OBJETO.</a:t>
            </a:r>
            <a:endParaRPr lang="es-ES" sz="1600" dirty="0" smtClean="0">
              <a:solidFill>
                <a:schemeClr val="tx1"/>
              </a:solidFill>
              <a:latin typeface="Arial" pitchFamily="34" charset="0"/>
              <a:cs typeface="Arial" pitchFamily="34" charset="0"/>
            </a:endParaRPr>
          </a:p>
        </p:txBody>
      </p:sp>
      <p:sp>
        <p:nvSpPr>
          <p:cNvPr id="128" name="127 Llamada rectangular redondeada"/>
          <p:cNvSpPr/>
          <p:nvPr/>
        </p:nvSpPr>
        <p:spPr>
          <a:xfrm>
            <a:off x="3286116" y="5500702"/>
            <a:ext cx="2500330" cy="1142984"/>
          </a:xfrm>
          <a:prstGeom prst="wedgeRoundRectCallout">
            <a:avLst>
              <a:gd name="adj1" fmla="val 17518"/>
              <a:gd name="adj2" fmla="val -75504"/>
              <a:gd name="adj3" fmla="val 16667"/>
            </a:avLst>
          </a:prstGeom>
          <a:gradFill flip="none" rotWithShape="1">
            <a:gsLst>
              <a:gs pos="0">
                <a:srgbClr val="5E9EFF"/>
              </a:gs>
              <a:gs pos="39999">
                <a:srgbClr val="85C2FF"/>
              </a:gs>
              <a:gs pos="70000">
                <a:srgbClr val="C4D6EB"/>
              </a:gs>
              <a:gs pos="100000">
                <a:srgbClr val="FFEBFA"/>
              </a:gs>
            </a:gsLst>
            <a:path path="rect">
              <a:fillToRect l="100000" b="100000"/>
            </a:path>
            <a:tileRect t="-100000" r="-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smtClean="0">
                <a:solidFill>
                  <a:schemeClr val="tx1"/>
                </a:solidFill>
                <a:latin typeface="Arial" pitchFamily="34" charset="0"/>
                <a:cs typeface="Arial" pitchFamily="34" charset="0"/>
              </a:rPr>
              <a:t>EL OBJETO ESTÁ ABAJO, EN EL FOCO DEL ESPEJO DE ARRIBA</a:t>
            </a:r>
            <a:endParaRPr lang="es-ES" sz="1600" dirty="0">
              <a:solidFill>
                <a:schemeClr val="tx1"/>
              </a:solidFill>
              <a:latin typeface="Arial" pitchFamily="34" charset="0"/>
              <a:cs typeface="Arial" pitchFamily="34" charset="0"/>
            </a:endParaRPr>
          </a:p>
        </p:txBody>
      </p:sp>
      <p:sp>
        <p:nvSpPr>
          <p:cNvPr id="44" name="43 Rectángulo"/>
          <p:cNvSpPr/>
          <p:nvPr/>
        </p:nvSpPr>
        <p:spPr>
          <a:xfrm>
            <a:off x="112294" y="2428868"/>
            <a:ext cx="1745062" cy="2286016"/>
          </a:xfrm>
          <a:prstGeom prst="rect">
            <a:avLst/>
          </a:prstGeom>
          <a:gradFill flip="none" rotWithShape="1">
            <a:gsLst>
              <a:gs pos="0">
                <a:srgbClr val="000000"/>
              </a:gs>
              <a:gs pos="20000">
                <a:srgbClr val="000040"/>
              </a:gs>
              <a:gs pos="50000">
                <a:srgbClr val="400040"/>
              </a:gs>
              <a:gs pos="75000">
                <a:srgbClr val="8F0040"/>
              </a:gs>
              <a:gs pos="89999">
                <a:srgbClr val="F27300"/>
              </a:gs>
              <a:gs pos="100000">
                <a:srgbClr val="FFBF00"/>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smtClean="0">
                <a:latin typeface="Arial" pitchFamily="34" charset="0"/>
                <a:cs typeface="Arial" pitchFamily="34" charset="0"/>
              </a:rPr>
              <a:t>EL OJO RECIBE LOS MISMOS RAYOS QUE SI EL OBJETO ESTUVIERA  ARRIBA EN LA APERTURA</a:t>
            </a:r>
            <a:endParaRPr lang="es-ES" sz="1600" b="1" dirty="0">
              <a:latin typeface="Arial" pitchFamily="34" charset="0"/>
              <a:cs typeface="Arial" pitchFamily="34" charset="0"/>
            </a:endParaRPr>
          </a:p>
        </p:txBody>
      </p:sp>
      <p:sp>
        <p:nvSpPr>
          <p:cNvPr id="46" name="45 Rectángulo"/>
          <p:cNvSpPr/>
          <p:nvPr/>
        </p:nvSpPr>
        <p:spPr>
          <a:xfrm>
            <a:off x="4447405" y="80211"/>
            <a:ext cx="4599575" cy="445168"/>
          </a:xfrm>
          <a:prstGeom prst="rect">
            <a:avLst/>
          </a:prstGeom>
          <a:gradFill flip="none" rotWithShape="1">
            <a:gsLst>
              <a:gs pos="0">
                <a:srgbClr val="000000"/>
              </a:gs>
              <a:gs pos="20000">
                <a:srgbClr val="000040"/>
              </a:gs>
              <a:gs pos="50000">
                <a:srgbClr val="400040"/>
              </a:gs>
              <a:gs pos="75000">
                <a:srgbClr val="8F0040"/>
              </a:gs>
              <a:gs pos="89999">
                <a:srgbClr val="F27300"/>
              </a:gs>
              <a:gs pos="100000">
                <a:srgbClr val="FFBF00"/>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smtClean="0">
                <a:latin typeface="Arial" pitchFamily="34" charset="0"/>
                <a:cs typeface="Arial" pitchFamily="34" charset="0"/>
              </a:rPr>
              <a:t>LA IMAGEN SE VE INVERTIDA (A CON B)</a:t>
            </a:r>
            <a:endParaRPr lang="es-ES" sz="16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3 Marcador de contenido" descr="ParabolTapa.bmp"/>
          <p:cNvPicPr>
            <a:picLocks noGrp="1" noChangeAspect="1"/>
          </p:cNvPicPr>
          <p:nvPr>
            <p:ph idx="1"/>
          </p:nvPr>
        </p:nvPicPr>
        <p:blipFill>
          <a:blip r:embed="rId3"/>
          <a:srcRect/>
          <a:stretch>
            <a:fillRect/>
          </a:stretch>
        </p:blipFill>
        <p:spPr>
          <a:xfrm>
            <a:off x="4697413" y="3522663"/>
            <a:ext cx="4446587" cy="3335337"/>
          </a:xfrm>
        </p:spPr>
      </p:pic>
      <p:pic>
        <p:nvPicPr>
          <p:cNvPr id="3075" name="3 Marcador de contenido" descr="ParabolNoTapa.bmp"/>
          <p:cNvPicPr>
            <a:picLocks noChangeAspect="1"/>
          </p:cNvPicPr>
          <p:nvPr/>
        </p:nvPicPr>
        <p:blipFill>
          <a:blip r:embed="rId4"/>
          <a:srcRect/>
          <a:stretch>
            <a:fillRect/>
          </a:stretch>
        </p:blipFill>
        <p:spPr bwMode="auto">
          <a:xfrm>
            <a:off x="0" y="0"/>
            <a:ext cx="4643438" cy="3482975"/>
          </a:xfrm>
          <a:prstGeom prst="rect">
            <a:avLst/>
          </a:prstGeom>
          <a:noFill/>
          <a:ln w="9525">
            <a:noFill/>
            <a:miter lim="800000"/>
            <a:headEnd/>
            <a:tailEnd/>
          </a:ln>
        </p:spPr>
      </p:pic>
      <p:sp>
        <p:nvSpPr>
          <p:cNvPr id="8" name="7 Flecha derecha"/>
          <p:cNvSpPr/>
          <p:nvPr/>
        </p:nvSpPr>
        <p:spPr>
          <a:xfrm>
            <a:off x="500063" y="5072063"/>
            <a:ext cx="3500437" cy="6429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s-ES_tradnl" dirty="0"/>
              <a:t>POSICIÓN DE LA IMAGEN</a:t>
            </a:r>
          </a:p>
        </p:txBody>
      </p:sp>
      <p:sp>
        <p:nvSpPr>
          <p:cNvPr id="10" name="9 Flecha izquierda"/>
          <p:cNvSpPr/>
          <p:nvPr/>
        </p:nvSpPr>
        <p:spPr>
          <a:xfrm>
            <a:off x="4857750" y="1285875"/>
            <a:ext cx="3786188" cy="5715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s-ES_tradnl" dirty="0"/>
              <a:t>POSICIÓN DEL OBJETO</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Título"/>
          <p:cNvSpPr>
            <a:spLocks noGrp="1"/>
          </p:cNvSpPr>
          <p:nvPr>
            <p:ph type="ctrTitle"/>
          </p:nvPr>
        </p:nvSpPr>
        <p:spPr/>
        <p:txBody>
          <a:bodyPr/>
          <a:lstStyle/>
          <a:p>
            <a:r>
              <a:rPr lang="es-ES_tradnl" smtClean="0"/>
              <a:t>¿Por qué vemos la imagen en esa posición?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50" y="2643188"/>
            <a:ext cx="8229600" cy="1143000"/>
          </a:xfrm>
        </p:spPr>
        <p:txBody>
          <a:bodyPr rtlCol="0">
            <a:normAutofit fontScale="90000"/>
          </a:bodyPr>
          <a:lstStyle/>
          <a:p>
            <a:pPr fontAlgn="auto">
              <a:spcAft>
                <a:spcPts val="0"/>
              </a:spcAft>
              <a:defRPr/>
            </a:pPr>
            <a:r>
              <a:rPr lang="es-ES_tradnl" dirty="0" smtClean="0"/>
              <a:t>Mostraremos a continuación un gráfico insuficiente para explicar la formación de la imagen en el lugar donde aparece</a:t>
            </a:r>
            <a:endParaRPr lang="es-ES_tradn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8 Imagen" descr="http://www.exploratorium.edu/snacks/gen_images/parabola_2_199x136.gif"/>
          <p:cNvPicPr>
            <a:picLocks noChangeAspect="1" noChangeArrowheads="1"/>
          </p:cNvPicPr>
          <p:nvPr/>
        </p:nvPicPr>
        <p:blipFill>
          <a:blip r:embed="rId3"/>
          <a:srcRect/>
          <a:stretch>
            <a:fillRect/>
          </a:stretch>
        </p:blipFill>
        <p:spPr bwMode="auto">
          <a:xfrm>
            <a:off x="928662" y="571480"/>
            <a:ext cx="5208588" cy="2260600"/>
          </a:xfrm>
          <a:prstGeom prst="rect">
            <a:avLst/>
          </a:prstGeom>
          <a:noFill/>
          <a:ln w="9525">
            <a:noFill/>
            <a:miter lim="800000"/>
            <a:headEnd/>
            <a:tailEnd/>
          </a:ln>
        </p:spPr>
      </p:pic>
      <p:sp>
        <p:nvSpPr>
          <p:cNvPr id="7171" name="11 CuadroTexto"/>
          <p:cNvSpPr txBox="1">
            <a:spLocks noChangeArrowheads="1"/>
          </p:cNvSpPr>
          <p:nvPr/>
        </p:nvSpPr>
        <p:spPr bwMode="auto">
          <a:xfrm>
            <a:off x="428596" y="2857496"/>
            <a:ext cx="6715125" cy="1015663"/>
          </a:xfrm>
          <a:prstGeom prst="rect">
            <a:avLst/>
          </a:prstGeom>
          <a:noFill/>
          <a:ln w="9525">
            <a:noFill/>
            <a:miter lim="800000"/>
            <a:headEnd/>
            <a:tailEnd/>
          </a:ln>
        </p:spPr>
        <p:txBody>
          <a:bodyPr>
            <a:spAutoFit/>
          </a:bodyPr>
          <a:lstStyle/>
          <a:p>
            <a:pPr algn="ctr"/>
            <a:r>
              <a:rPr lang="es-ES_tradnl" sz="2000" dirty="0" smtClean="0">
                <a:latin typeface="Arial" pitchFamily="34" charset="0"/>
                <a:cs typeface="Arial" pitchFamily="34" charset="0"/>
              </a:rPr>
              <a:t>“</a:t>
            </a:r>
            <a:r>
              <a:rPr lang="es-ES_tradnl" sz="2000" dirty="0">
                <a:latin typeface="Arial" pitchFamily="34" charset="0"/>
                <a:cs typeface="Arial" pitchFamily="34" charset="0"/>
              </a:rPr>
              <a:t>Desde el objeto se trazan dos rayos que se reflejan en los espejos. Los rayos reflejados se cortan en un punto y allí estará la imagen del objeto”</a:t>
            </a:r>
          </a:p>
        </p:txBody>
      </p:sp>
      <p:sp>
        <p:nvSpPr>
          <p:cNvPr id="14" name="13 Rectángulo"/>
          <p:cNvSpPr/>
          <p:nvPr/>
        </p:nvSpPr>
        <p:spPr>
          <a:xfrm>
            <a:off x="214282" y="4071942"/>
            <a:ext cx="8715436" cy="2500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s-ES_tradnl" sz="2400" b="1" dirty="0" smtClean="0">
                <a:latin typeface="Arial" pitchFamily="34" charset="0"/>
                <a:cs typeface="Arial" pitchFamily="34" charset="0"/>
              </a:rPr>
              <a:t>¿Por qué se forma la imagen donde se cortan un rayo que procede de un punto de la derecha del objeto y otro que procede de un punto de la izquierda del mismo? ¿Qué tiene que ver que esos dos rayos se corten en un punto con el hecho de que al observador  le dé la sensación de que el objeto está en ese punto?</a:t>
            </a:r>
            <a:endParaRPr lang="es-ES_tradnl" sz="2400" b="1" dirty="0">
              <a:latin typeface="Arial" pitchFamily="34" charset="0"/>
              <a:cs typeface="Arial" pitchFamily="34" charset="0"/>
            </a:endParaRPr>
          </a:p>
        </p:txBody>
      </p:sp>
      <p:sp>
        <p:nvSpPr>
          <p:cNvPr id="6" name="5 Llamada de flecha a la izquierda"/>
          <p:cNvSpPr/>
          <p:nvPr/>
        </p:nvSpPr>
        <p:spPr>
          <a:xfrm>
            <a:off x="6143636" y="500042"/>
            <a:ext cx="2786082" cy="3071834"/>
          </a:xfrm>
          <a:prstGeom prst="leftArrowCallou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000" dirty="0" smtClean="0">
                <a:latin typeface="Arial" pitchFamily="34" charset="0"/>
                <a:cs typeface="Arial" pitchFamily="34" charset="0"/>
              </a:rPr>
              <a:t>Figura copiada de Internet  (similar a otras muchas) que intenta explicar la formación de esta imagen</a:t>
            </a:r>
            <a:endParaRPr lang="es-ES_tradnl"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a:srcRect b="8244"/>
          <a:stretch>
            <a:fillRect/>
          </a:stretch>
        </p:blipFill>
        <p:spPr bwMode="auto">
          <a:xfrm>
            <a:off x="357188" y="1714500"/>
            <a:ext cx="8066087" cy="4714875"/>
          </a:xfrm>
          <a:prstGeom prst="rect">
            <a:avLst/>
          </a:prstGeom>
          <a:noFill/>
          <a:ln w="9525">
            <a:noFill/>
            <a:miter lim="800000"/>
            <a:headEnd/>
            <a:tailEnd/>
          </a:ln>
        </p:spPr>
      </p:pic>
      <p:sp>
        <p:nvSpPr>
          <p:cNvPr id="8195" name="4 CuadroTexto"/>
          <p:cNvSpPr txBox="1">
            <a:spLocks noChangeArrowheads="1"/>
          </p:cNvSpPr>
          <p:nvPr/>
        </p:nvSpPr>
        <p:spPr bwMode="auto">
          <a:xfrm>
            <a:off x="1143000" y="357188"/>
            <a:ext cx="6643688" cy="461962"/>
          </a:xfrm>
          <a:prstGeom prst="rect">
            <a:avLst/>
          </a:prstGeom>
          <a:noFill/>
          <a:ln w="9525">
            <a:noFill/>
            <a:miter lim="800000"/>
            <a:headEnd/>
            <a:tailEnd/>
          </a:ln>
        </p:spPr>
        <p:txBody>
          <a:bodyPr>
            <a:spAutoFit/>
          </a:bodyPr>
          <a:lstStyle/>
          <a:p>
            <a:r>
              <a:rPr lang="es-ES_tradnl" sz="2400">
                <a:latin typeface="Calibri" pitchFamily="34" charset="0"/>
              </a:rPr>
              <a:t>Veamos lo que está ocurriendo…</a:t>
            </a:r>
          </a:p>
        </p:txBody>
      </p:sp>
      <p:sp>
        <p:nvSpPr>
          <p:cNvPr id="5" name="4 Cinta perforada"/>
          <p:cNvSpPr/>
          <p:nvPr/>
        </p:nvSpPr>
        <p:spPr>
          <a:xfrm>
            <a:off x="6000760" y="214290"/>
            <a:ext cx="2571768" cy="1571636"/>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000" b="1" dirty="0" smtClean="0">
                <a:solidFill>
                  <a:schemeClr val="bg1"/>
                </a:solidFill>
                <a:latin typeface="Arial" pitchFamily="34" charset="0"/>
                <a:cs typeface="Arial" pitchFamily="34" charset="0"/>
              </a:rPr>
              <a:t>EXPLICACIÓN ELABORADA POR NOSOTROS</a:t>
            </a:r>
            <a:endParaRPr lang="es-ES" sz="20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3"/>
          <a:srcRect b="11581"/>
          <a:stretch>
            <a:fillRect/>
          </a:stretch>
        </p:blipFill>
        <p:spPr bwMode="auto">
          <a:xfrm>
            <a:off x="500063" y="928688"/>
            <a:ext cx="8296275" cy="44688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0" y="0"/>
            <a:ext cx="9144000" cy="6858000"/>
          </a:xfrm>
          <a:prstGeom prst="rect">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200" dirty="0" smtClean="0">
                <a:solidFill>
                  <a:schemeClr val="tx1"/>
                </a:solidFill>
                <a:latin typeface="Arial" pitchFamily="34" charset="0"/>
                <a:cs typeface="Arial" pitchFamily="34" charset="0"/>
              </a:rPr>
              <a:t>CUIDADOS DIDÁCTICOS</a:t>
            </a:r>
          </a:p>
          <a:p>
            <a:pPr algn="ctr"/>
            <a:endParaRPr lang="es-ES" sz="3200" dirty="0" smtClean="0">
              <a:solidFill>
                <a:schemeClr val="tx1"/>
              </a:solidFill>
              <a:latin typeface="Arial" pitchFamily="34" charset="0"/>
              <a:cs typeface="Arial" pitchFamily="34" charset="0"/>
            </a:endParaRPr>
          </a:p>
          <a:p>
            <a:endParaRPr lang="es-ES" sz="2400" dirty="0">
              <a:solidFill>
                <a:schemeClr val="tx1"/>
              </a:solidFill>
              <a:latin typeface="Arial" pitchFamily="34" charset="0"/>
              <a:cs typeface="Arial" pitchFamily="34" charset="0"/>
            </a:endParaRPr>
          </a:p>
          <a:p>
            <a:pPr marL="342900" indent="-342900">
              <a:buAutoNum type="arabicParenR"/>
            </a:pPr>
            <a:r>
              <a:rPr lang="es-ES" sz="2400" dirty="0" smtClean="0">
                <a:solidFill>
                  <a:schemeClr val="tx1"/>
                </a:solidFill>
                <a:latin typeface="Arial" pitchFamily="34" charset="0"/>
                <a:cs typeface="Arial" pitchFamily="34" charset="0"/>
              </a:rPr>
              <a:t>CONSTRUIR IMÁGENES DE PUNTOS, NO DE OBJETOS EXTENSOS (HACERLAS PUNTO A PUNTO).</a:t>
            </a:r>
          </a:p>
          <a:p>
            <a:pPr marL="342900" indent="-342900">
              <a:buAutoNum type="arabicParenR"/>
            </a:pPr>
            <a:endParaRPr lang="es-ES" sz="2400" dirty="0" smtClean="0">
              <a:solidFill>
                <a:schemeClr val="tx1"/>
              </a:solidFill>
              <a:latin typeface="Arial" pitchFamily="34" charset="0"/>
              <a:cs typeface="Arial" pitchFamily="34" charset="0"/>
            </a:endParaRPr>
          </a:p>
          <a:p>
            <a:pPr marL="342900" indent="-342900">
              <a:buAutoNum type="arabicParenR"/>
            </a:pPr>
            <a:r>
              <a:rPr lang="es-ES" sz="2400" dirty="0" smtClean="0">
                <a:solidFill>
                  <a:schemeClr val="tx1"/>
                </a:solidFill>
                <a:latin typeface="Arial" pitchFamily="34" charset="0"/>
                <a:cs typeface="Arial" pitchFamily="34" charset="0"/>
              </a:rPr>
              <a:t>TRAZAR AL MENOS 2 RAYOS PROCEDENTES DE CADA PUNTO OBJETO CONSIDERADO Y QUE AMBOS LLEGUEN A UN OJO (QUE ES EL QUE INTERPRETA  DÓNDE ESTÁ EL PUNTO DEL QUE PROCEDEN ESOS RAYOS).</a:t>
            </a:r>
          </a:p>
          <a:p>
            <a:pPr marL="342900" indent="-342900">
              <a:buAutoNum type="arabicParenR"/>
            </a:pPr>
            <a:endParaRPr lang="es-ES" sz="2400" dirty="0" smtClean="0">
              <a:solidFill>
                <a:schemeClr val="tx1"/>
              </a:solidFill>
              <a:latin typeface="Arial" pitchFamily="34" charset="0"/>
              <a:cs typeface="Arial" pitchFamily="34" charset="0"/>
            </a:endParaRPr>
          </a:p>
          <a:p>
            <a:pPr marL="342900" indent="-342900">
              <a:buAutoNum type="arabicParenR"/>
            </a:pPr>
            <a:r>
              <a:rPr lang="es-ES" sz="2400" dirty="0" smtClean="0">
                <a:solidFill>
                  <a:schemeClr val="tx1"/>
                </a:solidFill>
                <a:latin typeface="Arial" pitchFamily="34" charset="0"/>
                <a:cs typeface="Arial" pitchFamily="34" charset="0"/>
              </a:rPr>
              <a:t>EN LAS IMÁGENES REALES, PROLONGAR LOS RAYOS MÁS ALLÁ DEL PUNTO DE CORTE DE LOS MISMOS (AUNQUE SEA ALLÍ DONDE SE FORME LA IMAGEN).</a:t>
            </a:r>
            <a:endParaRPr lang="es-ES" sz="240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0" y="0"/>
            <a:ext cx="9144000" cy="6858000"/>
          </a:xfrm>
          <a:prstGeom prst="rect">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200" dirty="0" smtClean="0">
                <a:solidFill>
                  <a:schemeClr val="tx1"/>
                </a:solidFill>
                <a:latin typeface="Arial" pitchFamily="34" charset="0"/>
                <a:cs typeface="Arial" pitchFamily="34" charset="0"/>
              </a:rPr>
              <a:t>LA EXPLICACIÓN QUE HEMOS</a:t>
            </a:r>
          </a:p>
          <a:p>
            <a:pPr algn="ctr"/>
            <a:r>
              <a:rPr lang="es-ES" sz="3200" dirty="0" smtClean="0">
                <a:solidFill>
                  <a:schemeClr val="tx1"/>
                </a:solidFill>
                <a:latin typeface="Arial" pitchFamily="34" charset="0"/>
                <a:cs typeface="Arial" pitchFamily="34" charset="0"/>
              </a:rPr>
              <a:t>ELABORADO PARA NUESTRO</a:t>
            </a:r>
          </a:p>
          <a:p>
            <a:pPr algn="ctr"/>
            <a:r>
              <a:rPr lang="es-ES" sz="3200" dirty="0" smtClean="0">
                <a:solidFill>
                  <a:schemeClr val="tx1"/>
                </a:solidFill>
                <a:latin typeface="Arial" pitchFamily="34" charset="0"/>
                <a:cs typeface="Arial" pitchFamily="34" charset="0"/>
              </a:rPr>
              <a:t>CASO DEL DOBLE ESPEJO</a:t>
            </a:r>
          </a:p>
          <a:p>
            <a:pPr algn="ctr"/>
            <a:r>
              <a:rPr lang="es-ES" sz="3200" dirty="0" smtClean="0">
                <a:solidFill>
                  <a:schemeClr val="tx1"/>
                </a:solidFill>
                <a:latin typeface="Arial" pitchFamily="34" charset="0"/>
                <a:cs typeface="Arial" pitchFamily="34" charset="0"/>
              </a:rPr>
              <a:t>PARABÓLICO ES LA QUE SIGUE</a:t>
            </a:r>
            <a:endParaRPr lang="es-ES" sz="240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TotalTime>
  <Words>418</Words>
  <Application>Microsoft Office PowerPoint</Application>
  <PresentationFormat>Presentación en pantalla (4:3)</PresentationFormat>
  <Paragraphs>43</Paragraphs>
  <Slides>10</Slides>
  <Notes>10</Notes>
  <HiddenSlides>0</HiddenSlides>
  <MMClips>1</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Tema de Office</vt:lpstr>
      <vt:lpstr>El Doble Espejo Parabólico</vt:lpstr>
      <vt:lpstr>Diapositiva 2</vt:lpstr>
      <vt:lpstr>¿Por qué vemos la imagen en esa posición?</vt:lpstr>
      <vt:lpstr>Mostraremos a continuación un gráfico insuficiente para explicar la formación de la imagen en el lugar donde aparece</vt:lpstr>
      <vt:lpstr>Diapositiva 5</vt:lpstr>
      <vt:lpstr>Diapositiva 6</vt:lpstr>
      <vt:lpstr>Diapositiva 7</vt:lpstr>
      <vt:lpstr>Diapositiva 8</vt:lpstr>
      <vt:lpstr>Diapositiva 9</vt:lpstr>
      <vt:lpstr>Diapositiva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Upe</dc:creator>
  <cp:lastModifiedBy>Aluis</cp:lastModifiedBy>
  <cp:revision>41</cp:revision>
  <dcterms:created xsi:type="dcterms:W3CDTF">2009-02-19T11:51:40Z</dcterms:created>
  <dcterms:modified xsi:type="dcterms:W3CDTF">2009-03-03T19:56:00Z</dcterms:modified>
</cp:coreProperties>
</file>