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62CC-6328-4821-B4CF-6DF04573226C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2814-1CBA-44D4-93A6-3ECE569C60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62CC-6328-4821-B4CF-6DF04573226C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2814-1CBA-44D4-93A6-3ECE569C60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62CC-6328-4821-B4CF-6DF04573226C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2814-1CBA-44D4-93A6-3ECE569C60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62CC-6328-4821-B4CF-6DF04573226C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2814-1CBA-44D4-93A6-3ECE569C60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62CC-6328-4821-B4CF-6DF04573226C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2814-1CBA-44D4-93A6-3ECE569C60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62CC-6328-4821-B4CF-6DF04573226C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2814-1CBA-44D4-93A6-3ECE569C60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62CC-6328-4821-B4CF-6DF04573226C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2814-1CBA-44D4-93A6-3ECE569C60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62CC-6328-4821-B4CF-6DF04573226C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2814-1CBA-44D4-93A6-3ECE569C60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62CC-6328-4821-B4CF-6DF04573226C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2814-1CBA-44D4-93A6-3ECE569C60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62CC-6328-4821-B4CF-6DF04573226C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2814-1CBA-44D4-93A6-3ECE569C60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62CC-6328-4821-B4CF-6DF04573226C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2814-1CBA-44D4-93A6-3ECE569C60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562CC-6328-4821-B4CF-6DF04573226C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62814-1CBA-44D4-93A6-3ECE569C60B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s-ES" sz="32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CELDAS GALVÁNICAS</a:t>
            </a:r>
            <a:endParaRPr lang="es-ES" sz="3200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50000"/>
              </a:lnSpc>
              <a:buNone/>
            </a:pPr>
            <a:r>
              <a:rPr lang="es-ES" sz="1800" dirty="0" smtClean="0">
                <a:latin typeface="Comic Sans MS" pitchFamily="66" charset="0"/>
              </a:rPr>
              <a:t>La celda galvánica más común es la pila </a:t>
            </a:r>
            <a:r>
              <a:rPr lang="es-ES" sz="1800" dirty="0" err="1" smtClean="0">
                <a:latin typeface="Comic Sans MS" pitchFamily="66" charset="0"/>
              </a:rPr>
              <a:t>Daniell</a:t>
            </a:r>
            <a:r>
              <a:rPr lang="es-ES" sz="1800" dirty="0" smtClean="0">
                <a:latin typeface="Comic Sans MS" pitchFamily="66" charset="0"/>
              </a:rPr>
              <a:t>, en la cual se produce una transferencia de electrones desde el zinc hasta el cobre a través del alambre conductor externo, llevándose a cabo la oxidación del zinc y la reducción de los iones cúprico en cobre metálico. </a:t>
            </a:r>
            <a:endParaRPr lang="es-ES" sz="1800" dirty="0">
              <a:latin typeface="Comic Sans MS" pitchFamily="66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08920"/>
            <a:ext cx="7992888" cy="393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s-ES" sz="1800" dirty="0" smtClean="0">
                <a:latin typeface="Comic Sans MS" pitchFamily="66" charset="0"/>
              </a:rPr>
              <a:t>La pila </a:t>
            </a:r>
            <a:r>
              <a:rPr lang="es-ES" sz="1800" dirty="0" err="1" smtClean="0">
                <a:latin typeface="Comic Sans MS" pitchFamily="66" charset="0"/>
              </a:rPr>
              <a:t>Daniell</a:t>
            </a:r>
            <a:r>
              <a:rPr lang="es-ES" sz="1800" dirty="0" smtClean="0">
                <a:latin typeface="Comic Sans MS" pitchFamily="66" charset="0"/>
              </a:rPr>
              <a:t> esta formada por:</a:t>
            </a:r>
          </a:p>
          <a:p>
            <a:pPr marL="0" indent="360000" algn="just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s-ES" sz="1800" dirty="0" smtClean="0">
                <a:latin typeface="Comic Sans MS" pitchFamily="66" charset="0"/>
              </a:rPr>
              <a:t>Una </a:t>
            </a:r>
            <a:r>
              <a:rPr lang="es-ES" sz="1800" dirty="0" err="1" smtClean="0">
                <a:latin typeface="Comic Sans MS" pitchFamily="66" charset="0"/>
              </a:rPr>
              <a:t>semicelda</a:t>
            </a:r>
            <a:r>
              <a:rPr lang="es-ES" sz="1800" dirty="0" smtClean="0">
                <a:latin typeface="Comic Sans MS" pitchFamily="66" charset="0"/>
              </a:rPr>
              <a:t> en la cual se lleva a cabo la reacción de reducción, se llama cátodo.</a:t>
            </a:r>
          </a:p>
          <a:p>
            <a:pPr marL="0" indent="360000" algn="just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s-ES" sz="1800" dirty="0" smtClean="0">
                <a:latin typeface="Comic Sans MS" pitchFamily="66" charset="0"/>
              </a:rPr>
              <a:t>Y otra </a:t>
            </a:r>
            <a:r>
              <a:rPr lang="es-ES" sz="1800" dirty="0" err="1" smtClean="0">
                <a:latin typeface="Comic Sans MS" pitchFamily="66" charset="0"/>
              </a:rPr>
              <a:t>semicelda</a:t>
            </a:r>
            <a:r>
              <a:rPr lang="es-ES" sz="1800" dirty="0" smtClean="0">
                <a:latin typeface="Comic Sans MS" pitchFamily="66" charset="0"/>
              </a:rPr>
              <a:t> en la que se lleva a cabo la oxidación, se denomina ánodo. </a:t>
            </a:r>
          </a:p>
          <a:p>
            <a:pPr marL="0" indent="36000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s-ES" sz="1800" dirty="0" smtClean="0">
                <a:latin typeface="Comic Sans MS" pitchFamily="66" charset="0"/>
              </a:rPr>
              <a:t>Ambas están unidas por un alambre conductor externo y un puente salino, éste tien</a:t>
            </a:r>
            <a:r>
              <a:rPr lang="es-ES" sz="1800" dirty="0" smtClean="0">
                <a:latin typeface="Comic Sans MS" pitchFamily="66" charset="0"/>
              </a:rPr>
              <a:t>e como objetivo separar físicamente las dos </a:t>
            </a:r>
            <a:r>
              <a:rPr lang="es-ES" sz="1800" dirty="0" err="1" smtClean="0">
                <a:latin typeface="Comic Sans MS" pitchFamily="66" charset="0"/>
              </a:rPr>
              <a:t>semiceldas</a:t>
            </a:r>
            <a:r>
              <a:rPr lang="es-ES" sz="1800" dirty="0" smtClean="0">
                <a:latin typeface="Comic Sans MS" pitchFamily="66" charset="0"/>
              </a:rPr>
              <a:t>, unirlas eléctricamente y evitar la polarización de ellas.</a:t>
            </a:r>
          </a:p>
          <a:p>
            <a:pPr marL="0" indent="36000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s-ES" sz="1800" dirty="0" smtClean="0">
                <a:latin typeface="Comic Sans MS" pitchFamily="66" charset="0"/>
              </a:rPr>
              <a:t>Al haber una transferencia de electrones  tiene que existir una diferencia de potencial y el </a:t>
            </a:r>
            <a:r>
              <a:rPr lang="es-ES" sz="1800" dirty="0">
                <a:latin typeface="Comic Sans MS" pitchFamily="66" charset="0"/>
              </a:rPr>
              <a:t>trabajo que realiza cada unidad de carga al ir de un punto a otro se denomina FUERZA ELECTROMOTRIZ (f.e.m.). </a:t>
            </a:r>
            <a:r>
              <a:rPr lang="es-ES" sz="1800" dirty="0" smtClean="0">
                <a:latin typeface="Comic Sans MS" pitchFamily="66" charset="0"/>
              </a:rPr>
              <a:t>Estas </a:t>
            </a:r>
            <a:r>
              <a:rPr lang="es-ES" sz="1800" dirty="0">
                <a:latin typeface="Comic Sans MS" pitchFamily="66" charset="0"/>
              </a:rPr>
              <a:t>magnitudes son </a:t>
            </a:r>
            <a:r>
              <a:rPr lang="es-ES" sz="1800" dirty="0" smtClean="0">
                <a:latin typeface="Comic Sans MS" pitchFamily="66" charset="0"/>
              </a:rPr>
              <a:t> numérica </a:t>
            </a:r>
            <a:r>
              <a:rPr lang="es-ES" sz="1800" dirty="0">
                <a:latin typeface="Comic Sans MS" pitchFamily="66" charset="0"/>
              </a:rPr>
              <a:t>y dimensionalmente </a:t>
            </a:r>
            <a:r>
              <a:rPr lang="es-ES" sz="1800" dirty="0" smtClean="0">
                <a:latin typeface="Comic Sans MS" pitchFamily="66" charset="0"/>
              </a:rPr>
              <a:t> iguales</a:t>
            </a:r>
            <a:r>
              <a:rPr lang="es-ES" sz="1800" dirty="0">
                <a:latin typeface="Comic Sans MS" pitchFamily="66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737320"/>
            <a:ext cx="8640960" cy="5572000"/>
          </a:xfrm>
        </p:spPr>
        <p:txBody>
          <a:bodyPr>
            <a:normAutofit fontScale="32500" lnSpcReduction="20000"/>
          </a:bodyPr>
          <a:lstStyle/>
          <a:p>
            <a:pPr marL="0" indent="360000" algn="just">
              <a:lnSpc>
                <a:spcPct val="170000"/>
              </a:lnSpc>
              <a:spcBef>
                <a:spcPts val="600"/>
              </a:spcBef>
              <a:buNone/>
            </a:pPr>
            <a:r>
              <a:rPr lang="es-ES" sz="5500" dirty="0" smtClean="0">
                <a:latin typeface="Comic Sans MS" pitchFamily="66" charset="0"/>
              </a:rPr>
              <a:t>Para determinar la </a:t>
            </a:r>
            <a:r>
              <a:rPr lang="es-ES" sz="5500" dirty="0" err="1" smtClean="0">
                <a:latin typeface="Comic Sans MS" pitchFamily="66" charset="0"/>
              </a:rPr>
              <a:t>fem</a:t>
            </a:r>
            <a:r>
              <a:rPr lang="es-ES" sz="5500" dirty="0" smtClean="0">
                <a:latin typeface="Comic Sans MS" pitchFamily="66" charset="0"/>
              </a:rPr>
              <a:t> de una celda, lo </a:t>
            </a:r>
            <a:r>
              <a:rPr lang="es-ES" sz="5500" dirty="0">
                <a:latin typeface="Comic Sans MS" pitchFamily="66" charset="0"/>
              </a:rPr>
              <a:t>que se hace es darle valores referenciales de potencial a los diversos procesos de oxidación y reducción. Estos valores dependen de las condiciones de temperatura, presión y concentración en que se lleve a cabo el </a:t>
            </a:r>
            <a:r>
              <a:rPr lang="es-ES" sz="5500" dirty="0" smtClean="0">
                <a:latin typeface="Comic Sans MS" pitchFamily="66" charset="0"/>
              </a:rPr>
              <a:t>proceso.</a:t>
            </a:r>
          </a:p>
          <a:p>
            <a:pPr marL="0" indent="360000" algn="just">
              <a:lnSpc>
                <a:spcPct val="170000"/>
              </a:lnSpc>
              <a:spcBef>
                <a:spcPts val="600"/>
              </a:spcBef>
              <a:buNone/>
            </a:pPr>
            <a:r>
              <a:rPr lang="es-ES" sz="5500" dirty="0" smtClean="0">
                <a:latin typeface="Comic Sans MS" pitchFamily="66" charset="0"/>
              </a:rPr>
              <a:t>El </a:t>
            </a:r>
            <a:r>
              <a:rPr lang="es-ES" sz="5500" dirty="0">
                <a:latin typeface="Comic Sans MS" pitchFamily="66" charset="0"/>
              </a:rPr>
              <a:t>electrodo estándar </a:t>
            </a:r>
            <a:r>
              <a:rPr lang="es-ES" sz="5500" dirty="0" smtClean="0">
                <a:latin typeface="Comic Sans MS" pitchFamily="66" charset="0"/>
              </a:rPr>
              <a:t>que se utiliza es el de hidrogeno, </a:t>
            </a:r>
            <a:r>
              <a:rPr lang="es-ES" sz="5500" dirty="0">
                <a:latin typeface="Comic Sans MS" pitchFamily="66" charset="0"/>
              </a:rPr>
              <a:t>es un dispositivo en los cuales hay iones hidronio en concentración 1M e hidrogeno gaseoso a 1 atmósfera, el sistema se mantiene a 25°C (condiciones </a:t>
            </a:r>
            <a:r>
              <a:rPr lang="es-ES" sz="5500" dirty="0" err="1">
                <a:latin typeface="Comic Sans MS" pitchFamily="66" charset="0"/>
              </a:rPr>
              <a:t>standard</a:t>
            </a:r>
            <a:r>
              <a:rPr lang="es-ES" sz="5500" dirty="0" smtClean="0">
                <a:latin typeface="Comic Sans MS" pitchFamily="66" charset="0"/>
              </a:rPr>
              <a:t>). </a:t>
            </a:r>
            <a:r>
              <a:rPr lang="es-ES" sz="5500" dirty="0">
                <a:latin typeface="Comic Sans MS" pitchFamily="66" charset="0"/>
              </a:rPr>
              <a:t>Cuando el electrodo de hidrógeno se usa en la construcción de una celda galvánica junto con otro electrodo, permite calcular el potencial estándar de éste electrodo. </a:t>
            </a:r>
            <a:endParaRPr lang="es-ES" sz="5500" dirty="0">
              <a:latin typeface="Comic Sans MS" pitchFamily="66" charset="0"/>
            </a:endParaRPr>
          </a:p>
          <a:p>
            <a:pPr marL="0" indent="360000" algn="just">
              <a:lnSpc>
                <a:spcPct val="170000"/>
              </a:lnSpc>
              <a:spcBef>
                <a:spcPts val="600"/>
              </a:spcBef>
              <a:buNone/>
            </a:pPr>
            <a:r>
              <a:rPr lang="es-ES" sz="5500" dirty="0" smtClean="0">
                <a:latin typeface="Comic Sans MS" pitchFamily="66" charset="0"/>
              </a:rPr>
              <a:t>Los </a:t>
            </a:r>
            <a:r>
              <a:rPr lang="es-ES" sz="5500" dirty="0">
                <a:latin typeface="Comic Sans MS" pitchFamily="66" charset="0"/>
              </a:rPr>
              <a:t>potenciales estándar de oxidación o reducción son valores que están tabulados y que se toman como referencia para poder determinar el potencial de la celda. </a:t>
            </a:r>
            <a:endParaRPr lang="es-ES" sz="5500" dirty="0" smtClean="0">
              <a:latin typeface="Comic Sans MS" pitchFamily="66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s-ES" sz="3400" dirty="0" smtClean="0">
                <a:latin typeface="Comic Sans MS" pitchFamily="66" charset="0"/>
              </a:rPr>
              <a:t>			              </a:t>
            </a:r>
            <a:endParaRPr lang="es-ES" sz="3400" dirty="0">
              <a:latin typeface="Comic Sans MS" pitchFamily="66" charset="0"/>
            </a:endParaRPr>
          </a:p>
          <a:p>
            <a:pPr marL="0" indent="360000" algn="just">
              <a:lnSpc>
                <a:spcPct val="150000"/>
              </a:lnSpc>
              <a:spcBef>
                <a:spcPts val="600"/>
              </a:spcBef>
              <a:buNone/>
            </a:pPr>
            <a:endParaRPr lang="es-ES" sz="1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313</Words>
  <Application>Microsoft Office PowerPoint</Application>
  <PresentationFormat>Presentación en pantalla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CELDAS GALVÁNICAS</vt:lpstr>
      <vt:lpstr>Diapositiva 2</vt:lpstr>
      <vt:lpstr>Diapositiva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CELDAS GALVÁNICAS</dc:title>
  <dc:creator>Vanessa</dc:creator>
  <cp:lastModifiedBy>Vanessa</cp:lastModifiedBy>
  <cp:revision>8</cp:revision>
  <dcterms:created xsi:type="dcterms:W3CDTF">2011-04-11T09:44:34Z</dcterms:created>
  <dcterms:modified xsi:type="dcterms:W3CDTF">2011-04-11T10:45:44Z</dcterms:modified>
</cp:coreProperties>
</file>