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480" autoAdjust="0"/>
    <p:restoredTop sz="94660"/>
  </p:normalViewPr>
  <p:slideViewPr>
    <p:cSldViewPr>
      <p:cViewPr varScale="1">
        <p:scale>
          <a:sx n="54" d="100"/>
          <a:sy n="54" d="100"/>
        </p:scale>
        <p:origin x="-145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850EF-6D82-46C3-BD28-9B1154C4A77B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4044E-CF3A-4BE7-83F6-AEDDBAE2E94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89ECC2-A26C-448E-8ECA-3D13ADDC28E7}" type="datetimeFigureOut">
              <a:rPr lang="es-ES" smtClean="0"/>
              <a:pPr/>
              <a:t>05/05/2011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7B77F0-1822-4F36-9348-A97DA55D9195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ticias.com/" TargetMode="External"/><Relationship Id="rId2" Type="http://schemas.openxmlformats.org/officeDocument/2006/relationships/hyperlink" Target="http://www.greenpeace.org/espana/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c.europa.eu/environment/index_es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008" y="1484785"/>
            <a:ext cx="9324528" cy="3672407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1-CALENTAMIENTO CLIMATICO</a:t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2-AGUJERO DE LA CAPA DE OZONO</a:t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3-LLUVIA ÁCIDA</a:t>
            </a:r>
            <a:endParaRPr lang="es-ES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6068888"/>
            <a:ext cx="7848872" cy="8885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E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Sergio Sierra Manzano</a:t>
            </a:r>
          </a:p>
          <a:p>
            <a:pPr algn="l"/>
            <a:r>
              <a:rPr lang="es-E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MUI en didáctica de C experimentales, Matemáticas y Sociales</a:t>
            </a:r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97902"/>
            <a:ext cx="2699792" cy="2221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8032" y="-459432"/>
            <a:ext cx="9324528" cy="1080120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2-AGUJERO DE LA CAPA DE OZONO</a:t>
            </a:r>
            <a:endParaRPr lang="es-E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692696"/>
            <a:ext cx="87129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Efectos negativos</a:t>
            </a:r>
          </a:p>
          <a:p>
            <a:endParaRPr lang="es-ES" sz="2800" b="1" u="sng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Daños en la piel y cáncer de piel.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Daños en el sistema inmunitario de los seres vivos.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Efectos negativos sobre la vegetación.</a:t>
            </a:r>
          </a:p>
          <a:p>
            <a:pPr>
              <a:buClr>
                <a:srgbClr val="FF0000"/>
              </a:buClr>
            </a:pPr>
            <a:endParaRPr lang="es-ES" sz="2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1520" y="4000415"/>
            <a:ext cx="82089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Solución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Protocolo de Montreal (1986): Reducir un 50 % la emisión de </a:t>
            </a:r>
            <a:r>
              <a:rPr lang="es-ES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CFCs</a:t>
            </a:r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en 1999)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LONDRES (1990) Prohibición absoluta.</a:t>
            </a:r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8032" y="-459432"/>
            <a:ext cx="9324528" cy="1080120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3-LLUVIA ÁCIDA</a:t>
            </a:r>
            <a:endParaRPr lang="es-E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848872" cy="1008112"/>
          </a:xfrm>
        </p:spPr>
        <p:txBody>
          <a:bodyPr>
            <a:noAutofit/>
          </a:bodyPr>
          <a:lstStyle/>
          <a:p>
            <a:pPr algn="l"/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07504" y="674693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Qué es la lluvia ácida</a:t>
            </a:r>
          </a:p>
          <a:p>
            <a:endParaRPr lang="es-ES" sz="2800" b="1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9433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1763688" y="5805264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LLUVIA NORMAL pH =5.65</a:t>
            </a:r>
          </a:p>
          <a:p>
            <a:r>
              <a:rPr lang="es-E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LLUVIA ÁCIDA      pH &lt; 5</a:t>
            </a:r>
            <a:endParaRPr lang="es-E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51520" y="1696740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ÓXIDOS DE AZUFRE 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Erupciones volcánicas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Combustibles fósiles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Industria metalúrgica</a:t>
            </a:r>
          </a:p>
          <a:p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ÓXIDOS DE NITRÓGENO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Combustibles fósiles</a:t>
            </a:r>
            <a:endParaRPr lang="es-ES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547664" y="4077072"/>
            <a:ext cx="4756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s-ES" sz="28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(g) + H</a:t>
            </a:r>
            <a:r>
              <a:rPr lang="es-ES" sz="28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(l) → H</a:t>
            </a:r>
            <a:r>
              <a:rPr lang="es-ES" sz="28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s-ES" sz="28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(l)</a:t>
            </a:r>
            <a:endParaRPr lang="es-E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547664" y="4633972"/>
            <a:ext cx="4774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3NO</a:t>
            </a:r>
            <a:r>
              <a:rPr lang="es-ES" sz="28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H</a:t>
            </a:r>
            <a:r>
              <a:rPr lang="es-ES" sz="28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 → 2HNO</a:t>
            </a:r>
            <a:r>
              <a:rPr lang="es-ES" sz="28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E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+ NO</a:t>
            </a:r>
            <a:endParaRPr lang="es-ES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8032" y="-459432"/>
            <a:ext cx="9324528" cy="1080120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3-LLUVIA ÁCIDA</a:t>
            </a:r>
            <a:endParaRPr lang="es-E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124744"/>
            <a:ext cx="72362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DESTRUCCIÓN DE VEGETACIÓN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MORTALIDAD DE PECES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CORROSIÓN DE CONSTRUCCIONES E INFRAESTRUCTURAS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DETERIORO DE 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MONUMENTOS</a:t>
            </a:r>
          </a:p>
          <a:p>
            <a:pPr marL="342900" indent="-342900">
              <a:buClr>
                <a:srgbClr val="FF0000"/>
              </a:buClr>
            </a:pPr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FF0000"/>
              </a:buClr>
            </a:pPr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Solución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Reducción consumo de combustibles fósiles</a:t>
            </a:r>
          </a:p>
          <a:p>
            <a:pPr marL="342900" indent="-342900">
              <a:buClr>
                <a:srgbClr val="FF0000"/>
              </a:buClr>
            </a:pPr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endParaRPr lang="es-ES" b="1" dirty="0" smtClean="0"/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323528" y="54868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Efectos negativos</a:t>
            </a:r>
            <a:endParaRPr lang="es-ES" sz="2800" b="1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4350583"/>
            <a:ext cx="8064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Enlaces de interés:</a:t>
            </a: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  <a:hlinkClick r:id="rId2"/>
              </a:rPr>
              <a:t>http://www.greenpeace.org/espana/es/</a:t>
            </a: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  <a:hlinkClick r:id="rId3"/>
              </a:rPr>
              <a:t>http://www.ecoticias.com/</a:t>
            </a: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sz="2400" b="1" dirty="0" smtClean="0">
                <a:latin typeface="Arial" pitchFamily="34" charset="0"/>
                <a:cs typeface="Arial" pitchFamily="34" charset="0"/>
                <a:hlinkClick r:id="rId4"/>
              </a:rPr>
              <a:t>http://ec.europa.eu/environment/index_es.htm</a:t>
            </a: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4016" y="620688"/>
            <a:ext cx="932452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1-CALENTAMIENTO CLIMÁTICO</a:t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s-ES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848872" cy="1008112"/>
          </a:xfrm>
        </p:spPr>
        <p:txBody>
          <a:bodyPr>
            <a:normAutofit/>
          </a:bodyPr>
          <a:lstStyle/>
          <a:p>
            <a:pPr algn="l"/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Espectro electromagnético</a:t>
            </a:r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16832"/>
            <a:ext cx="846093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4016" y="620688"/>
            <a:ext cx="932452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1-CALENTAMIENTO CLIMÁTICO</a:t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s-ES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848872" cy="1008112"/>
          </a:xfrm>
        </p:spPr>
        <p:txBody>
          <a:bodyPr>
            <a:normAutofit/>
          </a:bodyPr>
          <a:lstStyle/>
          <a:p>
            <a:pPr algn="l"/>
            <a:r>
              <a:rPr lang="es-ES" sz="29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Efecto invernadero</a:t>
            </a:r>
          </a:p>
          <a:p>
            <a:endParaRPr lang="es-E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124744"/>
            <a:ext cx="7170406" cy="5135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4016" y="620688"/>
            <a:ext cx="932452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1-CALENTAMIENTO CLIMÁTICO</a:t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s-ES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848872" cy="1008112"/>
          </a:xfrm>
        </p:spPr>
        <p:txBody>
          <a:bodyPr>
            <a:normAutofit fontScale="25000" lnSpcReduction="20000"/>
          </a:bodyPr>
          <a:lstStyle/>
          <a:p>
            <a:pPr algn="l">
              <a:buClr>
                <a:srgbClr val="FF0000"/>
              </a:buClr>
            </a:pPr>
            <a:r>
              <a:rPr lang="es-ES" sz="112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Gases de efecto invernadero</a:t>
            </a: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endParaRPr lang="es-ES" sz="7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Vapor de agua (H</a:t>
            </a:r>
            <a:r>
              <a:rPr lang="es-ES" sz="80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0)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Dióxido de carbono (CO</a:t>
            </a:r>
            <a:r>
              <a:rPr lang="es-ES" sz="80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Metano (CH</a:t>
            </a:r>
            <a:r>
              <a:rPr lang="es-ES" sz="80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Óxidos de nitrógeno (NO</a:t>
            </a:r>
            <a:r>
              <a:rPr lang="es-ES" sz="80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Ozono (O</a:t>
            </a:r>
            <a:r>
              <a:rPr lang="es-ES" sz="80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ES" sz="8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72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Clorofluorocarbonos</a:t>
            </a:r>
            <a:r>
              <a:rPr lang="es-ES" sz="7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" sz="72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CFCs</a:t>
            </a:r>
            <a:r>
              <a:rPr lang="es-ES" sz="7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endParaRPr lang="es-ES" sz="29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endParaRPr lang="es-ES" sz="29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endParaRPr lang="es-ES" sz="29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11561" y="3033752"/>
          <a:ext cx="8136903" cy="3419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1030784">
                <a:tc>
                  <a:txBody>
                    <a:bodyPr/>
                    <a:lstStyle/>
                    <a:p>
                      <a:r>
                        <a:rPr lang="es-ES" dirty="0" smtClean="0"/>
                        <a:t>GAS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Acción relativa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Contribución real</a:t>
                      </a:r>
                      <a:endParaRPr lang="es-ES" dirty="0"/>
                    </a:p>
                  </a:txBody>
                  <a:tcPr/>
                </a:tc>
              </a:tr>
              <a:tr h="597200">
                <a:tc>
                  <a:txBody>
                    <a:bodyPr/>
                    <a:lstStyle/>
                    <a:p>
                      <a:r>
                        <a:rPr lang="es-ES" dirty="0" smtClean="0"/>
                        <a:t>CO2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 (Referencia)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76 %</a:t>
                      </a:r>
                      <a:endParaRPr lang="es-ES" dirty="0"/>
                    </a:p>
                  </a:txBody>
                  <a:tcPr/>
                </a:tc>
              </a:tr>
              <a:tr h="59720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CFCs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15000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5 %</a:t>
                      </a:r>
                      <a:endParaRPr lang="es-ES" dirty="0"/>
                    </a:p>
                  </a:txBody>
                  <a:tcPr/>
                </a:tc>
              </a:tr>
              <a:tr h="597200">
                <a:tc>
                  <a:txBody>
                    <a:bodyPr/>
                    <a:lstStyle/>
                    <a:p>
                      <a:r>
                        <a:rPr lang="es-ES" dirty="0" smtClean="0"/>
                        <a:t>CH4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13 %</a:t>
                      </a:r>
                      <a:endParaRPr lang="es-ES" dirty="0"/>
                    </a:p>
                  </a:txBody>
                  <a:tcPr/>
                </a:tc>
              </a:tr>
              <a:tr h="597200">
                <a:tc>
                  <a:txBody>
                    <a:bodyPr/>
                    <a:lstStyle/>
                    <a:p>
                      <a:r>
                        <a:rPr lang="es-ES" dirty="0" smtClean="0"/>
                        <a:t>N2O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230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6 %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4016" y="620688"/>
            <a:ext cx="932452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1-CALENTAMIENTO CLIMÁTICO</a:t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s-ES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7848872" cy="1008112"/>
          </a:xfrm>
        </p:spPr>
        <p:txBody>
          <a:bodyPr>
            <a:noAutofit/>
          </a:bodyPr>
          <a:lstStyle/>
          <a:p>
            <a:pPr algn="l"/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Tipos de efecto invernadero</a:t>
            </a:r>
          </a:p>
          <a:p>
            <a:pPr marL="1143000" indent="-1143000" algn="l"/>
            <a:endParaRPr lang="es-ES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143000" indent="-1143000" algn="l"/>
            <a:r>
              <a:rPr lang="es-ES" sz="24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Natural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Vapor de agua (H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0)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Dióxido de carbono (CO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Metano (CH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Óxidos de nitrógeno (NO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143000" indent="-114300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Ozono (O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l"/>
            <a:r>
              <a:rPr lang="es-ES" sz="2400" b="1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Antropogénico</a:t>
            </a:r>
            <a:endParaRPr lang="es-ES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s-ES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Clorofluorocarbonos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CFCs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4016" y="620688"/>
            <a:ext cx="932452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1-CALENTAMIENTO CLIMÁTICO</a:t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s-ES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848872" cy="720080"/>
          </a:xfrm>
        </p:spPr>
        <p:txBody>
          <a:bodyPr>
            <a:noAutofit/>
          </a:bodyPr>
          <a:lstStyle/>
          <a:p>
            <a:pPr algn="l"/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Consecuencias</a:t>
            </a:r>
          </a:p>
          <a:p>
            <a:pPr algn="l"/>
            <a:endParaRPr lang="es-ES" sz="28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Aumento de la temperatura media de la atmósfera (0,2 ºC por decenio)</a:t>
            </a:r>
          </a:p>
          <a:p>
            <a:pPr algn="l">
              <a:buClr>
                <a:srgbClr val="FF0000"/>
              </a:buClr>
            </a:pPr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Deshielo de los casquetes polares y aumento del nivel del mar.</a:t>
            </a:r>
          </a:p>
          <a:p>
            <a:pPr algn="l">
              <a:buClr>
                <a:srgbClr val="FF0000"/>
              </a:buClr>
            </a:pPr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Aumento de tormentas y precipitaciones.</a:t>
            </a:r>
          </a:p>
          <a:p>
            <a:pPr algn="l">
              <a:buClr>
                <a:srgbClr val="FF0000"/>
              </a:buClr>
            </a:pPr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Aumento de sequias.</a:t>
            </a:r>
          </a:p>
          <a:p>
            <a:pPr algn="l">
              <a:buClr>
                <a:srgbClr val="FF0000"/>
              </a:buClr>
            </a:pPr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Disminución de la biodiversidad.</a:t>
            </a:r>
          </a:p>
          <a:p>
            <a:pPr marL="514350" indent="-514350" algn="l"/>
            <a:endParaRPr lang="es-ES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24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4016" y="620688"/>
            <a:ext cx="9324528" cy="1080120"/>
          </a:xfrm>
        </p:spPr>
        <p:txBody>
          <a:bodyPr>
            <a:normAutofit fontScale="90000"/>
          </a:bodyPr>
          <a:lstStyle/>
          <a:p>
            <a:pPr algn="l"/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1-CALENTAMIENTO CLIMÁTICO</a:t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es-ES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848872" cy="1008112"/>
          </a:xfrm>
        </p:spPr>
        <p:txBody>
          <a:bodyPr>
            <a:noAutofit/>
          </a:bodyPr>
          <a:lstStyle/>
          <a:p>
            <a:pPr algn="l"/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Medidas para reducir sus efectos</a:t>
            </a:r>
          </a:p>
          <a:p>
            <a:pPr marL="514350" indent="-514350" algn="l"/>
            <a:r>
              <a:rPr lang="es-ES" sz="2400" b="1" u="sng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Prtocolo</a:t>
            </a:r>
            <a:r>
              <a:rPr lang="es-ES" sz="2400" b="1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de Kioto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: (1997) Emitir en 2012, un 5 % menos de 6 gases de efecto invernadero.</a:t>
            </a:r>
          </a:p>
          <a:p>
            <a:pPr marL="514350" indent="-514350" algn="l"/>
            <a:endParaRPr lang="es-ES" sz="32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323528" y="1916832"/>
            <a:ext cx="6318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Dióxido de carbono (CO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Metano (CH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Óxido nitroso (N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O)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Hexafluoruro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de azufre (SF</a:t>
            </a:r>
            <a:r>
              <a:rPr lang="es-ES" sz="24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Hidrofluorocarbonos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(HFC)</a:t>
            </a: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Perfluorocarbonos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(PFC)</a:t>
            </a:r>
            <a:endParaRPr lang="es-ES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4365104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EUROPA: 8 % menos</a:t>
            </a:r>
          </a:p>
          <a:p>
            <a:r>
              <a:rPr lang="es-E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ESPAÑA: 15 % mas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23528" y="5085184"/>
            <a:ext cx="84249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La Conferencia de Cambio Climático de Copenhague en diciembre de 2009</a:t>
            </a:r>
          </a:p>
          <a:p>
            <a:r>
              <a:rPr lang="es-ES" sz="2400" b="1" u="sng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La Conferencia de Cambio Climático de Cancún en diciembre de 2010</a:t>
            </a:r>
          </a:p>
          <a:p>
            <a:endParaRPr lang="es-ES" b="1" dirty="0" smtClean="0"/>
          </a:p>
          <a:p>
            <a:endParaRPr lang="es-ES" b="1" dirty="0" smtClean="0"/>
          </a:p>
          <a:p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008" y="-459432"/>
            <a:ext cx="9324528" cy="1080120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2-AGUJERO DE LA CAPA DE OZONO</a:t>
            </a:r>
            <a:endParaRPr lang="es-E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848872" cy="1008112"/>
          </a:xfrm>
        </p:spPr>
        <p:txBody>
          <a:bodyPr>
            <a:noAutofit/>
          </a:bodyPr>
          <a:lstStyle/>
          <a:p>
            <a:pPr algn="l"/>
            <a:endParaRPr lang="es-ES" sz="28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9544" y="2492896"/>
            <a:ext cx="410445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CuadroTexto"/>
          <p:cNvSpPr txBox="1"/>
          <p:nvPr/>
        </p:nvSpPr>
        <p:spPr>
          <a:xfrm>
            <a:off x="144016" y="406206"/>
            <a:ext cx="8820472" cy="4390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Capa de ozono</a:t>
            </a:r>
          </a:p>
          <a:p>
            <a:endParaRPr lang="es-ES" sz="28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Se sitúa en la estratosfera (11-50 km) y es donde se encuentra el Ozono O</a:t>
            </a:r>
            <a:r>
              <a:rPr lang="es-ES" sz="2800" b="1" baseline="-25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El Ozono absorbe del </a:t>
            </a:r>
          </a:p>
          <a:p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95 al 99 % de la radiación </a:t>
            </a:r>
          </a:p>
          <a:p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ultravioleta procedente</a:t>
            </a:r>
          </a:p>
          <a:p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del sol.</a:t>
            </a:r>
          </a:p>
          <a:p>
            <a:endParaRPr lang="es-ES" sz="2800" b="1" baseline="-25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endParaRPr lang="es-ES" sz="2800" b="1" baseline="-250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8032" y="-459432"/>
            <a:ext cx="9324528" cy="1080120"/>
          </a:xfrm>
        </p:spPr>
        <p:txBody>
          <a:bodyPr>
            <a:normAutofit/>
          </a:bodyPr>
          <a:lstStyle/>
          <a:p>
            <a:pPr algn="l"/>
            <a:r>
              <a:rPr lang="es-E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2-AGUJERO DE LA CAPA DE OZONO</a:t>
            </a:r>
            <a:endParaRPr lang="es-E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848872" cy="1008112"/>
          </a:xfrm>
        </p:spPr>
        <p:txBody>
          <a:bodyPr>
            <a:noAutofit/>
          </a:bodyPr>
          <a:lstStyle/>
          <a:p>
            <a:pPr algn="l"/>
            <a:r>
              <a:rPr lang="es-ES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l"/>
            <a:endParaRPr lang="es-ES" sz="3200" b="1" dirty="0" smtClean="0">
              <a:solidFill>
                <a:schemeClr val="bg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5496" y="764704"/>
            <a:ext cx="93965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Responsables de la destrucción de la capa de ozono</a:t>
            </a:r>
          </a:p>
          <a:p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1268760"/>
            <a:ext cx="86044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CLOROFLUOROCARBONOS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ES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CFCs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 que proceden de:</a:t>
            </a:r>
          </a:p>
          <a:p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Refrigerantes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Productos desechables; Vasos, platos..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Propelentes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(aerosoles)</a:t>
            </a: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Disolventes</a:t>
            </a:r>
            <a:endParaRPr lang="es-ES" sz="2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1520" y="4509120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ÓXIDOS DE NITRÓGENO </a:t>
            </a:r>
            <a:r>
              <a:rPr lang="es-ES" sz="24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NOx</a:t>
            </a: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que proceden de:</a:t>
            </a:r>
          </a:p>
          <a:p>
            <a:endParaRPr lang="es-E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q"/>
            </a:pPr>
            <a:r>
              <a:rPr lang="es-ES" sz="2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Aviones supersónicos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246</TotalTime>
  <Words>492</Words>
  <Application>Microsoft Office PowerPoint</Application>
  <PresentationFormat>Presentación en pantalla (4:3)</PresentationFormat>
  <Paragraphs>144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Flujo</vt:lpstr>
      <vt:lpstr>    1-CALENTAMIENTO CLIMATICO  2-AGUJERO DE LA CAPA DE OZONO  3-LLUVIA ÁCIDA</vt:lpstr>
      <vt:lpstr>1-CALENTAMIENTO CLIMÁTICO  </vt:lpstr>
      <vt:lpstr>1-CALENTAMIENTO CLIMÁTICO  </vt:lpstr>
      <vt:lpstr>1-CALENTAMIENTO CLIMÁTICO  </vt:lpstr>
      <vt:lpstr>1-CALENTAMIENTO CLIMÁTICO  </vt:lpstr>
      <vt:lpstr>1-CALENTAMIENTO CLIMÁTICO  </vt:lpstr>
      <vt:lpstr>1-CALENTAMIENTO CLIMÁTICO  </vt:lpstr>
      <vt:lpstr>2-AGUJERO DE LA CAPA DE OZONO</vt:lpstr>
      <vt:lpstr>2-AGUJERO DE LA CAPA DE OZONO</vt:lpstr>
      <vt:lpstr>2-AGUJERO DE LA CAPA DE OZONO</vt:lpstr>
      <vt:lpstr>3-LLUVIA ÁCIDA</vt:lpstr>
      <vt:lpstr>3-LLUVIA ÁCIDA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1-CALENTAMIENTO CLIMATICO 2-AGUJERO DE LA CAPA DE OZONO 3-LLUVIA ÁCIDA</dc:title>
  <dc:creator>sergio</dc:creator>
  <cp:lastModifiedBy>sergio</cp:lastModifiedBy>
  <cp:revision>29</cp:revision>
  <dcterms:created xsi:type="dcterms:W3CDTF">2011-05-04T15:46:11Z</dcterms:created>
  <dcterms:modified xsi:type="dcterms:W3CDTF">2011-05-05T18:10:56Z</dcterms:modified>
</cp:coreProperties>
</file>