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610-5410-4C5D-91EF-8E6EA3C3593B}" type="datetimeFigureOut">
              <a:rPr lang="pt-PT" smtClean="0"/>
              <a:pPr/>
              <a:t>29-04-2011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C8F3-D509-4636-92F8-8E3A2A8AFDB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610-5410-4C5D-91EF-8E6EA3C3593B}" type="datetimeFigureOut">
              <a:rPr lang="pt-PT" smtClean="0"/>
              <a:pPr/>
              <a:t>29-04-2011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C8F3-D509-4636-92F8-8E3A2A8AFDB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610-5410-4C5D-91EF-8E6EA3C3593B}" type="datetimeFigureOut">
              <a:rPr lang="pt-PT" smtClean="0"/>
              <a:pPr/>
              <a:t>29-04-2011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C8F3-D509-4636-92F8-8E3A2A8AFDB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610-5410-4C5D-91EF-8E6EA3C3593B}" type="datetimeFigureOut">
              <a:rPr lang="pt-PT" smtClean="0"/>
              <a:pPr/>
              <a:t>29-04-2011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C8F3-D509-4636-92F8-8E3A2A8AFDB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610-5410-4C5D-91EF-8E6EA3C3593B}" type="datetimeFigureOut">
              <a:rPr lang="pt-PT" smtClean="0"/>
              <a:pPr/>
              <a:t>29-04-2011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C8F3-D509-4636-92F8-8E3A2A8AFDB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610-5410-4C5D-91EF-8E6EA3C3593B}" type="datetimeFigureOut">
              <a:rPr lang="pt-PT" smtClean="0"/>
              <a:pPr/>
              <a:t>29-04-2011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C8F3-D509-4636-92F8-8E3A2A8AFDB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610-5410-4C5D-91EF-8E6EA3C3593B}" type="datetimeFigureOut">
              <a:rPr lang="pt-PT" smtClean="0"/>
              <a:pPr/>
              <a:t>29-04-2011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C8F3-D509-4636-92F8-8E3A2A8AFDB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610-5410-4C5D-91EF-8E6EA3C3593B}" type="datetimeFigureOut">
              <a:rPr lang="pt-PT" smtClean="0"/>
              <a:pPr/>
              <a:t>29-04-2011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C8F3-D509-4636-92F8-8E3A2A8AFDB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610-5410-4C5D-91EF-8E6EA3C3593B}" type="datetimeFigureOut">
              <a:rPr lang="pt-PT" smtClean="0"/>
              <a:pPr/>
              <a:t>29-04-2011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C8F3-D509-4636-92F8-8E3A2A8AFDB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610-5410-4C5D-91EF-8E6EA3C3593B}" type="datetimeFigureOut">
              <a:rPr lang="pt-PT" smtClean="0"/>
              <a:pPr/>
              <a:t>29-04-2011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C8F3-D509-4636-92F8-8E3A2A8AFDB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610-5410-4C5D-91EF-8E6EA3C3593B}" type="datetimeFigureOut">
              <a:rPr lang="pt-PT" smtClean="0"/>
              <a:pPr/>
              <a:t>29-04-2011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C8F3-D509-4636-92F8-8E3A2A8AFDB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B7610-5410-4C5D-91EF-8E6EA3C3593B}" type="datetimeFigureOut">
              <a:rPr lang="pt-PT" smtClean="0"/>
              <a:pPr/>
              <a:t>29-04-2011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0C8F3-D509-4636-92F8-8E3A2A8AFDB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957F1F-3F35-4BB7-ACC2-E11DF028FA76}" type="slidenum">
              <a:rPr lang="pt-PT"/>
              <a:pPr/>
              <a:t>1</a:t>
            </a:fld>
            <a:endParaRPr lang="pt-PT"/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2987824" y="1844824"/>
            <a:ext cx="2880320" cy="369332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 dirty="0"/>
              <a:t>DEMONSTRAÇÃO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691680" y="683404"/>
            <a:ext cx="6461720" cy="369332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PT" b="1" dirty="0"/>
              <a:t>TEOREMA: EXISTE UM NÚMERO INFINITO DE </a:t>
            </a:r>
            <a:r>
              <a:rPr lang="pt-PT" b="1" dirty="0" smtClean="0"/>
              <a:t>NÚMEROS </a:t>
            </a:r>
            <a:r>
              <a:rPr lang="pt-PT" b="1" dirty="0"/>
              <a:t>PRIMOS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14400" y="5454650"/>
            <a:ext cx="800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pt-PT" sz="1800"/>
          </a:p>
        </p:txBody>
      </p:sp>
      <p:grpSp>
        <p:nvGrpSpPr>
          <p:cNvPr id="2" name="Grupo 12"/>
          <p:cNvGrpSpPr/>
          <p:nvPr/>
        </p:nvGrpSpPr>
        <p:grpSpPr>
          <a:xfrm>
            <a:off x="827584" y="2996952"/>
            <a:ext cx="8011616" cy="3272755"/>
            <a:chOff x="827584" y="2996952"/>
            <a:chExt cx="8011616" cy="3272755"/>
          </a:xfrm>
        </p:grpSpPr>
        <p:sp>
          <p:nvSpPr>
            <p:cNvPr id="22534" name="Text Box 6"/>
            <p:cNvSpPr txBox="1">
              <a:spLocks noChangeArrowheads="1"/>
            </p:cNvSpPr>
            <p:nvPr/>
          </p:nvSpPr>
          <p:spPr bwMode="auto">
            <a:xfrm>
              <a:off x="838200" y="2996952"/>
              <a:ext cx="70866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PT" sz="1800" b="1" dirty="0">
                  <a:solidFill>
                    <a:srgbClr val="993300"/>
                  </a:solidFill>
                </a:rPr>
                <a:t>Suponhamos, com vista a um absurdo, </a:t>
              </a:r>
              <a:r>
                <a:rPr lang="pt-PT" sz="1800" b="1" dirty="0" smtClean="0">
                  <a:solidFill>
                    <a:srgbClr val="993300"/>
                  </a:solidFill>
                </a:rPr>
                <a:t>que o conjunto dos números primos, digamos P, é finito, isto é  </a:t>
              </a:r>
              <a:r>
                <a:rPr lang="pt-PT" sz="1800" b="1" dirty="0">
                  <a:solidFill>
                    <a:srgbClr val="993300"/>
                  </a:solidFill>
                </a:rPr>
                <a:t>P={2,3,5,...,P</a:t>
              </a:r>
              <a:r>
                <a:rPr lang="pt-PT" sz="1800" b="1" baseline="-25000" dirty="0">
                  <a:solidFill>
                    <a:srgbClr val="993300"/>
                  </a:solidFill>
                </a:rPr>
                <a:t>N</a:t>
              </a:r>
              <a:r>
                <a:rPr lang="pt-PT" sz="1800" b="1" dirty="0">
                  <a:solidFill>
                    <a:srgbClr val="993300"/>
                  </a:solidFill>
                </a:rPr>
                <a:t>}.</a:t>
              </a:r>
            </a:p>
          </p:txBody>
        </p:sp>
        <p:sp>
          <p:nvSpPr>
            <p:cNvPr id="22535" name="Text Box 7"/>
            <p:cNvSpPr txBox="1">
              <a:spLocks noChangeArrowheads="1"/>
            </p:cNvSpPr>
            <p:nvPr/>
          </p:nvSpPr>
          <p:spPr bwMode="auto">
            <a:xfrm>
              <a:off x="838200" y="3717032"/>
              <a:ext cx="8001000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ct val="50000"/>
                </a:spcBef>
              </a:pPr>
              <a:r>
                <a:rPr lang="pt-PT" sz="1800" b="1" dirty="0">
                  <a:solidFill>
                    <a:srgbClr val="993300"/>
                  </a:solidFill>
                </a:rPr>
                <a:t>Consideremos o inteiro </a:t>
              </a:r>
              <a:r>
                <a:rPr lang="pt-PT" sz="1800" b="1" dirty="0" smtClean="0">
                  <a:solidFill>
                    <a:srgbClr val="993300"/>
                  </a:solidFill>
                </a:rPr>
                <a:t>Y=2x3x5</a:t>
              </a:r>
              <a:r>
                <a:rPr lang="pt-PT" b="1" dirty="0">
                  <a:solidFill>
                    <a:srgbClr val="993300"/>
                  </a:solidFill>
                </a:rPr>
                <a:t>x</a:t>
              </a:r>
              <a:r>
                <a:rPr lang="pt-PT" sz="1800" b="1" baseline="30000" dirty="0" smtClean="0">
                  <a:solidFill>
                    <a:srgbClr val="993300"/>
                  </a:solidFill>
                </a:rPr>
                <a:t>...</a:t>
              </a:r>
              <a:r>
                <a:rPr lang="pt-PT" b="1" dirty="0" err="1">
                  <a:solidFill>
                    <a:srgbClr val="993300"/>
                  </a:solidFill>
                </a:rPr>
                <a:t>x</a:t>
              </a:r>
              <a:r>
                <a:rPr lang="pt-PT" sz="1800" b="1" dirty="0" err="1" smtClean="0">
                  <a:solidFill>
                    <a:srgbClr val="993300"/>
                  </a:solidFill>
                </a:rPr>
                <a:t>p</a:t>
              </a:r>
              <a:r>
                <a:rPr lang="pt-PT" sz="1800" b="1" baseline="-25000" dirty="0" err="1" smtClean="0">
                  <a:solidFill>
                    <a:srgbClr val="993300"/>
                  </a:solidFill>
                </a:rPr>
                <a:t>N</a:t>
              </a:r>
              <a:r>
                <a:rPr lang="pt-PT" sz="1800" b="1" dirty="0" smtClean="0">
                  <a:solidFill>
                    <a:srgbClr val="993300"/>
                  </a:solidFill>
                </a:rPr>
                <a:t>+1</a:t>
              </a:r>
              <a:r>
                <a:rPr lang="pt-PT" sz="1800" b="1" dirty="0">
                  <a:solidFill>
                    <a:srgbClr val="993300"/>
                  </a:solidFill>
                </a:rPr>
                <a:t>.</a:t>
              </a:r>
              <a:endParaRPr lang="pt-PT" sz="1800" b="1" baseline="-25000" dirty="0"/>
            </a:p>
          </p:txBody>
        </p:sp>
        <p:sp>
          <p:nvSpPr>
            <p:cNvPr id="22536" name="Text Box 8"/>
            <p:cNvSpPr txBox="1">
              <a:spLocks noChangeArrowheads="1"/>
            </p:cNvSpPr>
            <p:nvPr/>
          </p:nvSpPr>
          <p:spPr bwMode="auto">
            <a:xfrm>
              <a:off x="838200" y="4653136"/>
              <a:ext cx="800100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ct val="50000"/>
                </a:spcBef>
              </a:pPr>
              <a:r>
                <a:rPr lang="pt-PT" sz="1800" b="1" dirty="0">
                  <a:solidFill>
                    <a:srgbClr val="993300"/>
                  </a:solidFill>
                </a:rPr>
                <a:t>Se Y é composto admite um divisor primo </a:t>
              </a:r>
              <a:r>
                <a:rPr lang="pt-PT" sz="1800" b="1" dirty="0" err="1">
                  <a:solidFill>
                    <a:srgbClr val="993300"/>
                  </a:solidFill>
                </a:rPr>
                <a:t>p</a:t>
              </a:r>
              <a:r>
                <a:rPr lang="pt-PT" sz="1800" b="1" baseline="-25000" dirty="0" err="1">
                  <a:solidFill>
                    <a:srgbClr val="993300"/>
                  </a:solidFill>
                </a:rPr>
                <a:t>i</a:t>
              </a:r>
              <a:r>
                <a:rPr lang="pt-PT" sz="1800" b="1" dirty="0" err="1">
                  <a:solidFill>
                    <a:srgbClr val="993300"/>
                  </a:solidFill>
                  <a:sym typeface="Symbol" pitchFamily="18" charset="2"/>
                </a:rPr>
                <a:t>P</a:t>
              </a:r>
              <a:r>
                <a:rPr lang="pt-PT" sz="1800" b="1" dirty="0">
                  <a:solidFill>
                    <a:srgbClr val="993300"/>
                  </a:solidFill>
                </a:rPr>
                <a:t>, consideremos ainda X= </a:t>
              </a:r>
              <a:r>
                <a:rPr lang="pt-PT" sz="1800" b="1" dirty="0" smtClean="0">
                  <a:solidFill>
                    <a:srgbClr val="993300"/>
                  </a:solidFill>
                </a:rPr>
                <a:t>2x3x5</a:t>
              </a:r>
              <a:r>
                <a:rPr lang="pt-PT" b="1" dirty="0">
                  <a:solidFill>
                    <a:srgbClr val="993300"/>
                  </a:solidFill>
                </a:rPr>
                <a:t>x</a:t>
              </a:r>
              <a:r>
                <a:rPr lang="pt-PT" sz="1800" b="1" baseline="30000" dirty="0" smtClean="0">
                  <a:solidFill>
                    <a:srgbClr val="993300"/>
                  </a:solidFill>
                </a:rPr>
                <a:t>...</a:t>
              </a:r>
              <a:r>
                <a:rPr lang="pt-PT" b="1" dirty="0" err="1">
                  <a:solidFill>
                    <a:srgbClr val="993300"/>
                  </a:solidFill>
                </a:rPr>
                <a:t>x</a:t>
              </a:r>
              <a:r>
                <a:rPr lang="pt-PT" sz="1800" b="1" dirty="0" err="1" smtClean="0">
                  <a:solidFill>
                    <a:srgbClr val="993300"/>
                  </a:solidFill>
                </a:rPr>
                <a:t>p</a:t>
              </a:r>
              <a:r>
                <a:rPr lang="pt-PT" sz="1800" b="1" baseline="-25000" dirty="0" err="1" smtClean="0">
                  <a:solidFill>
                    <a:srgbClr val="993300"/>
                  </a:solidFill>
                </a:rPr>
                <a:t>N</a:t>
              </a:r>
              <a:r>
                <a:rPr lang="pt-PT" sz="1800" b="1" dirty="0">
                  <a:solidFill>
                    <a:srgbClr val="993300"/>
                  </a:solidFill>
                </a:rPr>
                <a:t>. Note-se que </a:t>
              </a:r>
              <a:r>
                <a:rPr lang="pt-PT" sz="1800" b="1" dirty="0" err="1">
                  <a:solidFill>
                    <a:srgbClr val="993300"/>
                  </a:solidFill>
                </a:rPr>
                <a:t>p</a:t>
              </a:r>
              <a:r>
                <a:rPr lang="pt-PT" sz="1800" b="1" baseline="-25000" dirty="0" err="1">
                  <a:solidFill>
                    <a:srgbClr val="993300"/>
                  </a:solidFill>
                </a:rPr>
                <a:t>i</a:t>
              </a:r>
              <a:r>
                <a:rPr lang="pt-PT" sz="1800" b="1" baseline="-25000" dirty="0">
                  <a:solidFill>
                    <a:srgbClr val="993300"/>
                  </a:solidFill>
                </a:rPr>
                <a:t> </a:t>
              </a:r>
              <a:r>
                <a:rPr lang="pt-PT" sz="1800" b="1" dirty="0">
                  <a:solidFill>
                    <a:srgbClr val="993300"/>
                  </a:solidFill>
                </a:rPr>
                <a:t>divide X</a:t>
              </a:r>
              <a:r>
                <a:rPr lang="pt-PT" sz="1800" b="1" baseline="-25000" dirty="0">
                  <a:solidFill>
                    <a:srgbClr val="993300"/>
                  </a:solidFill>
                </a:rPr>
                <a:t> </a:t>
              </a:r>
              <a:r>
                <a:rPr lang="pt-PT" sz="1800" dirty="0">
                  <a:solidFill>
                    <a:srgbClr val="993300"/>
                  </a:solidFill>
                </a:rPr>
                <a:t>.</a:t>
              </a:r>
              <a:r>
                <a:rPr lang="pt-PT" sz="1800" dirty="0"/>
                <a:t> </a:t>
              </a:r>
            </a:p>
          </p:txBody>
        </p:sp>
        <p:sp>
          <p:nvSpPr>
            <p:cNvPr id="22538" name="Text Box 10"/>
            <p:cNvSpPr txBox="1">
              <a:spLocks noChangeArrowheads="1"/>
            </p:cNvSpPr>
            <p:nvPr/>
          </p:nvSpPr>
          <p:spPr bwMode="auto">
            <a:xfrm>
              <a:off x="838200" y="5517232"/>
              <a:ext cx="800100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ct val="50000"/>
                </a:spcBef>
              </a:pPr>
              <a:r>
                <a:rPr lang="pt-PT" sz="1800" b="1" dirty="0">
                  <a:solidFill>
                    <a:srgbClr val="993300"/>
                  </a:solidFill>
                </a:rPr>
                <a:t>Se </a:t>
              </a:r>
              <a:r>
                <a:rPr lang="pt-PT" sz="1800" b="1" dirty="0" err="1">
                  <a:solidFill>
                    <a:srgbClr val="993300"/>
                  </a:solidFill>
                </a:rPr>
                <a:t>p</a:t>
              </a:r>
              <a:r>
                <a:rPr lang="pt-PT" sz="1800" b="1" baseline="-25000" dirty="0" err="1">
                  <a:solidFill>
                    <a:srgbClr val="993300"/>
                  </a:solidFill>
                </a:rPr>
                <a:t>i</a:t>
              </a:r>
              <a:r>
                <a:rPr lang="pt-PT" sz="1800" b="1" dirty="0">
                  <a:solidFill>
                    <a:srgbClr val="993300"/>
                  </a:solidFill>
                </a:rPr>
                <a:t> divide X e Y, divide, com toda a certeza, Y-X=1, o que é um absurdo. Logo P é um conjunto infinito.</a:t>
              </a:r>
              <a:r>
                <a:rPr lang="pt-PT" sz="1800" b="1" dirty="0"/>
                <a:t> </a:t>
              </a:r>
            </a:p>
          </p:txBody>
        </p:sp>
        <p:sp>
          <p:nvSpPr>
            <p:cNvPr id="22539" name="Text Box 11"/>
            <p:cNvSpPr txBox="1">
              <a:spLocks noChangeArrowheads="1"/>
            </p:cNvSpPr>
            <p:nvPr/>
          </p:nvSpPr>
          <p:spPr bwMode="auto">
            <a:xfrm>
              <a:off x="827584" y="4221088"/>
              <a:ext cx="8001000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ct val="50000"/>
                </a:spcBef>
              </a:pPr>
              <a:r>
                <a:rPr lang="pt-PT" sz="1800" b="1" dirty="0">
                  <a:solidFill>
                    <a:srgbClr val="993300"/>
                  </a:solidFill>
                </a:rPr>
                <a:t>Se Y é primo isso constitui um absurdo, já que Y</a:t>
              </a:r>
              <a:r>
                <a:rPr lang="pt-PT" sz="1800" b="1" dirty="0">
                  <a:solidFill>
                    <a:srgbClr val="993300"/>
                  </a:solidFill>
                  <a:sym typeface="Symbol" pitchFamily="18" charset="2"/>
                </a:rPr>
                <a:t>P pois Y</a:t>
              </a:r>
              <a:r>
                <a:rPr lang="pt-PT" sz="1800" b="1" dirty="0">
                  <a:solidFill>
                    <a:srgbClr val="993300"/>
                  </a:solidFill>
                </a:rPr>
                <a:t>&gt;</a:t>
              </a:r>
              <a:r>
                <a:rPr lang="pt-PT" sz="1800" b="1" dirty="0" err="1">
                  <a:solidFill>
                    <a:srgbClr val="993300"/>
                  </a:solidFill>
                </a:rPr>
                <a:t>p</a:t>
              </a:r>
              <a:r>
                <a:rPr lang="pt-PT" sz="1800" b="1" baseline="-25000" dirty="0" err="1">
                  <a:solidFill>
                    <a:srgbClr val="993300"/>
                  </a:solidFill>
                </a:rPr>
                <a:t>N</a:t>
              </a:r>
              <a:r>
                <a:rPr lang="pt-PT" sz="1800" b="1" dirty="0">
                  <a:solidFill>
                    <a:srgbClr val="993300"/>
                  </a:solidFill>
                </a:rPr>
                <a:t> logo P é infinito</a:t>
              </a:r>
              <a:r>
                <a:rPr lang="pt-PT" sz="1800" dirty="0">
                  <a:solidFill>
                    <a:srgbClr val="993300"/>
                  </a:solidFill>
                </a:rPr>
                <a:t>.</a:t>
              </a:r>
              <a:r>
                <a:rPr lang="pt-PT" sz="1800" dirty="0"/>
                <a:t> </a:t>
              </a:r>
              <a:endParaRPr lang="pt-PT" sz="1800" baseline="-25000" dirty="0"/>
            </a:p>
          </p:txBody>
        </p:sp>
      </p:grp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7698" y="188640"/>
            <a:ext cx="615950" cy="98425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32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22533" grpId="0" animBg="1" autoUpdateAnimBg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123</Words>
  <Application>Microsoft Office PowerPoint</Application>
  <PresentationFormat>Apresentação no Ecrã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Diapositivo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eseb1</dc:creator>
  <cp:lastModifiedBy>eseb1</cp:lastModifiedBy>
  <cp:revision>6</cp:revision>
  <dcterms:created xsi:type="dcterms:W3CDTF">2011-04-28T15:10:52Z</dcterms:created>
  <dcterms:modified xsi:type="dcterms:W3CDTF">2011-04-29T11:08:46Z</dcterms:modified>
</cp:coreProperties>
</file>